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8BE2E-713E-480D-B4E4-B96C3407F2C4}" type="datetimeFigureOut">
              <a:rPr lang="zh-CN" altLang="en-US" smtClean="0"/>
              <a:t>2017/4/20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495CC-61D0-47DB-86B7-F671F863BD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baike.so.com/doc/5511983.html" TargetMode="External"/><Relationship Id="rId13" Type="http://schemas.openxmlformats.org/officeDocument/2006/relationships/hyperlink" Target="http://baike.so.com/doc/6653862.html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://baike.so.com/doc/6005326.html" TargetMode="External"/><Relationship Id="rId12" Type="http://schemas.openxmlformats.org/officeDocument/2006/relationships/hyperlink" Target="http://baike.so.com/doc/813225.html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baike.so.com/doc/6547730.html" TargetMode="External"/><Relationship Id="rId11" Type="http://schemas.openxmlformats.org/officeDocument/2006/relationships/hyperlink" Target="http://baike.so.com/doc/5363740.html" TargetMode="External"/><Relationship Id="rId5" Type="http://schemas.openxmlformats.org/officeDocument/2006/relationships/hyperlink" Target="http://baike.so.com/doc/5610596.html" TargetMode="External"/><Relationship Id="rId15" Type="http://schemas.openxmlformats.org/officeDocument/2006/relationships/hyperlink" Target="http://baike.so.com/doc/5349072.html" TargetMode="External"/><Relationship Id="rId10" Type="http://schemas.openxmlformats.org/officeDocument/2006/relationships/hyperlink" Target="http://baike.so.com/doc/5353073.html" TargetMode="External"/><Relationship Id="rId4" Type="http://schemas.openxmlformats.org/officeDocument/2006/relationships/hyperlink" Target="http://baike.so.com/doc/2720271.html" TargetMode="External"/><Relationship Id="rId9" Type="http://schemas.openxmlformats.org/officeDocument/2006/relationships/hyperlink" Target="http://baike.so.com/doc/6132301.html" TargetMode="External"/><Relationship Id="rId14" Type="http://schemas.openxmlformats.org/officeDocument/2006/relationships/hyperlink" Target="http://baike.so.com/doc/3234017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baike.so.com/doc/5385110.html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圆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843808" y="548680"/>
            <a:ext cx="3663182" cy="92333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zh-CN" altLang="en-US" sz="5400" b="1" dirty="0">
                <a:ln w="11430"/>
                <a:blipFill>
                  <a:blip r:embed="rId4"/>
                  <a:tile tx="0" ty="0" sx="100000" sy="100000" flip="none" algn="tl"/>
                </a:blip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圆明园之旅</a:t>
            </a:r>
            <a:endParaRPr lang="zh-CN" altLang="en-US" sz="5400" b="1" cap="none" spc="0" dirty="0">
              <a:ln w="11430"/>
              <a:blipFill>
                <a:blip r:embed="rId4"/>
                <a:tile tx="0" ty="0" sx="100000" sy="100000" flip="none" algn="tl"/>
              </a:blip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n w="12700">
                  <a:solidFill>
                    <a:schemeClr val="tx1"/>
                  </a:solidFill>
                </a:ln>
                <a:blipFill>
                  <a:blip r:embed="rId3"/>
                  <a:tile tx="0" ty="0" sx="100000" sy="100000" flip="none" algn="tl"/>
                </a:blipFill>
              </a:rPr>
              <a:t>圆明园简介</a:t>
            </a:r>
            <a:endParaRPr lang="zh-CN" altLang="en-US" dirty="0">
              <a:ln w="12700">
                <a:solidFill>
                  <a:schemeClr val="tx1"/>
                </a:solidFill>
              </a:ln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4038600" cy="4968552"/>
          </a:xfrm>
        </p:spPr>
        <p:txBody>
          <a:bodyPr>
            <a:noAutofit/>
          </a:bodyPr>
          <a:lstStyle/>
          <a:p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圆明园是坐落在北京西北郊，与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  <a:hlinkClick r:id="rId4"/>
              </a:rPr>
              <a:t>颐和园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相邻，由圆明园、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  <a:hlinkClick r:id="rId5"/>
              </a:rPr>
              <a:t>长春园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和万春园组成，也叫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  <a:hlinkClick r:id="rId6"/>
              </a:rPr>
              <a:t>圆明三园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。圆明园是清朝著名的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  <a:hlinkClick r:id="rId7"/>
              </a:rPr>
              <a:t>皇家园林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之一，面积五千二百余亩有“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  <a:hlinkClick r:id="rId8"/>
              </a:rPr>
              <a:t>万园之园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”之称。清朝皇室每到盛夏时会来这里理政，圆明园也称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  <a:hlinkClick r:id="rId9"/>
              </a:rPr>
              <a:t>夏宫</a:t>
            </a:r>
            <a:r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。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>
            <a:noAutofit/>
          </a:bodyPr>
          <a:lstStyle/>
          <a:p>
            <a:r>
              <a:rPr lang="zh-CN" altLang="en-US" sz="2400" dirty="0" smtClean="0"/>
              <a:t>圆明园始建于</a:t>
            </a:r>
            <a:r>
              <a:rPr lang="en-US" altLang="zh-CN" sz="2400" dirty="0" smtClean="0"/>
              <a:t>1709</a:t>
            </a:r>
            <a:r>
              <a:rPr lang="zh-CN" altLang="en-US" sz="2400" dirty="0" smtClean="0"/>
              <a:t>年（康熙</a:t>
            </a:r>
            <a:r>
              <a:rPr lang="en-US" altLang="zh-CN" sz="2400" dirty="0" smtClean="0"/>
              <a:t>48</a:t>
            </a:r>
            <a:r>
              <a:rPr lang="zh-CN" altLang="en-US" sz="2400" dirty="0" smtClean="0"/>
              <a:t>年），是康熙赐给尚未即位的雍正的园林，用于打发空闲。</a:t>
            </a:r>
            <a:r>
              <a:rPr lang="en-US" altLang="zh-CN" sz="2400" dirty="0" smtClean="0"/>
              <a:t>1722</a:t>
            </a:r>
            <a:r>
              <a:rPr lang="zh-CN" altLang="en-US" sz="2400" dirty="0" smtClean="0"/>
              <a:t>年雍正即位后，拓展原赐园，并在园南增建了</a:t>
            </a:r>
            <a:r>
              <a:rPr lang="zh-CN" altLang="en-US" sz="2400" dirty="0" smtClean="0">
                <a:hlinkClick r:id="rId10"/>
              </a:rPr>
              <a:t>正大光明殿</a:t>
            </a:r>
            <a:r>
              <a:rPr lang="zh-CN" altLang="en-US" sz="2400" dirty="0" smtClean="0"/>
              <a:t>和</a:t>
            </a:r>
            <a:r>
              <a:rPr lang="zh-CN" altLang="en-US" sz="2400" dirty="0" smtClean="0">
                <a:hlinkClick r:id="rId11"/>
              </a:rPr>
              <a:t>勤政殿</a:t>
            </a:r>
            <a:r>
              <a:rPr lang="zh-CN" altLang="en-US" sz="2400" dirty="0" smtClean="0"/>
              <a:t>以及</a:t>
            </a:r>
            <a:r>
              <a:rPr lang="zh-CN" altLang="en-US" sz="2400" dirty="0" smtClean="0">
                <a:hlinkClick r:id="rId12"/>
              </a:rPr>
              <a:t>内阁</a:t>
            </a:r>
            <a:r>
              <a:rPr lang="zh-CN" altLang="en-US" sz="2400" dirty="0" smtClean="0"/>
              <a:t>、</a:t>
            </a:r>
            <a:r>
              <a:rPr lang="zh-CN" altLang="en-US" sz="2400" dirty="0" smtClean="0">
                <a:hlinkClick r:id="rId13"/>
              </a:rPr>
              <a:t>六部</a:t>
            </a:r>
            <a:r>
              <a:rPr lang="zh-CN" altLang="en-US" sz="2400" dirty="0" smtClean="0"/>
              <a:t>、</a:t>
            </a:r>
            <a:r>
              <a:rPr lang="zh-CN" altLang="en-US" sz="2400" dirty="0" smtClean="0">
                <a:hlinkClick r:id="rId14"/>
              </a:rPr>
              <a:t>军机处</a:t>
            </a:r>
            <a:r>
              <a:rPr lang="zh-CN" altLang="en-US" sz="2400" dirty="0" smtClean="0"/>
              <a:t>储值房，御以“避喧听政”。</a:t>
            </a:r>
            <a:r>
              <a:rPr lang="zh-CN" altLang="en-US" sz="2400" dirty="0" smtClean="0">
                <a:hlinkClick r:id="rId15"/>
              </a:rPr>
              <a:t>乾隆</a:t>
            </a:r>
            <a:r>
              <a:rPr lang="zh-CN" altLang="en-US" sz="2400" dirty="0" smtClean="0"/>
              <a:t>年间，圆明园进行了局部增建、改建，在东面新建了长春园，在东南邻并入了万春园，圆明三园的格局基本形成。</a:t>
            </a:r>
            <a:endParaRPr lang="zh-CN" alt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221274">
            <a:off x="611560" y="548680"/>
            <a:ext cx="8229600" cy="926976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zh-CN" altLang="en-US" sz="6000" dirty="0" smtClean="0">
                <a:blipFill>
                  <a:blip r:embed="rId3"/>
                  <a:tile tx="0" ty="0" sx="100000" sy="100000" flip="none" algn="tl"/>
                </a:blipFill>
              </a:rPr>
              <a:t>圆明园里的景色</a:t>
            </a:r>
            <a:endParaRPr lang="zh-CN" altLang="en-US" sz="6000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5112568"/>
          </a:xfrm>
          <a:noFill/>
        </p:spPr>
        <p:txBody>
          <a:bodyPr>
            <a:noAutofit/>
          </a:bodyPr>
          <a:lstStyle/>
          <a:p>
            <a:r>
              <a:rPr lang="zh-CN" altLang="en-US" dirty="0" smtClean="0">
                <a:solidFill>
                  <a:schemeClr val="accent1">
                    <a:lumMod val="75000"/>
                  </a:schemeClr>
                </a:solidFill>
              </a:rPr>
              <a:t>圆明园不仅汇集了江南若干名园胜景，还创造性地移植了西方园林建筑，集当时古今中外造园艺术之</a:t>
            </a:r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大成。园中有金碧辉煌的宫殿，有玲珑剔透的楼阁亭台；有象征热闹街市 的</a:t>
            </a:r>
            <a:r>
              <a:rPr lang="zh-CN" altLang="en-US" dirty="0" smtClean="0">
                <a:solidFill>
                  <a:schemeClr val="bg1"/>
                </a:solidFill>
              </a:rPr>
              <a:t>“买卖街”，有象征田园风光的山乡村野；有仿照杭州西湖的平湖秋月、雷峰夕照， 有仿照苏州狮子林的风景名胜；还有仿照古代诗人、画家的诗情画</a:t>
            </a:r>
            <a:r>
              <a:rPr lang="zh-CN" altLang="en-US" dirty="0" smtClean="0"/>
              <a:t>意建造的，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4641379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sz="2600" dirty="0" smtClean="0">
                <a:solidFill>
                  <a:schemeClr val="accent4">
                    <a:lumMod val="75000"/>
                  </a:schemeClr>
                </a:solidFill>
              </a:rPr>
              <a:t>如蓬莱瑶台、武陵春色等。可以说，圆明园是中国劳动人民智慧和血汗的结晶，也是中国人民建筑艺术和文化的典范。不仅如此，</a:t>
            </a:r>
            <a:r>
              <a:rPr lang="zh-CN" altLang="en-US" sz="2600" dirty="0" smtClean="0">
                <a:solidFill>
                  <a:schemeClr val="bg1"/>
                </a:solidFill>
              </a:rPr>
              <a:t>圆明园内还珍藏了无数的各种式样的无价之宝，极为 罕见的历史典籍和丰富珍贵的历史文物，如历代书画、金银珠宝、宋元瓷器等，堪称人类文化的宝库之一，也可以这样说，它是世界上一座最大的博物馆。 </a:t>
            </a:r>
          </a:p>
          <a:p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23528" y="260648"/>
            <a:ext cx="3178696" cy="5760639"/>
          </a:xfrm>
        </p:spPr>
        <p:txBody>
          <a:bodyPr>
            <a:noAutofit/>
          </a:bodyPr>
          <a:lstStyle/>
          <a:p>
            <a:r>
              <a:rPr lang="zh-CN" altLang="en-US" sz="2000" dirty="0" smtClean="0"/>
              <a:t>圆明园十二生肖兽首铜像，又称为圆明园兽首、圆明园红铜兽首、圆明园兽首铜像等，是原中国清朝皇家园林圆明园海晏堂前喷水池的一部分，由意大利籍清朝宫廷画家</a:t>
            </a:r>
            <a:r>
              <a:rPr lang="zh-CN" altLang="en-US" sz="2000" dirty="0" smtClean="0">
                <a:hlinkClick r:id="rId2"/>
              </a:rPr>
              <a:t>郎世宁</a:t>
            </a:r>
            <a:r>
              <a:rPr lang="zh-CN" altLang="en-US" sz="2000" dirty="0" smtClean="0"/>
              <a:t>设计，法国人蒋友仁监修，清宫廷匠师制作。</a:t>
            </a:r>
          </a:p>
          <a:p>
            <a:r>
              <a:rPr lang="en-US" altLang="zh-CN" sz="2000" dirty="0" smtClean="0"/>
              <a:t>1860</a:t>
            </a:r>
            <a:r>
              <a:rPr lang="zh-CN" altLang="en-US" sz="2000" dirty="0" smtClean="0"/>
              <a:t>年</a:t>
            </a:r>
            <a:r>
              <a:rPr lang="en-US" altLang="zh-CN" sz="2000" dirty="0" smtClean="0"/>
              <a:t>10</a:t>
            </a:r>
            <a:r>
              <a:rPr lang="zh-CN" altLang="en-US" sz="2000" dirty="0" smtClean="0"/>
              <a:t>月</a:t>
            </a:r>
            <a:r>
              <a:rPr lang="en-US" altLang="zh-CN" sz="2000" dirty="0" smtClean="0"/>
              <a:t>18</a:t>
            </a:r>
            <a:r>
              <a:rPr lang="zh-CN" altLang="en-US" sz="2000" dirty="0" smtClean="0"/>
              <a:t>日，十二生肖兽首被英法联军掠夺后流落四方，其中鼠首与兔首被法国人收藏，</a:t>
            </a:r>
            <a:r>
              <a:rPr lang="en-US" altLang="zh-CN" sz="2000" dirty="0" smtClean="0"/>
              <a:t>2013</a:t>
            </a:r>
            <a:r>
              <a:rPr lang="zh-CN" altLang="en-US" sz="2000" dirty="0" smtClean="0"/>
              <a:t>年</a:t>
            </a:r>
            <a:r>
              <a:rPr lang="en-US" altLang="zh-CN" sz="2000" dirty="0" smtClean="0"/>
              <a:t>4</a:t>
            </a:r>
            <a:r>
              <a:rPr lang="zh-CN" altLang="en-US" sz="2000" dirty="0" smtClean="0"/>
              <a:t>月法国皮诺家族宣布归还；牛首、猴首、虎首、猪首和马首铜像已回归中国，收藏在保利艺术博物馆；龙首、蛇首、羊首、鸡首、狗首则下落不明。</a:t>
            </a:r>
          </a:p>
          <a:p>
            <a:endParaRPr lang="zh-CN" altLang="en-US" sz="2000" dirty="0"/>
          </a:p>
        </p:txBody>
      </p:sp>
      <p:pic>
        <p:nvPicPr>
          <p:cNvPr id="9" name="内容占位符 8" descr="t0171dceb61f0ad29e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63722" y="332656"/>
            <a:ext cx="4968718" cy="568863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>
            <a:prstTxWarp prst="textPlain">
              <a:avLst/>
            </a:prstTxWarp>
            <a:noAutofit/>
          </a:bodyPr>
          <a:lstStyle/>
          <a:p>
            <a:r>
              <a:rPr lang="zh-CN" altLang="en-US" sz="1050" b="1" dirty="0" smtClean="0"/>
              <a:t>谢谢大家</a:t>
            </a:r>
            <a:endParaRPr lang="zh-CN" altLang="en-U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763</Words>
  <Application>Microsoft Office PowerPoint</Application>
  <PresentationFormat>全屏显示(4:3)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幻灯片 1</vt:lpstr>
      <vt:lpstr>圆明园简介</vt:lpstr>
      <vt:lpstr>圆明园里的景色</vt:lpstr>
      <vt:lpstr>幻灯片 4</vt:lpstr>
      <vt:lpstr>谢谢大家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6</cp:revision>
  <dcterms:created xsi:type="dcterms:W3CDTF">2017-04-20T03:07:50Z</dcterms:created>
  <dcterms:modified xsi:type="dcterms:W3CDTF">2017-04-20T04:02:47Z</dcterms:modified>
</cp:coreProperties>
</file>