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16" r:id="rId2"/>
    <p:sldId id="353" r:id="rId3"/>
    <p:sldId id="380" r:id="rId4"/>
    <p:sldId id="381" r:id="rId5"/>
    <p:sldId id="382" r:id="rId6"/>
    <p:sldId id="388" r:id="rId7"/>
    <p:sldId id="383" r:id="rId8"/>
    <p:sldId id="387" r:id="rId9"/>
    <p:sldId id="384" r:id="rId10"/>
    <p:sldId id="385" r:id="rId11"/>
    <p:sldId id="386" r:id="rId12"/>
    <p:sldId id="389" r:id="rId13"/>
    <p:sldId id="390" r:id="rId14"/>
    <p:sldId id="391" r:id="rId15"/>
    <p:sldId id="392" r:id="rId16"/>
    <p:sldId id="279" r:id="rId17"/>
  </p:sldIdLst>
  <p:sldSz cx="12192000" cy="6858000"/>
  <p:notesSz cx="6858000" cy="9144000"/>
  <p:defaultTextStyle>
    <a:defPPr>
      <a:defRPr lang="zh-CN"/>
    </a:defPPr>
    <a:lvl1pPr marL="0" lvl="0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1pPr>
    <a:lvl2pPr marL="457200" lvl="1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2pPr>
    <a:lvl3pPr marL="914400" lvl="2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3pPr>
    <a:lvl4pPr marL="1371600" lvl="3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4pPr>
    <a:lvl5pPr marL="1828800" lvl="4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5pPr>
    <a:lvl6pPr marL="2286000" lvl="5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6pPr>
    <a:lvl7pPr marL="2743200" lvl="6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7pPr>
    <a:lvl8pPr marL="3200400" lvl="7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8pPr>
    <a:lvl9pPr marL="3657600" lvl="8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47"/>
    <p:restoredTop sz="94660"/>
  </p:normalViewPr>
  <p:slideViewPr>
    <p:cSldViewPr snapToGrid="0">
      <p:cViewPr>
        <p:scale>
          <a:sx n="66" d="100"/>
          <a:sy n="66" d="100"/>
        </p:scale>
        <p:origin x="-774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4338FE-D192-4467-9981-26BEB333B20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2AA6D5-BE7A-4A02-A9A9-BB04379493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7"/>
          <p:cNvPicPr>
            <a:picLocks noChangeAspect="1"/>
          </p:cNvPicPr>
          <p:nvPr/>
        </p:nvPicPr>
        <p:blipFill>
          <a:blip r:embed="rId2"/>
          <a:srcRect l="233" t="12302" r="1752" b="160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3" name="KSO_CT2"/>
          <p:cNvSpPr>
            <a:spLocks noGrp="1"/>
          </p:cNvSpPr>
          <p:nvPr>
            <p:ph type="subTitle" idx="1"/>
          </p:nvPr>
        </p:nvSpPr>
        <p:spPr>
          <a:xfrm>
            <a:off x="6845057" y="2408790"/>
            <a:ext cx="3927896" cy="40495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txBody>
          <a:bodyPr vert="horz" anchor="ctr">
            <a:no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/>
          </p:nvPr>
        </p:nvSpPr>
        <p:spPr>
          <a:xfrm>
            <a:off x="6429551" y="1311200"/>
            <a:ext cx="4970255" cy="1074552"/>
          </a:xfrm>
        </p:spPr>
        <p:txBody>
          <a:bodyPr vert="horz" anchor="b">
            <a:noAutofit/>
          </a:bodyPr>
          <a:lstStyle>
            <a:lvl1pPr algn="ctr">
              <a:defRPr sz="3200" b="1" kern="1000" baseline="0">
                <a:solidFill>
                  <a:schemeClr val="accent1"/>
                </a:solidFill>
                <a:effectLst/>
                <a:latin typeface="+mj-lt"/>
                <a:ea typeface="+mj-ea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b="0" i="0" kern="1200" cap="none" spc="0" normalizeH="0" baseline="0" noProof="0" smtClean="0">
                <a:latin typeface="+mn-lt"/>
                <a:ea typeface="+mn-ea"/>
                <a:cs typeface="+mn-cs"/>
              </a:rPr>
              <a:pPr marL="0" marR="0" indent="0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b="0" i="0" kern="1200" cap="none" spc="0" normalizeH="0" baseline="0" noProof="0" smtClean="0">
              <a:latin typeface="+mn-lt"/>
              <a:ea typeface="+mn-ea"/>
              <a:cs typeface="+mn-cs"/>
            </a:endParaRPr>
          </a:p>
        </p:txBody>
      </p:sp>
      <p:sp>
        <p:nvSpPr>
          <p:cNvPr id="10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51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1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b="0" i="0" kern="1200" cap="none" spc="0" normalizeH="0" baseline="0" noProof="0" smtClean="0">
                <a:latin typeface="+mn-lt"/>
                <a:ea typeface="+mn-ea"/>
                <a:cs typeface="+mn-cs"/>
              </a:rPr>
              <a:pPr marL="0" marR="0" indent="0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3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000" b="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2098676" y="2108202"/>
            <a:ext cx="7994651" cy="1235075"/>
          </a:xfrm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4050894" y="3400425"/>
            <a:ext cx="4090217" cy="357478"/>
          </a:xfrm>
          <a:prstGeom prst="roundRect">
            <a:avLst>
              <a:gd name="adj" fmla="val 50000"/>
            </a:avLst>
          </a:prstGeo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3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4" y="1244603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6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6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7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7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2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31"/>
            <a:ext cx="617220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1" y="213360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1"/>
          <p:cNvPicPr>
            <a:picLocks noChangeAspect="1"/>
          </p:cNvPicPr>
          <p:nvPr/>
        </p:nvPicPr>
        <p:blipFill>
          <a:blip r:embed="rId13"/>
          <a:srcRect l="1474" t="26028" r="6166" b="4485"/>
          <a:stretch>
            <a:fillRect/>
          </a:stretch>
        </p:blipFill>
        <p:spPr>
          <a:xfrm>
            <a:off x="0" y="2338388"/>
            <a:ext cx="7899400" cy="451961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51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KSO_BC1"/>
          <p:cNvSpPr>
            <a:spLocks noGrp="1"/>
          </p:cNvSpPr>
          <p:nvPr>
            <p:ph type="body" idx="1"/>
          </p:nvPr>
        </p:nvSpPr>
        <p:spPr>
          <a:xfrm>
            <a:off x="1138238" y="1133475"/>
            <a:ext cx="10488612" cy="510063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031" name="KSO_BT1"/>
          <p:cNvSpPr>
            <a:spLocks noGrp="1"/>
          </p:cNvSpPr>
          <p:nvPr>
            <p:ph type="title"/>
          </p:nvPr>
        </p:nvSpPr>
        <p:spPr>
          <a:xfrm>
            <a:off x="673100" y="214313"/>
            <a:ext cx="10953750" cy="79533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2"/>
        </a:buClr>
        <a:buSzPct val="50000"/>
        <a:buFont typeface="Wingdings 2" panose="05020102010507070707" pitchFamily="18" charset="2"/>
        <a:buChar char=""/>
        <a:defRPr lang="zh-CN" altLang="en-US" sz="2400" b="1" kern="1200" baseline="0" dirty="0" smtClean="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6195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20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42695" y="1337491"/>
            <a:ext cx="9241790" cy="1385570"/>
          </a:xfrm>
        </p:spPr>
        <p:txBody>
          <a:bodyPr lIns="91440" tIns="45720" rIns="91440" bIns="45720" rtlCol="0" anchor="ctr" anchorCtr="0">
            <a:noAutofit/>
          </a:bodyPr>
          <a:lstStyle/>
          <a:p>
            <a:pPr lvl="0">
              <a:defRPr/>
            </a:pPr>
            <a:r>
              <a:rPr kumimoji="0" lang="zh-CN" altLang="da-DK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《</a:t>
            </a:r>
            <a:r>
              <a:rPr lang="zh-CN" altLang="en-US" sz="5400" dirty="0" smtClean="0"/>
              <a:t>把歌留住，把根留住</a:t>
            </a:r>
            <a:r>
              <a:rPr lang="en-US" altLang="zh-CN" sz="5400" dirty="0" smtClean="0"/>
              <a:t>——</a:t>
            </a:r>
            <a:r>
              <a:rPr lang="zh-CN" altLang="en-US" sz="5400" dirty="0" smtClean="0"/>
              <a:t>疍家渔歌研究</a:t>
            </a:r>
            <a:r>
              <a:rPr kumimoji="0" lang="zh-CN" altLang="da-DK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》</a:t>
            </a:r>
            <a:r>
              <a:rPr kumimoji="0" lang="zh-CN" altLang="da-DK" sz="5400" b="0" i="0" u="none" strike="noStrike" kern="10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案例分享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1012825" y="1680845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课题从本土出发，注重人文性、实践性。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2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关注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学科综合。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3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弘扬民族音乐，理解音乐文化的多样性。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4.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面向全体学生，注重个性发展。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不足与建议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1106170" y="1680845"/>
            <a:ext cx="1029970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项目概述的内容与学习过程有所出入。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2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教学环节中音乐特点不够突出。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3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评价策略缺少学生参与，评价时间线不完整。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4.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教学目标设置存在缺陷。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chemeClr val="accent1"/>
                </a:solidFill>
              </a:rPr>
              <a:t>建议：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1.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修改教学目标设置，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完善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教学过程。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2.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突出学科特点。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3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、完善评价策略。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8572" y="74989"/>
            <a:ext cx="10537371" cy="6783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单元作品集评价量规打分如下：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一、教学设计</a:t>
            </a:r>
          </a:p>
          <a:p>
            <a:r>
              <a:rPr lang="en-US" sz="24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、教学设计强调课程标准和学习目标。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评分原因：单元计划中学习过程的书写调理不够清楚，虽然说明了学生所做工作有助于他们达到课程标准，实现学习目标，但不够做到明确。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改进：首先，本作品的学习目标叙写是根据不同学科不同领域进行阐述的。其中体现三维目标和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21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世纪技能。但个人感觉不如直接以三维目标叙写更清楚。应该重视学科综合。其次，学习过程的叙写应更有调理性，能够很好体现每个活动和环节的安排及目的。最后，学习展示和单元介绍中的内容存在偏差，单元介绍中最终展示是“把歌留住，把根留住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疍家渔歌演唱会”，而单元设计中并没有书写这方面内容，最终是以演示文稿或演讲活动展示结束的。说明不明确。</a:t>
            </a:r>
          </a:p>
          <a:p>
            <a:r>
              <a:rPr lang="en-US" sz="24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、教学设计强调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21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世纪技能。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评分原因：教学设计中体现了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21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世纪技能，例如表现能力、表达能力、集体合作能力、社会交往能力、信息技术运用能力等。</a:t>
            </a:r>
          </a:p>
          <a:p>
            <a:pPr>
              <a:lnSpc>
                <a:spcPct val="130000"/>
              </a:lnSpc>
            </a:pP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5942" y="362857"/>
            <a:ext cx="102325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、教学设计结合课程框架问题（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CFQs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）。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评分原因：单元中各环节多次使用了框架问题，但没有做到单元整合框架问题。提现是，经常是一个环节或活动的设计解决一个问题。而框架问题应该是持续的思考，存在于每一个学习活动和环节中。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改进：针对框架问题，进行问题整合，设计学习活动。</a:t>
            </a:r>
          </a:p>
          <a:p>
            <a:r>
              <a:rPr lang="en-US" sz="24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、教学设计使用项目学习法。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评分原因：在单元中学生在展示他们的学习时有一些选择，没有做到很多选择。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改进：可以融合更多更新颖的展示方式让学生进行选择。</a:t>
            </a:r>
          </a:p>
          <a:p>
            <a:r>
              <a:rPr lang="en-US" sz="2400" dirty="0" smtClean="0"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、教学设计强调学生个体差异。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评分原因：单元为了支持不同的学生做出了明确的、深思熟虑的调整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6914" y="885371"/>
            <a:ext cx="10290629" cy="47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二、技术整合</a:t>
            </a:r>
          </a:p>
          <a:p>
            <a:r>
              <a:rPr lang="en-US" sz="20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、技术整合支持内容的学习。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评分原因：单元中学生利用技术加强对概念的理解，并发展内容所要求的技能和策略。例如学生掌握基本的计算机使用技术，可运用网站搜索相关资料，并将它们制成演示文稿、网页进行交流。能运用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word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进行文字的编辑，能处理图片，能运用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Publisher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和</a:t>
            </a:r>
            <a:r>
              <a:rPr lang="en-US" sz="2000" dirty="0" err="1" smtClean="0">
                <a:latin typeface="宋体" pitchFamily="2" charset="-122"/>
                <a:ea typeface="宋体" pitchFamily="2" charset="-122"/>
              </a:rPr>
              <a:t>Frontpage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制作网页。</a:t>
            </a:r>
          </a:p>
          <a:p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、技术整合支持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21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世纪技能的培养。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评分原因：技术整合支持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21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世纪技能的培养，没有体现创造性。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改进：体现创造性的技术整合支持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21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世纪技能的培养。</a:t>
            </a:r>
          </a:p>
          <a:p>
            <a:r>
              <a:rPr lang="en-US" sz="20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、技术整合满足学生和课堂需求。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评分原因：技术整合体现了学生学段要求，满足学生和课堂需求。</a:t>
            </a:r>
          </a:p>
          <a:p>
            <a:pPr>
              <a:lnSpc>
                <a:spcPct val="130000"/>
              </a:lnSpc>
            </a:pPr>
            <a:endParaRPr lang="zh-CN" altLang="en-US" sz="20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2742" y="203200"/>
            <a:ext cx="10334172" cy="566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三、评价策略</a:t>
            </a:r>
          </a:p>
          <a:p>
            <a:r>
              <a:rPr lang="en-US" sz="20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、评价策略强调课程标准和学习目标。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评分原因：评价强调了部分既定标准和学习目标。首先，评价时间线不完整，缺少项目开展前的评价内容，其次，评价策略不够丰富。最后的演唱会内容欠缺，也没有对应的评价。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改进：在项目开展前设计学习过程评价量规，其中评价策略除了教师所给予的各种评价量规外，还可以增加讨论、日志、反思的形式进行。</a:t>
            </a:r>
          </a:p>
          <a:p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、评价策略以学生为中心。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/4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评分原因：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分的原因是学生在评价过程中没有体现创建评价的贡献。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改进：适时地让学生参与评价策略的创建。</a:t>
            </a:r>
          </a:p>
          <a:p>
            <a:r>
              <a:rPr lang="en-US" sz="20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、评价策略多样化而且有持续性。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分值：</a:t>
            </a:r>
            <a:r>
              <a:rPr lang="en-US" sz="20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分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评分原因：虽然做到了评价策略多样化且持续性，但不够多元。</a:t>
            </a:r>
          </a:p>
          <a:p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改进：丰富评价策略，用各种不同的正式、非正式评价方法用于整个学习周期，满足所有五个评价</a:t>
            </a:r>
            <a:r>
              <a:rPr lang="zh-CN" altLang="en-US" sz="2000" dirty="0" smtClean="0">
                <a:latin typeface="宋体" pitchFamily="2" charset="-122"/>
                <a:ea typeface="宋体" pitchFamily="2" charset="-122"/>
              </a:rPr>
              <a:t>目标。</a:t>
            </a:r>
            <a:endParaRPr lang="zh-CN" altLang="en-US" sz="20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0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直接连接符 32"/>
          <p:cNvCxnSpPr/>
          <p:nvPr>
            <p:custDataLst>
              <p:tags r:id="rId2"/>
            </p:custDataLst>
          </p:nvPr>
        </p:nvCxnSpPr>
        <p:spPr>
          <a:xfrm rot="5400000">
            <a:off x="5037931" y="3420269"/>
            <a:ext cx="6840538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>
            <p:custDataLst>
              <p:tags r:id="rId3"/>
            </p:custDataLst>
          </p:nvPr>
        </p:nvCxnSpPr>
        <p:spPr>
          <a:xfrm rot="5400000">
            <a:off x="5214144" y="3420269"/>
            <a:ext cx="6840538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>
            <p:custDataLst>
              <p:tags r:id="rId4"/>
            </p:custDataLst>
          </p:nvPr>
        </p:nvCxnSpPr>
        <p:spPr>
          <a:xfrm>
            <a:off x="0" y="3805238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0" y="3971925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>
            <p:custDataLst>
              <p:tags r:id="rId6"/>
            </p:custDataLst>
          </p:nvPr>
        </p:nvCxnSpPr>
        <p:spPr>
          <a:xfrm>
            <a:off x="0" y="4387850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>
            <p:custDataLst>
              <p:tags r:id="rId7"/>
            </p:custDataLst>
          </p:nvPr>
        </p:nvGrpSpPr>
        <p:grpSpPr>
          <a:xfrm>
            <a:off x="6560111" y="3807491"/>
            <a:ext cx="539750" cy="743879"/>
            <a:chOff x="2467083" y="3299490"/>
            <a:chExt cx="539750" cy="743879"/>
          </a:xfrm>
          <a:solidFill>
            <a:schemeClr val="accent3"/>
          </a:solidFill>
        </p:grpSpPr>
        <p:sp>
          <p:nvSpPr>
            <p:cNvPr id="11" name="矩形 10"/>
            <p:cNvSpPr/>
            <p:nvPr/>
          </p:nvSpPr>
          <p:spPr>
            <a:xfrm>
              <a:off x="2467876" y="3598068"/>
              <a:ext cx="533400" cy="1500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67083" y="3299491"/>
              <a:ext cx="165100" cy="74294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841733" y="3299490"/>
              <a:ext cx="165100" cy="743879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dir="108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" name="组合 1"/>
          <p:cNvGrpSpPr/>
          <p:nvPr>
            <p:custDataLst>
              <p:tags r:id="rId8"/>
            </p:custDataLst>
          </p:nvPr>
        </p:nvGrpSpPr>
        <p:grpSpPr>
          <a:xfrm>
            <a:off x="5874457" y="3809872"/>
            <a:ext cx="533400" cy="742950"/>
            <a:chOff x="1781429" y="3301872"/>
            <a:chExt cx="533400" cy="742950"/>
          </a:xfrm>
          <a:solidFill>
            <a:schemeClr val="accent1"/>
          </a:solidFill>
        </p:grpSpPr>
        <p:sp>
          <p:nvSpPr>
            <p:cNvPr id="4" name="矩形 3"/>
            <p:cNvSpPr/>
            <p:nvPr/>
          </p:nvSpPr>
          <p:spPr>
            <a:xfrm>
              <a:off x="1965579" y="3428872"/>
              <a:ext cx="171450" cy="6159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781429" y="3301872"/>
              <a:ext cx="533400" cy="16510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6" name="组合 15"/>
          <p:cNvGrpSpPr/>
          <p:nvPr>
            <p:custDataLst>
              <p:tags r:id="rId9"/>
            </p:custDataLst>
          </p:nvPr>
        </p:nvGrpSpPr>
        <p:grpSpPr>
          <a:xfrm>
            <a:off x="7249698" y="3767996"/>
            <a:ext cx="372214" cy="824410"/>
            <a:chOff x="3156670" y="3259996"/>
            <a:chExt cx="372214" cy="824410"/>
          </a:xfrm>
          <a:solidFill>
            <a:schemeClr val="accent2"/>
          </a:solidFill>
        </p:grpSpPr>
        <p:sp>
          <p:nvSpPr>
            <p:cNvPr id="19" name="任意多边形 18"/>
            <p:cNvSpPr/>
            <p:nvPr/>
          </p:nvSpPr>
          <p:spPr>
            <a:xfrm rot="20653324" flipH="1">
              <a:off x="3363784" y="3267206"/>
              <a:ext cx="165100" cy="817200"/>
            </a:xfrm>
            <a:custGeom>
              <a:avLst/>
              <a:gdLst>
                <a:gd name="connsiteX0" fmla="*/ 0 w 165100"/>
                <a:gd name="connsiteY0" fmla="*/ 46650 h 803016"/>
                <a:gd name="connsiteX1" fmla="*/ 165100 w 165100"/>
                <a:gd name="connsiteY1" fmla="*/ 0 h 803016"/>
                <a:gd name="connsiteX2" fmla="*/ 165100 w 165100"/>
                <a:gd name="connsiteY2" fmla="*/ 756366 h 803016"/>
                <a:gd name="connsiteX3" fmla="*/ 0 w 165100"/>
                <a:gd name="connsiteY3" fmla="*/ 803016 h 80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100" h="803016">
                  <a:moveTo>
                    <a:pt x="0" y="46650"/>
                  </a:moveTo>
                  <a:lnTo>
                    <a:pt x="165100" y="0"/>
                  </a:lnTo>
                  <a:lnTo>
                    <a:pt x="165100" y="756366"/>
                  </a:lnTo>
                  <a:lnTo>
                    <a:pt x="0" y="80301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任意多边形 17"/>
            <p:cNvSpPr/>
            <p:nvPr/>
          </p:nvSpPr>
          <p:spPr>
            <a:xfrm rot="946676">
              <a:off x="3156670" y="3259996"/>
              <a:ext cx="165100" cy="820800"/>
            </a:xfrm>
            <a:custGeom>
              <a:avLst/>
              <a:gdLst>
                <a:gd name="connsiteX0" fmla="*/ 0 w 165100"/>
                <a:gd name="connsiteY0" fmla="*/ 46650 h 803016"/>
                <a:gd name="connsiteX1" fmla="*/ 165100 w 165100"/>
                <a:gd name="connsiteY1" fmla="*/ 0 h 803016"/>
                <a:gd name="connsiteX2" fmla="*/ 165100 w 165100"/>
                <a:gd name="connsiteY2" fmla="*/ 756366 h 803016"/>
                <a:gd name="connsiteX3" fmla="*/ 0 w 165100"/>
                <a:gd name="connsiteY3" fmla="*/ 803016 h 80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100" h="803016">
                  <a:moveTo>
                    <a:pt x="0" y="46650"/>
                  </a:moveTo>
                  <a:lnTo>
                    <a:pt x="165100" y="0"/>
                  </a:lnTo>
                  <a:lnTo>
                    <a:pt x="165100" y="756366"/>
                  </a:lnTo>
                  <a:lnTo>
                    <a:pt x="0" y="803016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12700" dir="6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0" name="组合 19"/>
          <p:cNvGrpSpPr/>
          <p:nvPr>
            <p:custDataLst>
              <p:tags r:id="rId10"/>
            </p:custDataLst>
          </p:nvPr>
        </p:nvGrpSpPr>
        <p:grpSpPr>
          <a:xfrm>
            <a:off x="8469799" y="3718304"/>
            <a:ext cx="397565" cy="917396"/>
            <a:chOff x="4376770" y="3210304"/>
            <a:chExt cx="397565" cy="917396"/>
          </a:xfrm>
          <a:solidFill>
            <a:schemeClr val="accent5"/>
          </a:solidFill>
        </p:grpSpPr>
        <p:sp>
          <p:nvSpPr>
            <p:cNvPr id="9" name="矩形 8"/>
            <p:cNvSpPr/>
            <p:nvPr/>
          </p:nvSpPr>
          <p:spPr>
            <a:xfrm>
              <a:off x="4376770" y="3299491"/>
              <a:ext cx="165100" cy="74520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任意多边形 50"/>
            <p:cNvSpPr/>
            <p:nvPr/>
          </p:nvSpPr>
          <p:spPr>
            <a:xfrm rot="19577384" flipH="1">
              <a:off x="4633589" y="3556267"/>
              <a:ext cx="140746" cy="571433"/>
            </a:xfrm>
            <a:custGeom>
              <a:avLst/>
              <a:gdLst>
                <a:gd name="connsiteX0" fmla="*/ 0 w 140625"/>
                <a:gd name="connsiteY0" fmla="*/ 34686 h 568792"/>
                <a:gd name="connsiteX1" fmla="*/ 0 w 140625"/>
                <a:gd name="connsiteY1" fmla="*/ 568792 h 568792"/>
                <a:gd name="connsiteX2" fmla="*/ 41733 w 140625"/>
                <a:gd name="connsiteY2" fmla="*/ 547251 h 568792"/>
                <a:gd name="connsiteX3" fmla="*/ 140625 w 140625"/>
                <a:gd name="connsiteY3" fmla="*/ 481273 h 568792"/>
                <a:gd name="connsiteX4" fmla="*/ 140625 w 140625"/>
                <a:gd name="connsiteY4" fmla="*/ 0 h 568792"/>
                <a:gd name="connsiteX0-1" fmla="*/ 3299 w 143924"/>
                <a:gd name="connsiteY0-2" fmla="*/ 34686 h 576719"/>
                <a:gd name="connsiteX1-3" fmla="*/ 0 w 143924"/>
                <a:gd name="connsiteY1-4" fmla="*/ 576719 h 576719"/>
                <a:gd name="connsiteX2-5" fmla="*/ 45032 w 143924"/>
                <a:gd name="connsiteY2-6" fmla="*/ 547251 h 576719"/>
                <a:gd name="connsiteX3-7" fmla="*/ 143924 w 143924"/>
                <a:gd name="connsiteY3-8" fmla="*/ 481273 h 576719"/>
                <a:gd name="connsiteX4-9" fmla="*/ 143924 w 143924"/>
                <a:gd name="connsiteY4-10" fmla="*/ 0 h 576719"/>
                <a:gd name="connsiteX5" fmla="*/ 3299 w 143924"/>
                <a:gd name="connsiteY5" fmla="*/ 34686 h 576719"/>
                <a:gd name="connsiteX0-11" fmla="*/ 121 w 140746"/>
                <a:gd name="connsiteY0-12" fmla="*/ 34686 h 571433"/>
                <a:gd name="connsiteX1-13" fmla="*/ 4745 w 140746"/>
                <a:gd name="connsiteY1-14" fmla="*/ 571433 h 571433"/>
                <a:gd name="connsiteX2-15" fmla="*/ 41854 w 140746"/>
                <a:gd name="connsiteY2-16" fmla="*/ 547251 h 571433"/>
                <a:gd name="connsiteX3-17" fmla="*/ 140746 w 140746"/>
                <a:gd name="connsiteY3-18" fmla="*/ 481273 h 571433"/>
                <a:gd name="connsiteX4-19" fmla="*/ 140746 w 140746"/>
                <a:gd name="connsiteY4-20" fmla="*/ 0 h 571433"/>
                <a:gd name="connsiteX5-21" fmla="*/ 121 w 140746"/>
                <a:gd name="connsiteY5-22" fmla="*/ 34686 h 571433"/>
              </a:gdLst>
              <a:ahLst/>
              <a:cxnLst>
                <a:cxn ang="0">
                  <a:pos x="connsiteX0-11" y="connsiteY0-12"/>
                </a:cxn>
                <a:cxn ang="0">
                  <a:pos x="connsiteX1-13" y="connsiteY1-14"/>
                </a:cxn>
                <a:cxn ang="0">
                  <a:pos x="connsiteX2-15" y="connsiteY2-16"/>
                </a:cxn>
                <a:cxn ang="0">
                  <a:pos x="connsiteX3-17" y="connsiteY3-18"/>
                </a:cxn>
                <a:cxn ang="0">
                  <a:pos x="connsiteX4-19" y="connsiteY4-20"/>
                </a:cxn>
                <a:cxn ang="0">
                  <a:pos x="connsiteX5-21" y="connsiteY5-22"/>
                </a:cxn>
              </a:cxnLst>
              <a:rect l="l" t="t" r="r" b="b"/>
              <a:pathLst>
                <a:path w="140746" h="571433">
                  <a:moveTo>
                    <a:pt x="121" y="34686"/>
                  </a:moveTo>
                  <a:cubicBezTo>
                    <a:pt x="-979" y="215364"/>
                    <a:pt x="5845" y="390755"/>
                    <a:pt x="4745" y="571433"/>
                  </a:cubicBezTo>
                  <a:lnTo>
                    <a:pt x="41854" y="547251"/>
                  </a:lnTo>
                  <a:lnTo>
                    <a:pt x="140746" y="481273"/>
                  </a:lnTo>
                  <a:lnTo>
                    <a:pt x="140746" y="0"/>
                  </a:lnTo>
                  <a:lnTo>
                    <a:pt x="121" y="346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2" name="任意多边形 51"/>
            <p:cNvSpPr/>
            <p:nvPr/>
          </p:nvSpPr>
          <p:spPr>
            <a:xfrm rot="2022616" flipH="1" flipV="1">
              <a:off x="4627500" y="3210304"/>
              <a:ext cx="140625" cy="572703"/>
            </a:xfrm>
            <a:custGeom>
              <a:avLst/>
              <a:gdLst>
                <a:gd name="connsiteX0" fmla="*/ 140625 w 140625"/>
                <a:gd name="connsiteY0" fmla="*/ 478871 h 567419"/>
                <a:gd name="connsiteX1" fmla="*/ 34632 w 140625"/>
                <a:gd name="connsiteY1" fmla="*/ 549587 h 567419"/>
                <a:gd name="connsiteX2" fmla="*/ 0 w 140625"/>
                <a:gd name="connsiteY2" fmla="*/ 567419 h 567419"/>
                <a:gd name="connsiteX3" fmla="*/ 0 w 140625"/>
                <a:gd name="connsiteY3" fmla="*/ 34602 h 567419"/>
                <a:gd name="connsiteX4" fmla="*/ 140625 w 140625"/>
                <a:gd name="connsiteY4" fmla="*/ 0 h 567419"/>
                <a:gd name="connsiteX0-1" fmla="*/ 140625 w 140625"/>
                <a:gd name="connsiteY0-2" fmla="*/ 478871 h 567419"/>
                <a:gd name="connsiteX1-3" fmla="*/ 34632 w 140625"/>
                <a:gd name="connsiteY1-4" fmla="*/ 549587 h 567419"/>
                <a:gd name="connsiteX2-5" fmla="*/ 0 w 140625"/>
                <a:gd name="connsiteY2-6" fmla="*/ 567419 h 567419"/>
                <a:gd name="connsiteX3-7" fmla="*/ 0 w 140625"/>
                <a:gd name="connsiteY3-8" fmla="*/ 34602 h 567419"/>
                <a:gd name="connsiteX4-9" fmla="*/ 140625 w 140625"/>
                <a:gd name="connsiteY4-10" fmla="*/ 0 h 567419"/>
                <a:gd name="connsiteX5" fmla="*/ 140625 w 140625"/>
                <a:gd name="connsiteY5" fmla="*/ 478871 h 567419"/>
                <a:gd name="connsiteX0-11" fmla="*/ 140625 w 140625"/>
                <a:gd name="connsiteY0-12" fmla="*/ 478871 h 572703"/>
                <a:gd name="connsiteX1-13" fmla="*/ 34632 w 140625"/>
                <a:gd name="connsiteY1-14" fmla="*/ 549587 h 572703"/>
                <a:gd name="connsiteX2-15" fmla="*/ 662 w 140625"/>
                <a:gd name="connsiteY2-16" fmla="*/ 572703 h 572703"/>
                <a:gd name="connsiteX3-17" fmla="*/ 0 w 140625"/>
                <a:gd name="connsiteY3-18" fmla="*/ 34602 h 572703"/>
                <a:gd name="connsiteX4-19" fmla="*/ 140625 w 140625"/>
                <a:gd name="connsiteY4-20" fmla="*/ 0 h 572703"/>
                <a:gd name="connsiteX5-21" fmla="*/ 140625 w 140625"/>
                <a:gd name="connsiteY5-22" fmla="*/ 478871 h 572703"/>
              </a:gdLst>
              <a:ahLst/>
              <a:cxnLst>
                <a:cxn ang="0">
                  <a:pos x="connsiteX0-11" y="connsiteY0-12"/>
                </a:cxn>
                <a:cxn ang="0">
                  <a:pos x="connsiteX1-13" y="connsiteY1-14"/>
                </a:cxn>
                <a:cxn ang="0">
                  <a:pos x="connsiteX2-15" y="connsiteY2-16"/>
                </a:cxn>
                <a:cxn ang="0">
                  <a:pos x="connsiteX3-17" y="connsiteY3-18"/>
                </a:cxn>
                <a:cxn ang="0">
                  <a:pos x="connsiteX4-19" y="connsiteY4-20"/>
                </a:cxn>
                <a:cxn ang="0">
                  <a:pos x="connsiteX5-21" y="connsiteY5-22"/>
                </a:cxn>
              </a:cxnLst>
              <a:rect l="l" t="t" r="r" b="b"/>
              <a:pathLst>
                <a:path w="140625" h="572703">
                  <a:moveTo>
                    <a:pt x="140625" y="478871"/>
                  </a:moveTo>
                  <a:lnTo>
                    <a:pt x="34632" y="549587"/>
                  </a:lnTo>
                  <a:lnTo>
                    <a:pt x="662" y="572703"/>
                  </a:lnTo>
                  <a:cubicBezTo>
                    <a:pt x="441" y="393336"/>
                    <a:pt x="221" y="213969"/>
                    <a:pt x="0" y="34602"/>
                  </a:cubicBezTo>
                  <a:lnTo>
                    <a:pt x="140625" y="0"/>
                  </a:lnTo>
                  <a:lnTo>
                    <a:pt x="140625" y="47887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" name="组合 20"/>
          <p:cNvGrpSpPr/>
          <p:nvPr>
            <p:custDataLst>
              <p:tags r:id="rId11"/>
            </p:custDataLst>
          </p:nvPr>
        </p:nvGrpSpPr>
        <p:grpSpPr>
          <a:xfrm>
            <a:off x="9039340" y="3748226"/>
            <a:ext cx="528705" cy="884626"/>
            <a:chOff x="4946311" y="3240225"/>
            <a:chExt cx="528705" cy="884627"/>
          </a:xfrm>
          <a:solidFill>
            <a:schemeClr val="accent3"/>
          </a:solidFill>
        </p:grpSpPr>
        <p:sp>
          <p:nvSpPr>
            <p:cNvPr id="12" name="矩形 11"/>
            <p:cNvSpPr/>
            <p:nvPr/>
          </p:nvSpPr>
          <p:spPr>
            <a:xfrm>
              <a:off x="4997973" y="3299491"/>
              <a:ext cx="477043" cy="165100"/>
            </a:xfrm>
            <a:prstGeom prst="rect">
              <a:avLst/>
            </a:prstGeom>
            <a:grpFill/>
            <a:ln>
              <a:noFill/>
            </a:ln>
            <a:effectLst>
              <a:outerShdw blurRad="25400" dist="12700" dir="10800000" algn="t" rotWithShape="0">
                <a:prstClr val="black">
                  <a:alpha val="3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946311" y="3879722"/>
              <a:ext cx="456475" cy="165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" name="任意多边形 54"/>
            <p:cNvSpPr/>
            <p:nvPr/>
          </p:nvSpPr>
          <p:spPr>
            <a:xfrm rot="19318059" flipH="1">
              <a:off x="5109070" y="3240225"/>
              <a:ext cx="172591" cy="884627"/>
            </a:xfrm>
            <a:custGeom>
              <a:avLst/>
              <a:gdLst>
                <a:gd name="connsiteX0" fmla="*/ 26795 w 172591"/>
                <a:gd name="connsiteY0" fmla="*/ 0 h 884627"/>
                <a:gd name="connsiteX1" fmla="*/ 0 w 172591"/>
                <a:gd name="connsiteY1" fmla="*/ 20959 h 884627"/>
                <a:gd name="connsiteX2" fmla="*/ 0 w 172591"/>
                <a:gd name="connsiteY2" fmla="*/ 814160 h 884627"/>
                <a:gd name="connsiteX3" fmla="*/ 106651 w 172591"/>
                <a:gd name="connsiteY3" fmla="*/ 884627 h 884627"/>
                <a:gd name="connsiteX4" fmla="*/ 172591 w 172591"/>
                <a:gd name="connsiteY4" fmla="*/ 832304 h 884627"/>
                <a:gd name="connsiteX5" fmla="*/ 172591 w 172591"/>
                <a:gd name="connsiteY5" fmla="*/ 96332 h 884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2591" h="884627">
                  <a:moveTo>
                    <a:pt x="26795" y="0"/>
                  </a:moveTo>
                  <a:lnTo>
                    <a:pt x="0" y="20959"/>
                  </a:lnTo>
                  <a:lnTo>
                    <a:pt x="0" y="814160"/>
                  </a:lnTo>
                  <a:lnTo>
                    <a:pt x="106651" y="884627"/>
                  </a:lnTo>
                  <a:lnTo>
                    <a:pt x="172591" y="832304"/>
                  </a:lnTo>
                  <a:lnTo>
                    <a:pt x="172591" y="963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2" name="组合 21"/>
          <p:cNvGrpSpPr/>
          <p:nvPr>
            <p:custDataLst>
              <p:tags r:id="rId12"/>
            </p:custDataLst>
          </p:nvPr>
        </p:nvGrpSpPr>
        <p:grpSpPr>
          <a:xfrm>
            <a:off x="9820928" y="3807492"/>
            <a:ext cx="165100" cy="745331"/>
            <a:chOff x="5727900" y="3299491"/>
            <a:chExt cx="165100" cy="745331"/>
          </a:xfrm>
          <a:solidFill>
            <a:schemeClr val="accent2"/>
          </a:solidFill>
        </p:grpSpPr>
        <p:sp>
          <p:nvSpPr>
            <p:cNvPr id="10" name="矩形 9"/>
            <p:cNvSpPr/>
            <p:nvPr/>
          </p:nvSpPr>
          <p:spPr>
            <a:xfrm>
              <a:off x="5727900" y="3299491"/>
              <a:ext cx="165100" cy="536943"/>
            </a:xfrm>
            <a:prstGeom prst="rect">
              <a:avLst/>
            </a:prstGeom>
            <a:grpFill/>
            <a:ln>
              <a:noFill/>
            </a:ln>
            <a:effectLst>
              <a:outerShdw blurRad="25400" dist="127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5727900" y="3879722"/>
              <a:ext cx="165100" cy="165100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127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7" name="组合 16"/>
          <p:cNvGrpSpPr/>
          <p:nvPr>
            <p:custDataLst>
              <p:tags r:id="rId13"/>
            </p:custDataLst>
          </p:nvPr>
        </p:nvGrpSpPr>
        <p:grpSpPr>
          <a:xfrm>
            <a:off x="7772237" y="3722366"/>
            <a:ext cx="547688" cy="904311"/>
            <a:chOff x="3679209" y="3214366"/>
            <a:chExt cx="547688" cy="904312"/>
          </a:xfrm>
          <a:solidFill>
            <a:schemeClr val="accent1"/>
          </a:solidFill>
        </p:grpSpPr>
        <p:sp>
          <p:nvSpPr>
            <p:cNvPr id="7" name="矩形 6"/>
            <p:cNvSpPr/>
            <p:nvPr/>
          </p:nvSpPr>
          <p:spPr>
            <a:xfrm>
              <a:off x="3679209" y="3299491"/>
              <a:ext cx="165100" cy="745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任意多边形 25"/>
            <p:cNvSpPr/>
            <p:nvPr/>
          </p:nvSpPr>
          <p:spPr>
            <a:xfrm rot="19848040" flipH="1">
              <a:off x="3864430" y="3214366"/>
              <a:ext cx="169748" cy="904312"/>
            </a:xfrm>
            <a:custGeom>
              <a:avLst/>
              <a:gdLst>
                <a:gd name="connsiteX0" fmla="*/ 141593 w 165100"/>
                <a:gd name="connsiteY0" fmla="*/ 0 h 904312"/>
                <a:gd name="connsiteX1" fmla="*/ 0 w 165100"/>
                <a:gd name="connsiteY1" fmla="*/ 79132 h 904312"/>
                <a:gd name="connsiteX2" fmla="*/ 0 w 165100"/>
                <a:gd name="connsiteY2" fmla="*/ 868605 h 904312"/>
                <a:gd name="connsiteX3" fmla="*/ 19955 w 165100"/>
                <a:gd name="connsiteY3" fmla="*/ 904312 h 904312"/>
                <a:gd name="connsiteX4" fmla="*/ 165100 w 165100"/>
                <a:gd name="connsiteY4" fmla="*/ 823196 h 904312"/>
                <a:gd name="connsiteX5" fmla="*/ 165100 w 165100"/>
                <a:gd name="connsiteY5" fmla="*/ 42063 h 904312"/>
                <a:gd name="connsiteX0-1" fmla="*/ 141593 w 169748"/>
                <a:gd name="connsiteY0-2" fmla="*/ 0 h 904312"/>
                <a:gd name="connsiteX1-3" fmla="*/ 0 w 169748"/>
                <a:gd name="connsiteY1-4" fmla="*/ 79132 h 904312"/>
                <a:gd name="connsiteX2-5" fmla="*/ 0 w 169748"/>
                <a:gd name="connsiteY2-6" fmla="*/ 868605 h 904312"/>
                <a:gd name="connsiteX3-7" fmla="*/ 19955 w 169748"/>
                <a:gd name="connsiteY3-8" fmla="*/ 904312 h 904312"/>
                <a:gd name="connsiteX4-9" fmla="*/ 169748 w 169748"/>
                <a:gd name="connsiteY4-10" fmla="*/ 831511 h 904312"/>
                <a:gd name="connsiteX5-11" fmla="*/ 165100 w 169748"/>
                <a:gd name="connsiteY5-12" fmla="*/ 42063 h 904312"/>
                <a:gd name="connsiteX6" fmla="*/ 141593 w 169748"/>
                <a:gd name="connsiteY6" fmla="*/ 0 h 9043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" y="connsiteY6"/>
                </a:cxn>
              </a:cxnLst>
              <a:rect l="l" t="t" r="r" b="b"/>
              <a:pathLst>
                <a:path w="169748" h="904312">
                  <a:moveTo>
                    <a:pt x="141593" y="0"/>
                  </a:moveTo>
                  <a:lnTo>
                    <a:pt x="0" y="79132"/>
                  </a:lnTo>
                  <a:lnTo>
                    <a:pt x="0" y="868605"/>
                  </a:lnTo>
                  <a:lnTo>
                    <a:pt x="19955" y="904312"/>
                  </a:lnTo>
                  <a:lnTo>
                    <a:pt x="169748" y="831511"/>
                  </a:lnTo>
                  <a:cubicBezTo>
                    <a:pt x="168199" y="568362"/>
                    <a:pt x="166649" y="305212"/>
                    <a:pt x="165100" y="42063"/>
                  </a:cubicBezTo>
                  <a:lnTo>
                    <a:pt x="141593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12700" dir="60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4061797" y="3297485"/>
              <a:ext cx="165100" cy="7458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dir="108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71" name="直接连接符 70"/>
          <p:cNvCxnSpPr/>
          <p:nvPr>
            <p:custDataLst>
              <p:tags r:id="rId14"/>
            </p:custDataLst>
          </p:nvPr>
        </p:nvCxnSpPr>
        <p:spPr>
          <a:xfrm>
            <a:off x="0" y="4549775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/>
        </p:nvSpPr>
        <p:spPr>
          <a:xfrm>
            <a:off x="1476467" y="2182313"/>
            <a:ext cx="9597934" cy="2926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3200" b="1" dirty="0" err="1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标题</a:t>
            </a:r>
            <a:r>
              <a:rPr lang="zh-CN" altLang="en-US" sz="3200" b="1" dirty="0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：</a:t>
            </a:r>
            <a:r>
              <a:rPr lang="en-US" altLang="zh-CN" sz="3200" b="1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把歌留住，把根留住</a:t>
            </a:r>
            <a:r>
              <a:rPr lang="en-US" altLang="zh-CN" sz="3200" b="1" dirty="0" smtClean="0">
                <a:latin typeface="宋体" pitchFamily="2" charset="-122"/>
                <a:ea typeface="宋体" pitchFamily="2" charset="-122"/>
              </a:rPr>
              <a:t>》——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疍家渔歌研究</a:t>
            </a:r>
            <a:endParaRPr lang="zh-CN" altLang="en-US" sz="3200" b="1" dirty="0" smtClean="0">
              <a:solidFill>
                <a:schemeClr val="accent1"/>
              </a:solidFill>
              <a:latin typeface="宋体" pitchFamily="2" charset="-122"/>
              <a:ea typeface="宋体" pitchFamily="2" charset="-122"/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3200" b="1" dirty="0" err="1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学科</a:t>
            </a:r>
            <a:r>
              <a:rPr lang="zh-CN" altLang="en-US" sz="3200" b="1" dirty="0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：艺术、语文</a:t>
            </a:r>
            <a:endParaRPr lang="zh-CN" altLang="en-US" sz="3200" b="1" dirty="0" smtClean="0">
              <a:solidFill>
                <a:schemeClr val="accent1"/>
              </a:solidFill>
              <a:latin typeface="宋体" pitchFamily="2" charset="-122"/>
              <a:ea typeface="宋体" pitchFamily="2" charset="-122"/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3200" b="1" dirty="0" err="1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年级</a:t>
            </a:r>
            <a:r>
              <a:rPr lang="zh-CN" altLang="en-US" sz="3200" b="1" dirty="0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：五年级</a:t>
            </a:r>
            <a:endParaRPr lang="zh-CN" altLang="en-US" sz="3200" b="1" dirty="0" smtClean="0">
              <a:solidFill>
                <a:schemeClr val="accent1"/>
              </a:solidFill>
              <a:latin typeface="宋体" pitchFamily="2" charset="-122"/>
              <a:ea typeface="宋体" pitchFamily="2" charset="-122"/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3200" b="1" dirty="0" err="1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教学内容</a:t>
            </a:r>
            <a:r>
              <a:rPr lang="zh-CN" altLang="en-US" sz="3200" b="1" dirty="0" smtClean="0">
                <a:solidFill>
                  <a:schemeClr val="accent1"/>
                </a:solidFill>
                <a:latin typeface="宋体" pitchFamily="2" charset="-122"/>
                <a:ea typeface="宋体" pitchFamily="2" charset="-122"/>
              </a:rPr>
              <a:t>：疍家渔歌研究</a:t>
            </a:r>
            <a:endParaRPr lang="en-US" altLang="zh-CN" sz="3200" b="1" dirty="0" smtClean="0">
              <a:solidFill>
                <a:schemeClr val="accent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案例基本信息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单元概述</a:t>
            </a:r>
          </a:p>
        </p:txBody>
      </p:sp>
      <p:sp>
        <p:nvSpPr>
          <p:cNvPr id="4" name="矩形 3"/>
          <p:cNvSpPr/>
          <p:nvPr/>
        </p:nvSpPr>
        <p:spPr>
          <a:xfrm>
            <a:off x="1190170" y="1152328"/>
            <a:ext cx="105518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北部湾经济区的开发使绵延千年的水上一族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疍家的民俗倍受关注，但究竟什么是真正的疍家习俗？疍家人正在经历什么样的变迁？这些都是北海市第九小学的学生特别想了解的主题。尤其是占学校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1/3 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的船家子弟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自然到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，“习俗变化给我们新疍家人带来什么？疍家文化的根在哪里？怎样才能留住传统文化的根？”在另外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2/3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的非船家子弟的协助下，他们开始倾听长辈们的内心世界。小学生记录长辈的口述，学习长辈的渔歌。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在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会想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前辈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经验不能抵达的地方，他们会驾驭自己多姿多彩的想象和才智来填补。这是锤炼科学思维和绽放灵感火花的过程，也是学会与同伴互助、学会尊重父母和他人、尊重历史价值的过程。</a:t>
            </a:r>
            <a:r>
              <a:rPr lang="zh-CN" altLang="en-US" sz="2400" b="1" u="sng" dirty="0" smtClean="0">
                <a:latin typeface="宋体" pitchFamily="2" charset="-122"/>
                <a:ea typeface="宋体" pitchFamily="2" charset="-122"/>
              </a:rPr>
              <a:t>最后他们举办一个别具一格的“把歌留住，把根留住</a:t>
            </a:r>
            <a:r>
              <a:rPr lang="en-US" altLang="zh-CN" sz="2400" b="1" u="sng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2400" b="1" u="sng" dirty="0" smtClean="0">
                <a:latin typeface="宋体" pitchFamily="2" charset="-122"/>
                <a:ea typeface="宋体" pitchFamily="2" charset="-122"/>
              </a:rPr>
              <a:t>疍家渔歌演唱会”，留住祖先的声音，留住一个族群的文化的“根”。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本次项目学习是在教学苏教版艺术课程六年级上册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南腔北调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妙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的拓展延伸，是一次具有本土特色的探究性活动。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框架问题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1262743"/>
            <a:ext cx="10319657" cy="582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基本问题</a:t>
            </a: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怎样留住传统文化的“根”？</a:t>
            </a:r>
          </a:p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单元问题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疍家渔歌是怎样唱到今天的？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疍家渔歌有怎样的变化？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疍家渔歌还能传唱到几时？</a:t>
            </a:r>
          </a:p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内容问题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1.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疍家渔歌起源于什么时候，有多少种曲调，多少种表现形式，一般怎样编唱、流传起来的？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2.</a:t>
            </a:r>
            <a:r>
              <a:rPr lang="en-US" altLang="zh-CN" sz="2800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咕哩美</a:t>
            </a:r>
            <a:r>
              <a:rPr lang="en-US" altLang="zh-CN" sz="2800" dirty="0" smtClean="0"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老杨公</a:t>
            </a:r>
            <a:r>
              <a:rPr lang="en-US" altLang="zh-CN" sz="2800" dirty="0" smtClean="0"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耍花楼</a:t>
            </a:r>
            <a:r>
              <a:rPr lang="en-US" altLang="zh-CN" sz="2800" dirty="0" smtClean="0"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等作品为什么能受到大家的喜爱？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新疍家人的新渔歌和老祖先唱的渔歌有什么不同？</a:t>
            </a:r>
          </a:p>
          <a:p>
            <a:pPr>
              <a:lnSpc>
                <a:spcPct val="130000"/>
              </a:lnSpc>
            </a:pPr>
            <a:endParaRPr lang="zh-CN" altLang="en-US" sz="28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课程标准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0799" y="1225689"/>
            <a:ext cx="101164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围绕人文主题的艺术学习</a:t>
            </a:r>
            <a:r>
              <a:rPr lang="en-US" sz="2400" b="1" dirty="0" smtClean="0">
                <a:latin typeface="宋体" pitchFamily="2" charset="-122"/>
                <a:ea typeface="宋体" pitchFamily="2" charset="-122"/>
              </a:rPr>
              <a:t>(1-9'ART'1.2.2)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艺术课程着力改变艺术学习中的机械模仿与枯燥训练，不以单纯掌握专业知识技能为目标，而是让学生在围绕人文主题的艺术学习中，轻松、快乐地学习艺术基本知识和技能，了解艺术的历史和文化内涵，形成艺术经验和艺术能力，获得尊重、关怀、友善、合作、分享等人文素养，促进个性的完善与发展。</a:t>
            </a:r>
          </a:p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强调艺术学习的个性化</a:t>
            </a:r>
            <a:r>
              <a:rPr lang="en-US" sz="2400" b="1" dirty="0" smtClean="0">
                <a:latin typeface="宋体" pitchFamily="2" charset="-122"/>
                <a:ea typeface="宋体" pitchFamily="2" charset="-122"/>
              </a:rPr>
              <a:t>(1-9'ART'1.2.3)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强调艺术学习的个性化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"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面向全体学生，以学生发展为本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"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这一基本教育理念在艺术课程中的体现。本课程给予每一位学生平等的艺术教育机会，使每个学生都有权利学习和享有人类优秀文化艺术遗产，使每个学生都具有为生活增添色彩的艺术能力。艺术教育关注每个学生的个性特点、生活背景，充分调动他们的主体意识，为他们创设参与体验、主动探索、积极实践的条件，鼓励他们进行个性化的艺术活动，帮助他们认识自己的独特性和价值，形成个性化的审美趣味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0458" y="0"/>
            <a:ext cx="10377714" cy="7152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正确把握语文教育的特点</a:t>
            </a:r>
            <a:r>
              <a:rPr lang="en-US" sz="2400" b="1" dirty="0" smtClean="0">
                <a:latin typeface="宋体" pitchFamily="2" charset="-122"/>
                <a:ea typeface="宋体" pitchFamily="2" charset="-122"/>
              </a:rPr>
              <a:t>(1-9'CLA'1.2.2)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语文是实践性很强的课程，应着重培养学生的语文实践能力，而培养这种能力的主要途径也应是语文实践，不宜刻意追求语文知识的系统和完整。语文又是母语教育课程，学习资源和实践机会无处不在，无时不有。因而，应该让学生更多地直接接触语文材料，在大量的语文实践中掌握运用语文的规律。</a:t>
            </a:r>
          </a:p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积极倡导自主、合作、探究的学习方式</a:t>
            </a:r>
            <a:r>
              <a:rPr lang="en-US" sz="2400" b="1" dirty="0" smtClean="0">
                <a:latin typeface="宋体" pitchFamily="2" charset="-122"/>
                <a:ea typeface="宋体" pitchFamily="2" charset="-122"/>
              </a:rPr>
              <a:t>(1-9'CLA'1.2.3)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/>
            </a:r>
            <a:br>
              <a:rPr lang="en-US" sz="2400" dirty="0" smtClean="0">
                <a:latin typeface="宋体" pitchFamily="2" charset="-122"/>
                <a:ea typeface="宋体" pitchFamily="2" charset="-122"/>
              </a:rPr>
            </a:b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　　学生是学习和发展的主体。语文课程必须根据学生身心发展和语文学习的特点，关注学生的个体差异和不同的学习需求，爱护学生的好奇心、求知欲，充分激发学生的主动意识和进取精神，倡导自主、合作、探究的学习方式。教学内容的确定，教学方法的选择，评价方式的设计，都应有助于这种学习方式的形成。</a:t>
            </a:r>
          </a:p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课程标准的设计思路</a:t>
            </a:r>
            <a:r>
              <a:rPr lang="en-US" sz="2400" b="1" dirty="0" smtClean="0">
                <a:latin typeface="宋体" pitchFamily="2" charset="-122"/>
                <a:ea typeface="宋体" pitchFamily="2" charset="-122"/>
              </a:rPr>
              <a:t>(1-9'CLA'1.3)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课程目标根据知识和能力、过程和方法、情感态度和价值观三个维度设计。三个方面相互渗透，融为一体，注重语文素养的整体提高。各个学段相互联系，螺旋上升，最终全面达成总目标。</a:t>
            </a:r>
            <a:r>
              <a:rPr lang="en-US" sz="2400" b="1" dirty="0" smtClean="0">
                <a:latin typeface="宋体" pitchFamily="2" charset="-122"/>
                <a:ea typeface="宋体" pitchFamily="2" charset="-122"/>
              </a:rPr>
              <a:t>(1-9'CLA'1.3.2)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en-US" sz="2400" dirty="0" smtClean="0">
                <a:latin typeface="宋体" pitchFamily="2" charset="-122"/>
                <a:ea typeface="宋体" pitchFamily="2" charset="-122"/>
              </a:rPr>
              <a:t>    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本单元正是本着突出以上特点，达到“从学生需要出发，一切为了学生的发展”的宗旨而设计。</a:t>
            </a:r>
          </a:p>
          <a:p>
            <a:pPr>
              <a:lnSpc>
                <a:spcPct val="130000"/>
              </a:lnSpc>
            </a:pP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学习目标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0800" y="1407886"/>
            <a:ext cx="1004388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艺术教学方面的目标：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初步接触疍家音乐，了解疍家音乐的特点，含疍家音乐的表现形式、内容等，让学生学会探讨、比较我国民族艺术的风格特征和文化历史背景，初步了解它们独特的表现方式，学会珍视各民族艺术的价值，学会尊重多元文化，从中体验生活的乐趣，获得用艺术的方式表现和美化生活的能力。</a:t>
            </a:r>
          </a:p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语文教学方面的目标：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本单元主要让学生进行自主性的研究。能分析、比较、综合所收集的资料，重新组织语言进行表述，形成疍家渔歌简介、疍家渔歌的艺术表演形式、疍家渔歌流传及发展的调查报告等。</a:t>
            </a:r>
          </a:p>
          <a:p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计算机技术方面的目标：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让学生掌握基本的计算机使用技术，可以运用网站搜索相关的资料，并将它们制成演示文稿、网页进行交流。能运用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word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进行文字的编辑，能处理图片，能运用</a:t>
            </a:r>
            <a:r>
              <a:rPr lang="en-US" sz="2400" dirty="0" smtClean="0">
                <a:latin typeface="宋体" pitchFamily="2" charset="-122"/>
                <a:ea typeface="宋体" pitchFamily="2" charset="-122"/>
              </a:rPr>
              <a:t>Publisher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和</a:t>
            </a:r>
            <a:r>
              <a:rPr lang="en-US" sz="2400" dirty="0" err="1" smtClean="0">
                <a:latin typeface="宋体" pitchFamily="2" charset="-122"/>
                <a:ea typeface="宋体" pitchFamily="2" charset="-122"/>
              </a:rPr>
              <a:t>Frontpage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制作网页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9828" y="1"/>
            <a:ext cx="9942285" cy="767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民族文化、历史方面的目标：</a:t>
            </a:r>
            <a:endParaRPr lang="zh-CN" altLang="en-US" sz="28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认识疍家的起源、特征等方面知识，初步了解其在族群体系中的地位和作用。除了语文，在文化、民族群体等方面都有或多或少的收获，并反过来促进语文的学习。体现了语文的广博性。</a:t>
            </a:r>
          </a:p>
          <a:p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其他方面的目标：</a:t>
            </a:r>
            <a:endParaRPr lang="zh-CN" altLang="en-US" sz="28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锻炼学生的口语表达能力。组织学生把自己找到的资料或者撰写的报告、方案，做成演示文稿或网页呈现出来，并进行演讲。</a:t>
            </a: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锻炼学生的集体合作意识。</a:t>
            </a: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锻炼学生的社会交往能力。</a:t>
            </a: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培养学生“学习生活中的语文”、“在实践中学习语文”的良好意识。</a:t>
            </a:r>
          </a:p>
          <a:p>
            <a:r>
              <a:rPr lang="zh-CN" altLang="en-US" sz="2800" dirty="0" smtClean="0">
                <a:latin typeface="宋体" pitchFamily="2" charset="-122"/>
                <a:ea typeface="宋体" pitchFamily="2" charset="-122"/>
              </a:rPr>
              <a:t>培养学生强烈的环保意识，树立人与自然和谐发展的观念。</a:t>
            </a:r>
          </a:p>
          <a:p>
            <a:r>
              <a:rPr lang="en-US" sz="2800" dirty="0" smtClean="0">
                <a:latin typeface="宋体" pitchFamily="2" charset="-122"/>
                <a:ea typeface="宋体" pitchFamily="2" charset="-122"/>
              </a:rPr>
              <a:t> </a:t>
            </a:r>
            <a:endParaRPr lang="zh-CN" altLang="en-US" sz="28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 dirty="0" smtClean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教学过程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1089660" y="1680845"/>
            <a:ext cx="1003808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准备阶段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2.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介绍项目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3</a:t>
            </a:r>
            <a:r>
              <a:rPr lang="en-US" sz="2400" b="1" dirty="0" smtClean="0">
                <a:solidFill>
                  <a:schemeClr val="accent1"/>
                </a:solidFill>
              </a:rPr>
              <a:t>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范例引入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4.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开展调查研究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5.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组织交流展示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5"/>
</p:tagLst>
</file>

<file path=ppt/theme/theme1.xml><?xml version="1.0" encoding="utf-8"?>
<a:theme xmlns:a="http://schemas.openxmlformats.org/drawingml/2006/main" name="A000120140530A99PPBG">
  <a:themeElements>
    <a:clrScheme name="KSO_BLUE9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046FB6"/>
      </a:accent1>
      <a:accent2>
        <a:srgbClr val="22B1DE"/>
      </a:accent2>
      <a:accent3>
        <a:srgbClr val="7B93D7"/>
      </a:accent3>
      <a:accent4>
        <a:srgbClr val="5D76BA"/>
      </a:accent4>
      <a:accent5>
        <a:srgbClr val="3DBFD1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1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A000120150716A05KPBG</Template>
  <TotalTime>40</TotalTime>
  <Words>1989</Words>
  <Application>WPS 演示</Application>
  <PresentationFormat>自定义</PresentationFormat>
  <Paragraphs>115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A000120140530A99PPBG</vt:lpstr>
      <vt:lpstr>《把歌留住，把根留住——疍家渔歌研究》案例分享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谢小莉</dc:creator>
  <cp:lastModifiedBy>ll</cp:lastModifiedBy>
  <cp:revision>66</cp:revision>
  <dcterms:created xsi:type="dcterms:W3CDTF">2015-10-14T02:46:00Z</dcterms:created>
  <dcterms:modified xsi:type="dcterms:W3CDTF">2016-08-19T08:39:16Z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ame">
    <vt:lpwstr>小人简约模板.ppt</vt:lpwstr>
  </property>
  <property fmtid="{D5CDD505-2E9C-101B-9397-08002B2CF9AE}" pid="3" name="fileid">
    <vt:lpwstr>644057</vt:lpwstr>
  </property>
  <property fmtid="{D5CDD505-2E9C-101B-9397-08002B2CF9AE}" pid="4" name="KSOProductBuildVer">
    <vt:lpwstr>2052-10.1.0.5850</vt:lpwstr>
  </property>
</Properties>
</file>