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78" r:id="rId5"/>
    <p:sldId id="279" r:id="rId6"/>
    <p:sldId id="282" r:id="rId7"/>
    <p:sldId id="288" r:id="rId8"/>
    <p:sldId id="289" r:id="rId9"/>
    <p:sldId id="291" r:id="rId10"/>
    <p:sldId id="284" r:id="rId11"/>
    <p:sldId id="290" r:id="rId12"/>
    <p:sldId id="292" r:id="rId13"/>
    <p:sldId id="285" r:id="rId14"/>
    <p:sldId id="286" r:id="rId15"/>
    <p:sldId id="287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-96" y="-240"/>
      </p:cViewPr>
      <p:guideLst>
        <p:guide orient="horz" pos="204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4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5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0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/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0" name="Freeform 18"/>
          <p:cNvSpPr/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1" name="Freeform 22"/>
          <p:cNvSpPr/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2" name="Freeform 26"/>
          <p:cNvSpPr/>
          <p:nvPr/>
        </p:nvSpPr>
        <p:spPr bwMode="hidden">
          <a:xfrm>
            <a:off x="7479318" y="4074174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 useBgFill="1">
        <p:nvSpPr>
          <p:cNvPr id="13" name="Freeform 10"/>
          <p:cNvSpPr/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6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7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8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9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1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4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58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98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anose="05050102010706020507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5.v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9.wmf"/><Relationship Id="rId2" Type="http://schemas.openxmlformats.org/officeDocument/2006/relationships/oleObject" Target="../embeddings/oleObject6.bin"/><Relationship Id="rId1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0.png"/><Relationship Id="rId1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7" Type="http://schemas.openxmlformats.org/officeDocument/2006/relationships/image" Target="../media/image16.png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7.png"/><Relationship Id="rId1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8.png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4.png"/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2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4.png"/><Relationship Id="rId3" Type="http://schemas.openxmlformats.org/officeDocument/2006/relationships/image" Target="../media/image3.wmf"/><Relationship Id="rId2" Type="http://schemas.openxmlformats.org/officeDocument/2006/relationships/oleObject" Target="../embeddings/oleObject2.bin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3.vml"/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Relationship Id="rId3" Type="http://schemas.openxmlformats.org/officeDocument/2006/relationships/image" Target="../media/image5.wmf"/><Relationship Id="rId2" Type="http://schemas.openxmlformats.org/officeDocument/2006/relationships/oleObject" Target="../embeddings/oleObject3.bin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7.png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4.v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8.wmf"/><Relationship Id="rId2" Type="http://schemas.openxmlformats.org/officeDocument/2006/relationships/oleObject" Target="../embeddings/oleObject5.bin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第十五章 二次根式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15.1.2</a:t>
            </a:r>
            <a:r>
              <a:rPr lang="zh-CN" altLang="en-US" dirty="0" smtClean="0"/>
              <a:t>二次根式的性质</a:t>
            </a:r>
            <a:endParaRPr lang="zh-CN" altLang="en-US" dirty="0" smtClean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4257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4257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314325" y="1064260"/>
            <a:ext cx="2720340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展示激学    </a:t>
            </a:r>
            <a:r>
              <a:rPr lang="en-US" altLang="zh-CN" sz="2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15</a:t>
            </a:r>
            <a:r>
              <a:rPr lang="zh-CN" altLang="en-US" sz="2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分钟</a:t>
            </a:r>
            <a:endParaRPr lang="zh-CN" altLang="en-US" sz="20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68960" y="1879600"/>
            <a:ext cx="1151953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latin typeface="华文楷体" panose="02010600040101010101" charset="-122"/>
                <a:ea typeface="华文楷体" panose="02010600040101010101" charset="-122"/>
              </a:rPr>
              <a:t>问题</a:t>
            </a:r>
            <a:r>
              <a:rPr lang="en-US" altLang="zh-CN" sz="3600">
                <a:latin typeface="华文楷体" panose="02010600040101010101" charset="-122"/>
                <a:ea typeface="华文楷体" panose="02010600040101010101" charset="-122"/>
              </a:rPr>
              <a:t>2</a:t>
            </a:r>
            <a:r>
              <a:rPr lang="zh-CN" altLang="en-US" sz="3600">
                <a:latin typeface="华文楷体" panose="02010600040101010101" charset="-122"/>
                <a:ea typeface="华文楷体" panose="02010600040101010101" charset="-122"/>
              </a:rPr>
              <a:t>：商</a:t>
            </a:r>
            <a:r>
              <a:rPr lang="zh-CN" altLang="en-US" sz="3600">
                <a:latin typeface="华文楷体" panose="02010600040101010101" charset="-122"/>
                <a:ea typeface="华文楷体" panose="02010600040101010101" charset="-122"/>
                <a:sym typeface="+mn-ea"/>
              </a:rPr>
              <a:t>的算术平方根的性质：</a:t>
            </a:r>
            <a:endParaRPr lang="zh-CN" altLang="en-US" sz="3600">
              <a:latin typeface="华文楷体" panose="02010600040101010101" charset="-122"/>
              <a:ea typeface="华文楷体" panose="02010600040101010101" charset="-122"/>
              <a:sym typeface="+mn-ea"/>
            </a:endParaRPr>
          </a:p>
          <a:p>
            <a:r>
              <a:rPr lang="zh-CN" altLang="en-US" sz="3600">
                <a:latin typeface="华文楷体" panose="02010600040101010101" charset="-122"/>
                <a:ea typeface="华文楷体" panose="02010600040101010101" charset="-122"/>
              </a:rPr>
              <a:t>商的算术平方根等于被除数的算术平方根与除数的算术平方根的商</a:t>
            </a:r>
            <a:r>
              <a:rPr lang="en-US" altLang="zh-CN" sz="3600">
                <a:latin typeface="华文楷体" panose="02010600040101010101" charset="-122"/>
                <a:ea typeface="华文楷体" panose="02010600040101010101" charset="-122"/>
              </a:rPr>
              <a:t>.</a:t>
            </a:r>
            <a:endParaRPr lang="en-US" altLang="zh-CN" sz="3600"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39552" y="3904481"/>
            <a:ext cx="3423285" cy="5219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因为当</a:t>
            </a:r>
            <a:r>
              <a:rPr lang="en-US" altLang="zh-CN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≥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&gt;0</a:t>
            </a:r>
            <a:r>
              <a:rPr lang="zh-CN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时</a:t>
            </a:r>
            <a:r>
              <a:rPr lang="zh-CN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317" name="Object 5"/>
          <p:cNvGraphicFramePr>
            <a:graphicFrameLocks noChangeAspect="1"/>
          </p:cNvGraphicFramePr>
          <p:nvPr/>
        </p:nvGraphicFramePr>
        <p:xfrm>
          <a:off x="755576" y="4552553"/>
          <a:ext cx="7415149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2" imgW="74980800" imgH="13106400" progId="">
                  <p:embed/>
                </p:oleObj>
              </mc:Choice>
              <mc:Fallback>
                <p:oleObj name="Equation" r:id="rId2" imgW="74980800" imgH="13106400" progId="">
                  <p:embed/>
                  <p:pic>
                    <p:nvPicPr>
                      <p:cNvPr id="0" name="图片 3075"/>
                      <p:cNvPicPr>
                        <a:picLocks noChangeAspect="1"/>
                      </p:cNvPicPr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55576" y="4552553"/>
                        <a:ext cx="7415149" cy="129614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4257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314325" y="1064260"/>
            <a:ext cx="2720340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展示激学    </a:t>
            </a:r>
            <a:r>
              <a:rPr lang="en-US" altLang="zh-CN" sz="2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15</a:t>
            </a:r>
            <a:r>
              <a:rPr lang="zh-CN" altLang="en-US" sz="2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分钟</a:t>
            </a:r>
            <a:endParaRPr lang="zh-CN" altLang="en-US" sz="20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68960" y="1879600"/>
            <a:ext cx="760095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latin typeface="华文楷体" panose="02010600040101010101" charset="-122"/>
                <a:ea typeface="华文楷体" panose="02010600040101010101" charset="-122"/>
              </a:rPr>
              <a:t>问题</a:t>
            </a:r>
            <a:r>
              <a:rPr lang="en-US" altLang="zh-CN" sz="3600">
                <a:latin typeface="华文楷体" panose="02010600040101010101" charset="-122"/>
                <a:ea typeface="华文楷体" panose="02010600040101010101" charset="-122"/>
              </a:rPr>
              <a:t>3</a:t>
            </a:r>
            <a:r>
              <a:rPr lang="zh-CN" altLang="en-US" sz="3600">
                <a:latin typeface="华文楷体" panose="02010600040101010101" charset="-122"/>
                <a:ea typeface="华文楷体" panose="02010600040101010101" charset="-122"/>
              </a:rPr>
              <a:t>：最简二次根式的概念</a:t>
            </a:r>
            <a:endParaRPr lang="zh-CN" altLang="en-US" sz="3600">
              <a:latin typeface="华文楷体" panose="02010600040101010101" charset="-122"/>
              <a:ea typeface="华文楷体" panose="02010600040101010101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610" y="2547620"/>
            <a:ext cx="11066780" cy="176212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568960" y="4606290"/>
            <a:ext cx="7294880" cy="1383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2800" dirty="0" smtClean="0">
                <a:latin typeface="华文楷体" panose="02010600040101010101" charset="-122"/>
                <a:ea typeface="华文楷体" panose="02010600040101010101" charset="-122"/>
                <a:sym typeface="+mn-ea"/>
              </a:rPr>
              <a:t>①</a:t>
            </a:r>
            <a:r>
              <a:rPr lang="zh-CN" altLang="zh-CN" sz="2800" dirty="0" smtClean="0">
                <a:latin typeface="华文楷体" panose="02010600040101010101" charset="-122"/>
                <a:ea typeface="华文楷体" panose="02010600040101010101" charset="-122"/>
                <a:sym typeface="+mn-ea"/>
              </a:rPr>
              <a:t>被开方数的因数是整数</a:t>
            </a:r>
            <a:r>
              <a:rPr lang="en-US" altLang="zh-CN" sz="2800" dirty="0" smtClean="0">
                <a:latin typeface="华文楷体" panose="02010600040101010101" charset="-122"/>
                <a:ea typeface="华文楷体" panose="02010600040101010101" charset="-122"/>
                <a:sym typeface="+mn-ea"/>
              </a:rPr>
              <a:t>,</a:t>
            </a:r>
            <a:r>
              <a:rPr lang="zh-CN" altLang="zh-CN" sz="2800" dirty="0" smtClean="0">
                <a:latin typeface="华文楷体" panose="02010600040101010101" charset="-122"/>
                <a:ea typeface="华文楷体" panose="02010600040101010101" charset="-122"/>
                <a:sym typeface="+mn-ea"/>
              </a:rPr>
              <a:t>因式是整式</a:t>
            </a:r>
            <a:r>
              <a:rPr lang="en-US" altLang="zh-CN" sz="2800" dirty="0" smtClean="0">
                <a:latin typeface="华文楷体" panose="02010600040101010101" charset="-122"/>
                <a:ea typeface="华文楷体" panose="02010600040101010101" charset="-122"/>
                <a:sym typeface="+mn-ea"/>
              </a:rPr>
              <a:t>;</a:t>
            </a:r>
            <a:endParaRPr lang="en-US" altLang="zh-CN" sz="2800" dirty="0" smtClean="0">
              <a:latin typeface="华文楷体" panose="02010600040101010101" charset="-122"/>
              <a:ea typeface="华文楷体" panose="02010600040101010101" charset="-122"/>
              <a:sym typeface="+mn-ea"/>
            </a:endParaRPr>
          </a:p>
          <a:p>
            <a:r>
              <a:rPr lang="en-US" altLang="zh-CN" sz="2800" dirty="0" smtClean="0">
                <a:latin typeface="华文楷体" panose="02010600040101010101" charset="-122"/>
                <a:ea typeface="华文楷体" panose="02010600040101010101" charset="-122"/>
                <a:sym typeface="+mn-ea"/>
              </a:rPr>
              <a:t>②</a:t>
            </a:r>
            <a:r>
              <a:rPr lang="zh-CN" altLang="zh-CN" sz="2800" dirty="0" smtClean="0">
                <a:latin typeface="华文楷体" panose="02010600040101010101" charset="-122"/>
                <a:ea typeface="华文楷体" panose="02010600040101010101" charset="-122"/>
                <a:sym typeface="+mn-ea"/>
              </a:rPr>
              <a:t>被开方数中不含能开得尽方的因数或因式；</a:t>
            </a:r>
            <a:endParaRPr lang="en-US" altLang="zh-CN" sz="2800" dirty="0" smtClean="0">
              <a:latin typeface="华文楷体" panose="02010600040101010101" charset="-122"/>
              <a:ea typeface="华文楷体" panose="02010600040101010101" charset="-122"/>
              <a:sym typeface="+mn-ea"/>
            </a:endParaRPr>
          </a:p>
          <a:p>
            <a:r>
              <a:rPr lang="zh-CN" altLang="zh-CN" sz="2800" dirty="0" smtClean="0">
                <a:latin typeface="华文楷体" panose="02010600040101010101" charset="-122"/>
                <a:ea typeface="华文楷体" panose="02010600040101010101" charset="-122"/>
                <a:sym typeface="+mn-ea"/>
              </a:rPr>
              <a:t>我们把这样的二次根式叫做最简二次根式</a:t>
            </a:r>
            <a:r>
              <a:rPr lang="en-US" altLang="zh-CN" sz="2800" i="1" dirty="0" smtClean="0">
                <a:latin typeface="华文楷体" panose="02010600040101010101" charset="-122"/>
                <a:ea typeface="华文楷体" panose="02010600040101010101" charset="-122"/>
                <a:sym typeface="+mn-ea"/>
              </a:rPr>
              <a:t>.</a:t>
            </a:r>
            <a:endParaRPr lang="zh-CN" altLang="en-US" sz="2800">
              <a:latin typeface="华文楷体" panose="02010600040101010101" charset="-122"/>
              <a:ea typeface="华文楷体" panose="020106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 220"/>
          <p:cNvSpPr/>
          <p:nvPr/>
        </p:nvSpPr>
        <p:spPr>
          <a:xfrm>
            <a:off x="314325" y="1064260"/>
            <a:ext cx="2674620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精讲领学   </a:t>
            </a:r>
            <a:r>
              <a:rPr lang="en-US" altLang="zh-CN" sz="2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5</a:t>
            </a:r>
            <a:r>
              <a:rPr lang="zh-CN" altLang="en-US" sz="2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分钟</a:t>
            </a:r>
            <a:endParaRPr lang="zh-CN" altLang="en-US" sz="20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4257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" name="Picture 9" descr="C:\Users\Administrator\AppData\Roaming\Tencent\Users\619843129\QQ\WinTemp\RichOle\KLLC__1KK~2`ND`Q@LPXIR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667669"/>
            <a:ext cx="8288013" cy="4968552"/>
          </a:xfrm>
          <a:prstGeom prst="rect">
            <a:avLst/>
          </a:prstGeom>
          <a:noFill/>
        </p:spPr>
      </p:pic>
      <p:pic>
        <p:nvPicPr>
          <p:cNvPr id="17418" name="Picture 10" descr="C:\Users\Administrator\AppData\Roaming\Tencent\Users\619843129\QQ\WinTemp\RichOle\CI_9QU60P}V1D@T}BL(}FHP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2099717"/>
            <a:ext cx="784088" cy="1008112"/>
          </a:xfrm>
          <a:prstGeom prst="rect">
            <a:avLst/>
          </a:prstGeom>
          <a:noFill/>
        </p:spPr>
      </p:pic>
      <p:pic>
        <p:nvPicPr>
          <p:cNvPr id="17419" name="Picture 11" descr="C:\Users\Administrator\AppData\Roaming\Tencent\Users\619843129\QQ\WinTemp\RichOle\DEUND3RUH]CH7@QQDVK7HM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2243733"/>
            <a:ext cx="4967663" cy="792088"/>
          </a:xfrm>
          <a:prstGeom prst="rect">
            <a:avLst/>
          </a:prstGeom>
          <a:noFill/>
        </p:spPr>
      </p:pic>
      <p:pic>
        <p:nvPicPr>
          <p:cNvPr id="17420" name="Picture 12" descr="C:\Users\Administrator\AppData\Roaming\Tencent\Users\619843129\QQ\WinTemp\RichOle\AKH$OF[(%U{FN%`VM~}9TK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67744" y="3827909"/>
            <a:ext cx="714375" cy="1638300"/>
          </a:xfrm>
          <a:prstGeom prst="rect">
            <a:avLst/>
          </a:prstGeom>
          <a:noFill/>
        </p:spPr>
      </p:pic>
      <p:pic>
        <p:nvPicPr>
          <p:cNvPr id="17421" name="Picture 13" descr="C:\Users\Administrator\AppData\Roaming\Tencent\Users\619843129\QQ\WinTemp\RichOle\CC%%5)OIY@U73`_0]A}3IN8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31840" y="4259957"/>
            <a:ext cx="5464136" cy="1080120"/>
          </a:xfrm>
          <a:prstGeom prst="rect">
            <a:avLst/>
          </a:prstGeom>
          <a:noFill/>
        </p:spPr>
      </p:pic>
      <p:pic>
        <p:nvPicPr>
          <p:cNvPr id="17422" name="Picture 14" descr="C:\Users\Administrator\AppData\Roaming\Tencent\Users\619843129\QQ\WinTemp\RichOle\520S_ASN_Q}SM)0PC4C~WMA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75656" y="6060157"/>
            <a:ext cx="6381750" cy="466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 220"/>
          <p:cNvSpPr/>
          <p:nvPr/>
        </p:nvSpPr>
        <p:spPr>
          <a:xfrm>
            <a:off x="314325" y="1064260"/>
            <a:ext cx="24771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课堂检测</a:t>
            </a:r>
            <a:r>
              <a:rPr lang="en-US" altLang="zh-CN" sz="2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1   5</a:t>
            </a:r>
            <a:r>
              <a:rPr lang="zh-CN" altLang="en-US" sz="2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分钟</a:t>
            </a:r>
            <a:endParaRPr lang="zh-CN" altLang="en-US" sz="20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4257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5" y="1992630"/>
            <a:ext cx="9131300" cy="157797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4257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314325" y="1064260"/>
            <a:ext cx="259905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课堂检测</a:t>
            </a:r>
            <a:r>
              <a:rPr lang="en-US" altLang="zh-CN" sz="2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2   5</a:t>
            </a:r>
            <a:r>
              <a:rPr lang="zh-CN" altLang="en-US" sz="2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分钟</a:t>
            </a:r>
            <a:endParaRPr lang="zh-CN" altLang="en-US" sz="20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5" y="1786890"/>
            <a:ext cx="9185910" cy="17875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 220"/>
          <p:cNvSpPr/>
          <p:nvPr/>
        </p:nvSpPr>
        <p:spPr>
          <a:xfrm>
            <a:off x="81915" y="1016000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4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课前准备</a:t>
            </a:r>
            <a:endParaRPr lang="zh-CN" altLang="en-US" sz="24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1847" y="18128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文本框 1"/>
          <p:cNvSpPr txBox="1"/>
          <p:nvPr/>
        </p:nvSpPr>
        <p:spPr>
          <a:xfrm>
            <a:off x="2504440" y="2426970"/>
            <a:ext cx="167005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/>
              <a:t>数学书</a:t>
            </a:r>
            <a:endParaRPr lang="zh-CN" altLang="en-US" sz="2400"/>
          </a:p>
          <a:p>
            <a:r>
              <a:rPr lang="zh-CN" altLang="en-US" sz="2400"/>
              <a:t>学案</a:t>
            </a:r>
            <a:endParaRPr lang="zh-CN" altLang="en-US" sz="2400"/>
          </a:p>
          <a:p>
            <a:r>
              <a:rPr lang="zh-CN" altLang="en-US" sz="2400"/>
              <a:t>练习本</a:t>
            </a:r>
            <a:endParaRPr lang="zh-CN" altLang="en-US" sz="2400"/>
          </a:p>
          <a:p>
            <a:r>
              <a:rPr lang="zh-CN" altLang="en-US" sz="2400"/>
              <a:t>作业本</a:t>
            </a:r>
            <a:endParaRPr lang="zh-CN" altLang="en-US" sz="2400"/>
          </a:p>
          <a:p>
            <a:r>
              <a:rPr lang="zh-CN" altLang="en-US" sz="2400"/>
              <a:t>四清导航</a:t>
            </a:r>
            <a:endParaRPr lang="zh-CN" altLang="en-US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 220"/>
          <p:cNvSpPr/>
          <p:nvPr/>
        </p:nvSpPr>
        <p:spPr>
          <a:xfrm>
            <a:off x="314325" y="1064260"/>
            <a:ext cx="2172335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学习目标</a:t>
            </a:r>
            <a:endParaRPr lang="zh-CN" altLang="en-US" sz="20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4257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文本框 1"/>
          <p:cNvSpPr txBox="1"/>
          <p:nvPr/>
        </p:nvSpPr>
        <p:spPr>
          <a:xfrm>
            <a:off x="826135" y="1669415"/>
            <a:ext cx="10170160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1.巩固二次根式的相关概念及其非负性.</a:t>
            </a:r>
            <a:endParaRPr lang="zh-CN" altLang="en-US" sz="2800"/>
          </a:p>
          <a:p>
            <a:r>
              <a:rPr lang="zh-CN" altLang="en-US" sz="2800"/>
              <a:t>2.理解并掌握二次根式的性质.</a:t>
            </a:r>
            <a:endParaRPr lang="zh-CN" altLang="en-US" sz="2800"/>
          </a:p>
          <a:p>
            <a:r>
              <a:rPr lang="zh-CN" altLang="en-US" sz="2800"/>
              <a:t>3.灵活运用二次根式的性质进行计算.</a:t>
            </a:r>
            <a:endParaRPr lang="zh-CN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4257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314325" y="1064260"/>
            <a:ext cx="3101975" cy="46990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情境导入   </a:t>
            </a:r>
            <a:r>
              <a:rPr lang="en-US" altLang="zh-CN" sz="20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zh-CN" sz="200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分钟</a:t>
            </a:r>
            <a:endParaRPr lang="zh-CN" altLang="zh-CN" sz="2000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14325" y="1856105"/>
            <a:ext cx="9283700" cy="9531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zh-CN" sz="2800" dirty="0" smtClean="0">
                <a:latin typeface="华文楷体" panose="02010600040101010101" charset="-122"/>
                <a:ea typeface="华文楷体" panose="02010600040101010101" charset="-122"/>
                <a:sym typeface="+mn-ea"/>
              </a:rPr>
              <a:t>一块正方形木板面积为</a:t>
            </a:r>
            <a:r>
              <a:rPr lang="en-US" altLang="zh-CN" sz="2800" dirty="0" smtClean="0">
                <a:latin typeface="华文楷体" panose="02010600040101010101" charset="-122"/>
                <a:ea typeface="华文楷体" panose="02010600040101010101" charset="-122"/>
                <a:sym typeface="+mn-ea"/>
              </a:rPr>
              <a:t>200 </a:t>
            </a:r>
            <a:r>
              <a:rPr lang="en-US" altLang="zh-CN" sz="2800" dirty="0" smtClean="0">
                <a:latin typeface="华文楷体" panose="02010600040101010101" charset="-122"/>
                <a:ea typeface="华文楷体" panose="02010600040101010101" charset="-122"/>
                <a:cs typeface="Times New Roman" panose="02020603050405020304" pitchFamily="18" charset="0"/>
                <a:sym typeface="+mn-ea"/>
              </a:rPr>
              <a:t>cm</a:t>
            </a:r>
            <a:r>
              <a:rPr lang="en-US" altLang="zh-CN" sz="2800" baseline="30000" dirty="0" smtClean="0">
                <a:latin typeface="华文楷体" panose="02010600040101010101" charset="-122"/>
                <a:ea typeface="华文楷体" panose="02010600040101010101" charset="-122"/>
                <a:sym typeface="+mn-ea"/>
              </a:rPr>
              <a:t>2</a:t>
            </a:r>
            <a:r>
              <a:rPr lang="en-US" altLang="zh-CN" sz="2800" dirty="0" smtClean="0">
                <a:latin typeface="华文楷体" panose="02010600040101010101" charset="-122"/>
                <a:ea typeface="华文楷体" panose="02010600040101010101" charset="-122"/>
                <a:sym typeface="+mn-ea"/>
              </a:rPr>
              <a:t>,</a:t>
            </a:r>
            <a:r>
              <a:rPr lang="zh-CN" altLang="zh-CN" sz="2800" dirty="0" smtClean="0">
                <a:latin typeface="华文楷体" panose="02010600040101010101" charset="-122"/>
                <a:ea typeface="华文楷体" panose="02010600040101010101" charset="-122"/>
                <a:sym typeface="+mn-ea"/>
              </a:rPr>
              <a:t>你能在不用计算器的情况下</a:t>
            </a:r>
            <a:r>
              <a:rPr lang="en-US" altLang="zh-CN" sz="2800" dirty="0" smtClean="0">
                <a:latin typeface="华文楷体" panose="02010600040101010101" charset="-122"/>
                <a:ea typeface="华文楷体" panose="02010600040101010101" charset="-122"/>
                <a:sym typeface="+mn-ea"/>
              </a:rPr>
              <a:t>,</a:t>
            </a:r>
            <a:endParaRPr lang="en-US" altLang="zh-CN" sz="2800" dirty="0" smtClean="0">
              <a:latin typeface="华文楷体" panose="02010600040101010101" charset="-122"/>
              <a:ea typeface="华文楷体" panose="02010600040101010101" charset="-122"/>
              <a:sym typeface="+mn-ea"/>
            </a:endParaRPr>
          </a:p>
          <a:p>
            <a:r>
              <a:rPr lang="zh-CN" altLang="zh-CN" sz="2800" dirty="0" smtClean="0">
                <a:latin typeface="华文楷体" panose="02010600040101010101" charset="-122"/>
                <a:ea typeface="华文楷体" panose="02010600040101010101" charset="-122"/>
                <a:sym typeface="+mn-ea"/>
              </a:rPr>
              <a:t>以最快的速度求出正方形木板的边长吗</a:t>
            </a:r>
            <a:r>
              <a:rPr lang="en-US" altLang="zh-CN" sz="2800" dirty="0" smtClean="0">
                <a:latin typeface="华文楷体" panose="02010600040101010101" charset="-122"/>
                <a:ea typeface="华文楷体" panose="02010600040101010101" charset="-122"/>
                <a:sym typeface="+mn-ea"/>
              </a:rPr>
              <a:t>?</a:t>
            </a:r>
            <a:endParaRPr lang="zh-CN" altLang="en-US" sz="2800">
              <a:latin typeface="华文楷体" panose="02010600040101010101" charset="-122"/>
              <a:ea typeface="华文楷体" panose="020106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 220"/>
          <p:cNvSpPr/>
          <p:nvPr/>
        </p:nvSpPr>
        <p:spPr>
          <a:xfrm>
            <a:off x="314325" y="1064260"/>
            <a:ext cx="2857500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合作研学  </a:t>
            </a:r>
            <a:r>
              <a:rPr lang="en-US" altLang="zh-CN" sz="2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en-US" sz="2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分钟</a:t>
            </a:r>
            <a:endParaRPr lang="zh-CN" altLang="en-US" sz="20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4257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6" name="矩形 15"/>
          <p:cNvSpPr/>
          <p:nvPr/>
        </p:nvSpPr>
        <p:spPr>
          <a:xfrm>
            <a:off x="395536" y="1971829"/>
            <a:ext cx="8568952" cy="52322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2800" dirty="0" smtClean="0"/>
              <a:t>问题</a:t>
            </a:r>
            <a:r>
              <a:rPr lang="en-US" altLang="zh-CN" sz="2800" dirty="0" smtClean="0"/>
              <a:t>1</a:t>
            </a:r>
            <a:r>
              <a:rPr lang="zh-CN" altLang="en-US" sz="2800" dirty="0" smtClean="0"/>
              <a:t>：</a:t>
            </a:r>
            <a:r>
              <a:rPr lang="zh-CN" altLang="zh-CN" sz="2800" dirty="0" smtClean="0"/>
              <a:t>计算下列各式</a:t>
            </a:r>
            <a:r>
              <a:rPr lang="en-US" altLang="zh-CN" sz="2800" dirty="0" smtClean="0"/>
              <a:t>,</a:t>
            </a:r>
            <a:r>
              <a:rPr lang="zh-CN" altLang="zh-CN" sz="2800" dirty="0" smtClean="0"/>
              <a:t>并观察结果</a:t>
            </a:r>
            <a:r>
              <a:rPr lang="en-US" altLang="zh-CN" sz="2800" dirty="0" smtClean="0"/>
              <a:t>,</a:t>
            </a:r>
            <a:r>
              <a:rPr lang="zh-CN" altLang="zh-CN" sz="2800" dirty="0" smtClean="0"/>
              <a:t>你能发现什么规律</a:t>
            </a:r>
            <a:r>
              <a:rPr lang="en-US" altLang="zh-CN" sz="2800" b="1" dirty="0" smtClean="0"/>
              <a:t>?</a:t>
            </a:r>
            <a:endParaRPr lang="zh-CN" altLang="zh-CN" sz="2800" b="1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95536" y="2547893"/>
          <a:ext cx="8089900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Equation" r:id="rId2" imgW="73456800" imgH="5486400" progId="">
                  <p:embed/>
                </p:oleObj>
              </mc:Choice>
              <mc:Fallback>
                <p:oleObj name="Equation" r:id="rId2" imgW="73456800" imgH="5486400" progId="">
                  <p:embed/>
                  <p:pic>
                    <p:nvPicPr>
                      <p:cNvPr id="0" name="图片 1024"/>
                      <p:cNvPicPr>
                        <a:picLocks noChangeAspect="1"/>
                      </p:cNvPicPr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95536" y="2547893"/>
                        <a:ext cx="8089900" cy="60483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矩形 16"/>
          <p:cNvSpPr/>
          <p:nvPr/>
        </p:nvSpPr>
        <p:spPr>
          <a:xfrm>
            <a:off x="2195736" y="3267973"/>
            <a:ext cx="3198311" cy="52322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2800" b="1" dirty="0" smtClean="0">
                <a:solidFill>
                  <a:srgbClr val="FF0000"/>
                </a:solidFill>
              </a:rPr>
              <a:t>(1)(2)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中两式均相等</a:t>
            </a:r>
            <a:r>
              <a:rPr lang="en-US" altLang="zh-CN" i="1" dirty="0" smtClean="0">
                <a:solidFill>
                  <a:srgbClr val="FF0000"/>
                </a:solidFill>
              </a:rPr>
              <a:t>.</a:t>
            </a:r>
            <a:endParaRPr lang="zh-CN" altLang="zh-CN" dirty="0">
              <a:solidFill>
                <a:srgbClr val="FF0000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395605" y="4020820"/>
            <a:ext cx="5080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zh-CN" altLang="en-US"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当</a:t>
            </a:r>
            <a:r>
              <a:rPr lang="en-US" altLang="zh-CN"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a≥0</a:t>
            </a:r>
            <a:r>
              <a:rPr lang="zh-CN" altLang="en-US"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lang="en-US" altLang="zh-CN"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b≥0</a:t>
            </a:r>
            <a:r>
              <a:rPr lang="zh-CN" altLang="en-US"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时，对</a:t>
            </a:r>
            <a:endParaRPr lang="zh-CN" altLang="en-US" sz="2400"/>
          </a:p>
        </p:txBody>
      </p:sp>
      <p:pic>
        <p:nvPicPr>
          <p:cNvPr id="23" name="图片 22"/>
          <p:cNvPicPr/>
          <p:nvPr/>
        </p:nvPicPr>
        <p:blipFill>
          <a:blip r:embed="rId4"/>
          <a:stretch>
            <a:fillRect/>
          </a:stretch>
        </p:blipFill>
        <p:spPr>
          <a:xfrm>
            <a:off x="3368675" y="3862070"/>
            <a:ext cx="4356100" cy="6629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8" name="文本框 107"/>
          <p:cNvSpPr txBox="1"/>
          <p:nvPr/>
        </p:nvSpPr>
        <p:spPr>
          <a:xfrm>
            <a:off x="631825" y="4563745"/>
            <a:ext cx="8004175" cy="11988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endParaRPr lang="en-US" altLang="zh-CN" sz="2400" b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/>
            <a:r>
              <a:rPr lang="zh-CN" altLang="en-US"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猜想：</a:t>
            </a:r>
            <a:r>
              <a:rPr lang="en-US" altLang="zh-CN"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_____________________________</a:t>
            </a:r>
            <a:endParaRPr lang="en-US" altLang="zh-CN" sz="2400" b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/>
            <a:r>
              <a:rPr lang="zh-CN" altLang="en-US"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理由：</a:t>
            </a:r>
            <a:endParaRPr lang="zh-CN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 220"/>
          <p:cNvSpPr/>
          <p:nvPr/>
        </p:nvSpPr>
        <p:spPr>
          <a:xfrm>
            <a:off x="314325" y="1064260"/>
            <a:ext cx="2857500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合作研学  </a:t>
            </a:r>
            <a:r>
              <a:rPr lang="en-US" altLang="zh-CN" sz="2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en-US" sz="2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分钟</a:t>
            </a:r>
            <a:endParaRPr lang="zh-CN" altLang="en-US" sz="20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4257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6" name="矩形 15"/>
          <p:cNvSpPr/>
          <p:nvPr/>
        </p:nvSpPr>
        <p:spPr>
          <a:xfrm>
            <a:off x="395536" y="1971829"/>
            <a:ext cx="8568952" cy="52322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2800" dirty="0" smtClean="0"/>
              <a:t>问题</a:t>
            </a:r>
            <a:r>
              <a:rPr lang="en-US" altLang="zh-CN" sz="2800" dirty="0" smtClean="0"/>
              <a:t>1</a:t>
            </a:r>
            <a:r>
              <a:rPr lang="zh-CN" altLang="en-US" sz="2800" dirty="0" smtClean="0"/>
              <a:t>：</a:t>
            </a:r>
            <a:r>
              <a:rPr lang="zh-CN" altLang="zh-CN" sz="2800" dirty="0" smtClean="0"/>
              <a:t>计算下列各式</a:t>
            </a:r>
            <a:r>
              <a:rPr lang="en-US" altLang="zh-CN" sz="2800" dirty="0" smtClean="0"/>
              <a:t>,</a:t>
            </a:r>
            <a:r>
              <a:rPr lang="zh-CN" altLang="zh-CN" sz="2800" dirty="0" smtClean="0"/>
              <a:t>并观察结果</a:t>
            </a:r>
            <a:r>
              <a:rPr lang="en-US" altLang="zh-CN" sz="2800" dirty="0" smtClean="0"/>
              <a:t>,</a:t>
            </a:r>
            <a:r>
              <a:rPr lang="zh-CN" altLang="zh-CN" sz="2800" dirty="0" smtClean="0"/>
              <a:t>你能发现什么规律</a:t>
            </a:r>
            <a:r>
              <a:rPr lang="en-US" altLang="zh-CN" sz="2800" b="1" dirty="0" smtClean="0"/>
              <a:t>?</a:t>
            </a:r>
            <a:endParaRPr lang="zh-CN" altLang="zh-CN" sz="2800" b="1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95536" y="2547893"/>
          <a:ext cx="8089900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Equation" r:id="rId2" imgW="73456800" imgH="5486400" progId="">
                  <p:embed/>
                </p:oleObj>
              </mc:Choice>
              <mc:Fallback>
                <p:oleObj name="Equation" r:id="rId2" imgW="73456800" imgH="5486400" progId="">
                  <p:embed/>
                  <p:pic>
                    <p:nvPicPr>
                      <p:cNvPr id="0" name="图片 1024"/>
                      <p:cNvPicPr>
                        <a:picLocks noChangeAspect="1"/>
                      </p:cNvPicPr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95536" y="2547893"/>
                        <a:ext cx="8089900" cy="60483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矩形 16"/>
          <p:cNvSpPr/>
          <p:nvPr/>
        </p:nvSpPr>
        <p:spPr>
          <a:xfrm>
            <a:off x="2195736" y="3267973"/>
            <a:ext cx="3198311" cy="52322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2800" b="1" dirty="0" smtClean="0">
                <a:solidFill>
                  <a:srgbClr val="FF0000"/>
                </a:solidFill>
              </a:rPr>
              <a:t>(1)(2)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中两式均相等</a:t>
            </a:r>
            <a:r>
              <a:rPr lang="en-US" altLang="zh-CN" i="1" dirty="0" smtClean="0">
                <a:solidFill>
                  <a:srgbClr val="FF0000"/>
                </a:solidFill>
              </a:rPr>
              <a:t>.</a:t>
            </a:r>
            <a:endParaRPr lang="zh-CN" altLang="zh-CN" dirty="0">
              <a:solidFill>
                <a:srgbClr val="FF0000"/>
              </a:solidFill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395605" y="4020820"/>
            <a:ext cx="5080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zh-CN" altLang="en-US"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当</a:t>
            </a:r>
            <a:r>
              <a:rPr lang="en-US" altLang="zh-CN"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a≥0</a:t>
            </a:r>
            <a:r>
              <a:rPr lang="zh-CN" altLang="en-US"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lang="en-US" altLang="zh-CN"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b≥0</a:t>
            </a:r>
            <a:r>
              <a:rPr lang="zh-CN" altLang="en-US"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时，对</a:t>
            </a:r>
            <a:endParaRPr lang="zh-CN" altLang="en-US" sz="2400"/>
          </a:p>
        </p:txBody>
      </p:sp>
      <p:pic>
        <p:nvPicPr>
          <p:cNvPr id="23" name="图片 22"/>
          <p:cNvPicPr/>
          <p:nvPr/>
        </p:nvPicPr>
        <p:blipFill>
          <a:blip r:embed="rId4"/>
          <a:stretch>
            <a:fillRect/>
          </a:stretch>
        </p:blipFill>
        <p:spPr>
          <a:xfrm>
            <a:off x="3368675" y="3862070"/>
            <a:ext cx="4356100" cy="66294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8" name="文本框 107"/>
          <p:cNvSpPr txBox="1"/>
          <p:nvPr/>
        </p:nvSpPr>
        <p:spPr>
          <a:xfrm>
            <a:off x="631825" y="4563745"/>
            <a:ext cx="8004175" cy="11988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endParaRPr lang="en-US" altLang="zh-CN" sz="2400" b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/>
            <a:r>
              <a:rPr lang="zh-CN" altLang="en-US"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猜想：</a:t>
            </a:r>
            <a:r>
              <a:rPr lang="en-US" altLang="zh-CN"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_____________________________</a:t>
            </a:r>
            <a:endParaRPr lang="en-US" altLang="zh-CN" sz="2400" b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/>
            <a:r>
              <a:rPr lang="zh-CN" altLang="en-US" sz="2400" b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理由：</a:t>
            </a:r>
            <a:endParaRPr lang="zh-CN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 220"/>
          <p:cNvSpPr/>
          <p:nvPr/>
        </p:nvSpPr>
        <p:spPr>
          <a:xfrm>
            <a:off x="314325" y="1064260"/>
            <a:ext cx="2857500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合作研学  </a:t>
            </a:r>
            <a:r>
              <a:rPr lang="en-US" altLang="zh-CN" sz="2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en-US" sz="2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分钟</a:t>
            </a:r>
            <a:endParaRPr lang="zh-CN" altLang="en-US" sz="20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4257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971600" y="1807121"/>
          <a:ext cx="5113920" cy="8766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" name="Equation" r:id="rId2" imgW="2667000" imgH="457200" progId="">
                  <p:embed/>
                </p:oleObj>
              </mc:Choice>
              <mc:Fallback>
                <p:oleObj name="Equation" r:id="rId2" imgW="2667000" imgH="457200" progId="">
                  <p:embed/>
                  <p:pic>
                    <p:nvPicPr>
                      <p:cNvPr id="0" name="图片 3072"/>
                      <p:cNvPicPr>
                        <a:picLocks noChangeAspect="1"/>
                      </p:cNvPicPr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71600" y="1807121"/>
                        <a:ext cx="5113920" cy="87667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矩形 4"/>
          <p:cNvSpPr/>
          <p:nvPr/>
        </p:nvSpPr>
        <p:spPr>
          <a:xfrm>
            <a:off x="1907704" y="2815233"/>
            <a:ext cx="2789546" cy="52322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zh-CN" sz="2800" b="1" dirty="0" smtClean="0">
                <a:solidFill>
                  <a:srgbClr val="FF0000"/>
                </a:solidFill>
              </a:rPr>
              <a:t>两个式子均相等</a:t>
            </a:r>
            <a:r>
              <a:rPr lang="en-US" altLang="zh-CN" sz="2800" b="1" i="1" dirty="0" smtClean="0">
                <a:solidFill>
                  <a:srgbClr val="FF0000"/>
                </a:solidFill>
              </a:rPr>
              <a:t>.</a:t>
            </a:r>
            <a:endParaRPr lang="zh-CN" altLang="zh-CN" sz="2800" b="1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395536" y="3294906"/>
            <a:ext cx="7632848" cy="5219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zh-CN" sz="2800" dirty="0" smtClean="0">
                <a:latin typeface="+mn-ea"/>
              </a:rPr>
              <a:t>对照刚才得到的结论</a:t>
            </a:r>
            <a:r>
              <a:rPr lang="en-US" altLang="zh-CN" sz="2800" dirty="0" smtClean="0">
                <a:latin typeface="+mn-ea"/>
              </a:rPr>
              <a:t>,</a:t>
            </a:r>
            <a:r>
              <a:rPr lang="zh-CN" altLang="zh-CN" sz="2800" dirty="0" smtClean="0">
                <a:latin typeface="+mn-ea"/>
              </a:rPr>
              <a:t>当</a:t>
            </a:r>
            <a:r>
              <a:rPr lang="en-US" altLang="zh-CN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zh-CN" sz="2800" dirty="0" smtClean="0">
                <a:latin typeface="+mn-ea"/>
              </a:rPr>
              <a:t>≥</a:t>
            </a:r>
            <a:r>
              <a:rPr lang="en-US" altLang="zh-CN" sz="2800" dirty="0" smtClean="0">
                <a:latin typeface="+mn-ea"/>
              </a:rPr>
              <a:t>0,</a:t>
            </a:r>
            <a:r>
              <a:rPr lang="en-US" altLang="zh-CN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800" dirty="0" smtClean="0">
                <a:latin typeface="+mn-ea"/>
              </a:rPr>
              <a:t>&gt;0</a:t>
            </a:r>
            <a:r>
              <a:rPr lang="zh-CN" altLang="zh-CN" sz="2800" dirty="0" smtClean="0">
                <a:latin typeface="+mn-ea"/>
              </a:rPr>
              <a:t>时</a:t>
            </a:r>
            <a:r>
              <a:rPr lang="en-US" altLang="zh-CN" sz="2800" dirty="0" smtClean="0">
                <a:latin typeface="+mn-ea"/>
              </a:rPr>
              <a:t>,</a:t>
            </a:r>
            <a:endParaRPr lang="zh-CN" altLang="en-US" sz="2800" dirty="0">
              <a:latin typeface="+mn-ea"/>
            </a:endParaRPr>
          </a:p>
        </p:txBody>
      </p:sp>
      <p:graphicFrame>
        <p:nvGraphicFramePr>
          <p:cNvPr id="13315" name="Object 3"/>
          <p:cNvGraphicFramePr>
            <a:graphicFrameLocks noChangeAspect="1"/>
          </p:cNvGraphicFramePr>
          <p:nvPr/>
        </p:nvGraphicFramePr>
        <p:xfrm>
          <a:off x="827584" y="3823345"/>
          <a:ext cx="1037580" cy="747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4" imgW="15240000" imgH="10972800" progId="">
                  <p:embed/>
                </p:oleObj>
              </mc:Choice>
              <mc:Fallback>
                <p:oleObj name="Equation" r:id="rId4" imgW="15240000" imgH="10972800" progId="">
                  <p:embed/>
                  <p:pic>
                    <p:nvPicPr>
                      <p:cNvPr id="0" name="图片 3073"/>
                      <p:cNvPicPr>
                        <a:picLocks noChangeAspect="1"/>
                      </p:cNvPicPr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27584" y="3823345"/>
                        <a:ext cx="1037580" cy="74705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矩形 7"/>
          <p:cNvSpPr/>
          <p:nvPr/>
        </p:nvSpPr>
        <p:spPr>
          <a:xfrm>
            <a:off x="1763688" y="3967361"/>
            <a:ext cx="4086375" cy="52322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dirty="0" smtClean="0"/>
              <a:t> </a:t>
            </a:r>
            <a:r>
              <a:rPr lang="zh-CN" altLang="zh-CN" sz="2800" dirty="0" smtClean="0"/>
              <a:t>有什么关系</a:t>
            </a:r>
            <a:r>
              <a:rPr lang="en-US" altLang="zh-CN" sz="2800" dirty="0" smtClean="0"/>
              <a:t>?</a:t>
            </a:r>
            <a:r>
              <a:rPr lang="zh-CN" altLang="zh-CN" sz="2800" dirty="0" smtClean="0"/>
              <a:t>并说明理由</a:t>
            </a:r>
            <a:r>
              <a:rPr lang="en-US" altLang="zh-CN" sz="2800" i="1" dirty="0" smtClean="0"/>
              <a:t>.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 220"/>
          <p:cNvSpPr/>
          <p:nvPr/>
        </p:nvSpPr>
        <p:spPr>
          <a:xfrm>
            <a:off x="314325" y="1064260"/>
            <a:ext cx="2857500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合作研学  </a:t>
            </a:r>
            <a:r>
              <a:rPr lang="en-US" altLang="zh-CN" sz="2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10</a:t>
            </a:r>
            <a:r>
              <a:rPr lang="zh-CN" altLang="en-US" sz="2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分钟</a:t>
            </a:r>
            <a:endParaRPr lang="zh-CN" altLang="en-US" sz="20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4257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515" y="1707515"/>
            <a:ext cx="11715750" cy="33553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4257" y="229541"/>
            <a:ext cx="5364163" cy="83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 220"/>
          <p:cNvSpPr/>
          <p:nvPr/>
        </p:nvSpPr>
        <p:spPr>
          <a:xfrm>
            <a:off x="314325" y="1064260"/>
            <a:ext cx="2720340" cy="40894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展示激学    </a:t>
            </a:r>
            <a:r>
              <a:rPr lang="en-US" altLang="zh-CN" sz="2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15</a:t>
            </a:r>
            <a:r>
              <a:rPr lang="zh-CN" altLang="en-US" sz="20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rPr>
              <a:t>分钟</a:t>
            </a:r>
            <a:endParaRPr lang="zh-CN" altLang="en-US" sz="20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95536" y="3758952"/>
            <a:ext cx="3995004" cy="58356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zh-CN" sz="3200" dirty="0" smtClean="0"/>
              <a:t>因为当</a:t>
            </a:r>
            <a:r>
              <a:rPr lang="en-US" altLang="zh-CN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zh-CN" sz="3200" dirty="0" smtClean="0"/>
              <a:t>≥</a:t>
            </a:r>
            <a:r>
              <a:rPr lang="en-US" altLang="zh-CN" sz="3200" dirty="0" smtClean="0"/>
              <a:t>0</a:t>
            </a:r>
            <a:r>
              <a:rPr lang="en-US" altLang="zh-CN" sz="3200" dirty="0" smtClean="0">
                <a:latin typeface="+mn-ea"/>
              </a:rPr>
              <a:t>,</a:t>
            </a:r>
            <a:r>
              <a:rPr lang="en-US" altLang="zh-CN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CN" altLang="zh-CN" sz="3200" dirty="0" smtClean="0"/>
              <a:t>≥</a:t>
            </a:r>
            <a:r>
              <a:rPr lang="en-US" altLang="zh-CN" sz="3200" dirty="0" smtClean="0"/>
              <a:t>0</a:t>
            </a:r>
            <a:r>
              <a:rPr lang="zh-CN" altLang="zh-CN" sz="3200" dirty="0" smtClean="0"/>
              <a:t>时</a:t>
            </a:r>
            <a:r>
              <a:rPr lang="en-US" altLang="zh-CN" sz="3200" dirty="0" smtClean="0">
                <a:latin typeface="+mn-ea"/>
              </a:rPr>
              <a:t>,</a:t>
            </a:r>
            <a:endParaRPr lang="zh-CN" altLang="en-US" sz="3200" dirty="0">
              <a:latin typeface="+mn-ea"/>
            </a:endParaRPr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889000" y="4551363"/>
          <a:ext cx="8013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" name="Equation" r:id="rId2" imgW="117652800" imgH="6705600" progId="">
                  <p:embed/>
                </p:oleObj>
              </mc:Choice>
              <mc:Fallback>
                <p:oleObj name="Equation" r:id="rId2" imgW="117652800" imgH="6705600" progId="">
                  <p:embed/>
                  <p:pic>
                    <p:nvPicPr>
                      <p:cNvPr id="0" name="图片 2051"/>
                      <p:cNvPicPr>
                        <a:picLocks noChangeAspect="1"/>
                      </p:cNvPicPr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89000" y="4551363"/>
                        <a:ext cx="8013700" cy="4572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矩形 5"/>
          <p:cNvSpPr/>
          <p:nvPr/>
        </p:nvSpPr>
        <p:spPr>
          <a:xfrm>
            <a:off x="1428750" y="2933700"/>
            <a:ext cx="8431530" cy="5219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zh-CN" sz="2800" dirty="0" smtClean="0"/>
              <a:t>积的算术平方根等于积中各因数的算术平方根的积</a:t>
            </a:r>
            <a:r>
              <a:rPr lang="en-US" altLang="zh-CN" sz="2800" dirty="0" smtClean="0"/>
              <a:t>.</a:t>
            </a:r>
            <a:r>
              <a:rPr lang="en-US" altLang="zh-CN" sz="2800" dirty="0" smtClean="0"/>
              <a:t>                    </a:t>
            </a:r>
            <a:endParaRPr lang="zh-CN" altLang="en-US" sz="2800" dirty="0"/>
          </a:p>
        </p:txBody>
      </p:sp>
      <p:sp>
        <p:nvSpPr>
          <p:cNvPr id="11" name="矩形 10"/>
          <p:cNvSpPr/>
          <p:nvPr/>
        </p:nvSpPr>
        <p:spPr>
          <a:xfrm>
            <a:off x="323528" y="5445224"/>
            <a:ext cx="8352928" cy="82994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2400" b="1" dirty="0" smtClean="0">
                <a:solidFill>
                  <a:srgbClr val="FF0000"/>
                </a:solidFill>
              </a:rPr>
              <a:t>[</a:t>
            </a:r>
            <a:r>
              <a:rPr lang="zh-CN" altLang="zh-CN" sz="2400" b="1" dirty="0" smtClean="0">
                <a:solidFill>
                  <a:srgbClr val="FF0000"/>
                </a:solidFill>
              </a:rPr>
              <a:t>知识拓展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]</a:t>
            </a:r>
            <a:r>
              <a:rPr lang="zh-CN" altLang="zh-CN" sz="2400" i="1" dirty="0" smtClean="0"/>
              <a:t>　</a:t>
            </a:r>
            <a:r>
              <a:rPr lang="zh-CN" altLang="zh-CN" sz="2400" dirty="0" smtClean="0"/>
              <a:t>积的算术平方根的性质可以推广到多个非负因数的情况</a:t>
            </a:r>
            <a:r>
              <a:rPr lang="en-US" altLang="zh-CN" sz="2400" i="1" dirty="0" smtClean="0"/>
              <a:t>.</a:t>
            </a:r>
            <a:endParaRPr lang="zh-CN" altLang="zh-CN" sz="2800" dirty="0"/>
          </a:p>
        </p:txBody>
      </p:sp>
      <p:sp>
        <p:nvSpPr>
          <p:cNvPr id="10" name="文本框 9"/>
          <p:cNvSpPr txBox="1"/>
          <p:nvPr/>
        </p:nvSpPr>
        <p:spPr>
          <a:xfrm>
            <a:off x="568960" y="1889125"/>
            <a:ext cx="67945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>
                <a:latin typeface="华文楷体" panose="02010600040101010101" charset="-122"/>
                <a:ea typeface="华文楷体" panose="02010600040101010101" charset="-122"/>
              </a:rPr>
              <a:t>问题</a:t>
            </a:r>
            <a:r>
              <a:rPr lang="en-US" altLang="zh-CN" sz="3600">
                <a:latin typeface="华文楷体" panose="02010600040101010101" charset="-122"/>
                <a:ea typeface="华文楷体" panose="02010600040101010101" charset="-122"/>
              </a:rPr>
              <a:t>1</a:t>
            </a:r>
            <a:r>
              <a:rPr lang="zh-CN" altLang="en-US" sz="3600">
                <a:latin typeface="华文楷体" panose="02010600040101010101" charset="-122"/>
                <a:ea typeface="华文楷体" panose="02010600040101010101" charset="-122"/>
              </a:rPr>
              <a:t>：积的算术平方根的性质</a:t>
            </a:r>
            <a:endParaRPr lang="zh-CN" altLang="en-US" sz="3600">
              <a:latin typeface="华文楷体" panose="02010600040101010101" charset="-122"/>
              <a:ea typeface="华文楷体" panose="020106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705</Words>
  <Application>WPS 演示</Application>
  <PresentationFormat>自定义</PresentationFormat>
  <Paragraphs>86</Paragraphs>
  <Slides>14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0</vt:i4>
      </vt:variant>
      <vt:variant>
        <vt:lpstr>幻灯片标题</vt:lpstr>
      </vt:variant>
      <vt:variant>
        <vt:i4>14</vt:i4>
      </vt:variant>
    </vt:vector>
  </HeadingPairs>
  <TitlesOfParts>
    <vt:vector size="26" baseType="lpstr">
      <vt:lpstr>Arial</vt:lpstr>
      <vt:lpstr>宋体</vt:lpstr>
      <vt:lpstr>Wingdings</vt:lpstr>
      <vt:lpstr>Symbol</vt:lpstr>
      <vt:lpstr>微软雅黑</vt:lpstr>
      <vt:lpstr>华文楷体</vt:lpstr>
      <vt:lpstr>Times New Roman</vt:lpstr>
      <vt:lpstr>Candara</vt:lpstr>
      <vt:lpstr>华文新魏</vt:lpstr>
      <vt:lpstr>Arial Unicode MS</vt:lpstr>
      <vt:lpstr>Calibri</vt:lpstr>
      <vt:lpstr>波形</vt:lpstr>
      <vt:lpstr>第十五章 二次根式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第三章 代数式</dc:title>
  <dc:creator>Administrator</dc:creator>
  <cp:lastModifiedBy>超级奶爸</cp:lastModifiedBy>
  <cp:revision>42</cp:revision>
  <dcterms:created xsi:type="dcterms:W3CDTF">2015-05-05T08:02:00Z</dcterms:created>
  <dcterms:modified xsi:type="dcterms:W3CDTF">2018-05-27T12:07:28Z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2052-10.1.0.7245</vt:lpwstr>
  </property>
</Properties>
</file>