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4" r:id="rId1"/>
  </p:sldMasterIdLst>
  <p:notesMasterIdLst>
    <p:notesMasterId r:id="rId14"/>
  </p:notesMasterIdLst>
  <p:sldIdLst>
    <p:sldId id="318" r:id="rId2"/>
    <p:sldId id="328" r:id="rId3"/>
    <p:sldId id="293" r:id="rId4"/>
    <p:sldId id="343" r:id="rId5"/>
    <p:sldId id="346" r:id="rId6"/>
    <p:sldId id="347" r:id="rId7"/>
    <p:sldId id="348" r:id="rId8"/>
    <p:sldId id="357" r:id="rId9"/>
    <p:sldId id="356" r:id="rId10"/>
    <p:sldId id="352" r:id="rId11"/>
    <p:sldId id="353" r:id="rId12"/>
    <p:sldId id="354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1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emf"/><Relationship Id="rId1" Type="http://schemas.openxmlformats.org/officeDocument/2006/relationships/image" Target="../media/image4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FDCBBFC-4FC4-4F72-A2BD-146476B9911C}" type="datetimeFigureOut">
              <a:rPr lang="zh-CN" altLang="en-US"/>
              <a:pPr>
                <a:defRPr/>
              </a:pPr>
              <a:t>2020/6/23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AF46253-02FB-457B-A215-4A9967B19C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130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E947E1-079E-4B96-918A-2DEA45CC1F0A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651" r:id="rId13"/>
    <p:sldLayoutId id="2147483652" r:id="rId14"/>
    <p:sldLayoutId id="2147483653" r:id="rId15"/>
    <p:sldLayoutId id="214748365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21" Type="http://schemas.openxmlformats.org/officeDocument/2006/relationships/image" Target="../media/image14.jpeg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5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8.e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7.emf"/><Relationship Id="rId9" Type="http://schemas.openxmlformats.org/officeDocument/2006/relationships/image" Target="../media/image5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Box 16"/>
          <p:cNvSpPr txBox="1">
            <a:spLocks noChangeArrowheads="1"/>
          </p:cNvSpPr>
          <p:nvPr/>
        </p:nvSpPr>
        <p:spPr bwMode="auto">
          <a:xfrm>
            <a:off x="1619672" y="2081638"/>
            <a:ext cx="6215106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1885950" indent="-1885950"/>
            <a:r>
              <a:rPr lang="zh-CN" altLang="en-US" sz="4000" dirty="0">
                <a:solidFill>
                  <a:srgbClr val="CC0000"/>
                </a:solidFill>
                <a:latin typeface="Calibri" panose="020F0502020204030204" pitchFamily="34" charset="0"/>
              </a:rPr>
              <a:t>第十二章   分式和分式方程</a:t>
            </a:r>
          </a:p>
        </p:txBody>
      </p:sp>
      <p:sp>
        <p:nvSpPr>
          <p:cNvPr id="11" name="矩形 10"/>
          <p:cNvSpPr/>
          <p:nvPr/>
        </p:nvSpPr>
        <p:spPr>
          <a:xfrm>
            <a:off x="351465" y="3356992"/>
            <a:ext cx="86515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12.2    </a:t>
            </a:r>
            <a:r>
              <a:rPr lang="zh-CN" alt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分式的乘除</a:t>
            </a:r>
            <a:r>
              <a:rPr lang="zh-CN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（第</a:t>
            </a:r>
            <a:r>
              <a:rPr lang="en-US" altLang="zh-CN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zh-CN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课时）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42910" y="500042"/>
            <a:ext cx="5256212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八年级数学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·</a:t>
            </a:r>
            <a:r>
              <a:rPr lang="zh-CN" altLang="en-US" sz="2800" b="1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上    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新课标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[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冀教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]</a:t>
            </a:r>
            <a:endParaRPr lang="zh-CN" altLang="en-US" b="1" dirty="0">
              <a:solidFill>
                <a:srgbClr val="CC0000"/>
              </a:solidFill>
              <a:latin typeface="Calibri" panose="020F0502020204030204" pitchFamily="34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754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282308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8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 1.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如图所示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“丰收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号”小麦的试验田是边长为</a:t>
            </a:r>
            <a:endParaRPr lang="en-US" altLang="zh-CN" sz="2800" b="1" dirty="0" smtClean="0">
              <a:solidFill>
                <a:srgbClr val="000000"/>
              </a:solidFill>
              <a:latin typeface="+mn-ea"/>
            </a:endParaRPr>
          </a:p>
          <a:p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(a&gt;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的正方形去掉一个边长为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的正方形蓄水池后余下的部分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“丰收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2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号”小麦的试验田是边长为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en-US" altLang="zh-CN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-1)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的正方形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两块试验田的小麦都收获了</a:t>
            </a:r>
            <a:endParaRPr lang="en-US" altLang="zh-CN" sz="2800" b="1" dirty="0" smtClean="0">
              <a:solidFill>
                <a:srgbClr val="000000"/>
              </a:solidFill>
              <a:latin typeface="+mn-ea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500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zh-CN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.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(1)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哪种小麦的单位面积产量高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?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  <a:p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(2)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高的单位面积产量是低的单位面积产量的多少倍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?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rot="5400000">
            <a:off x="5286969" y="551490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30"/>
          <p:cNvGrpSpPr/>
          <p:nvPr/>
        </p:nvGrpSpPr>
        <p:grpSpPr>
          <a:xfrm>
            <a:off x="5448066" y="4005064"/>
            <a:ext cx="1500198" cy="2012741"/>
            <a:chOff x="3583838" y="3786190"/>
            <a:chExt cx="1500198" cy="2012741"/>
          </a:xfrm>
        </p:grpSpPr>
        <p:pic>
          <p:nvPicPr>
            <p:cNvPr id="145410" name="图片 109"/>
            <p:cNvPicPr>
              <a:picLocks noChangeAspect="1" noChangeArrowheads="1"/>
            </p:cNvPicPr>
            <p:nvPr/>
          </p:nvPicPr>
          <p:blipFill>
            <a:blip r:embed="rId2" cstate="print"/>
            <a:srcRect l="40265" t="5660" r="44739" b="45282"/>
            <a:stretch>
              <a:fillRect/>
            </a:stretch>
          </p:blipFill>
          <p:spPr bwMode="auto">
            <a:xfrm>
              <a:off x="3583838" y="3786190"/>
              <a:ext cx="1500198" cy="1326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组合 27"/>
            <p:cNvGrpSpPr/>
            <p:nvPr/>
          </p:nvGrpSpPr>
          <p:grpSpPr>
            <a:xfrm>
              <a:off x="3643306" y="5144307"/>
              <a:ext cx="1429555" cy="654624"/>
              <a:chOff x="3568066" y="5359415"/>
              <a:chExt cx="1505631" cy="654624"/>
            </a:xfrm>
          </p:grpSpPr>
          <p:cxnSp>
            <p:nvCxnSpPr>
              <p:cNvPr id="20" name="直接箭头连接符 19"/>
              <p:cNvCxnSpPr/>
              <p:nvPr/>
            </p:nvCxnSpPr>
            <p:spPr>
              <a:xfrm>
                <a:off x="3568066" y="5501496"/>
                <a:ext cx="1404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3643306" y="5429264"/>
                <a:ext cx="143039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latin typeface="Times New Roman" pitchFamily="18" charset="0"/>
                    <a:cs typeface="Times New Roman" pitchFamily="18" charset="0"/>
                  </a:rPr>
                  <a:t>(a-</a:t>
                </a:r>
                <a:r>
                  <a:rPr lang="en-US" altLang="zh-CN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altLang="zh-CN" b="1" i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altLang="zh-CN" b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zh-CN" alt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rot="5400000">
                <a:off x="4929985" y="5501454"/>
                <a:ext cx="285752" cy="16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组合 35"/>
          <p:cNvGrpSpPr/>
          <p:nvPr/>
        </p:nvGrpSpPr>
        <p:grpSpPr>
          <a:xfrm>
            <a:off x="1331640" y="3933056"/>
            <a:ext cx="2073290" cy="2889031"/>
            <a:chOff x="427802" y="3643314"/>
            <a:chExt cx="2073290" cy="2889031"/>
          </a:xfrm>
        </p:grpSpPr>
        <p:grpSp>
          <p:nvGrpSpPr>
            <p:cNvPr id="6" name="组合 17"/>
            <p:cNvGrpSpPr/>
            <p:nvPr/>
          </p:nvGrpSpPr>
          <p:grpSpPr>
            <a:xfrm>
              <a:off x="428597" y="3643314"/>
              <a:ext cx="2071702" cy="2889031"/>
              <a:chOff x="428596" y="3500438"/>
              <a:chExt cx="2195007" cy="3197933"/>
            </a:xfrm>
          </p:grpSpPr>
          <p:pic>
            <p:nvPicPr>
              <p:cNvPr id="145409" name="图片 10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67854" b="18867"/>
              <a:stretch>
                <a:fillRect/>
              </a:stretch>
            </p:blipFill>
            <p:spPr bwMode="auto">
              <a:xfrm>
                <a:off x="428596" y="3500438"/>
                <a:ext cx="2195007" cy="20717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7" name="组合 16"/>
              <p:cNvGrpSpPr/>
              <p:nvPr/>
            </p:nvGrpSpPr>
            <p:grpSpPr>
              <a:xfrm>
                <a:off x="428596" y="6051071"/>
                <a:ext cx="2143140" cy="647300"/>
                <a:chOff x="642910" y="5622443"/>
                <a:chExt cx="2143140" cy="647300"/>
              </a:xfrm>
            </p:grpSpPr>
            <p:cxnSp>
              <p:nvCxnSpPr>
                <p:cNvPr id="10" name="直接箭头连接符 9"/>
                <p:cNvCxnSpPr/>
                <p:nvPr/>
              </p:nvCxnSpPr>
              <p:spPr>
                <a:xfrm>
                  <a:off x="642910" y="5715016"/>
                  <a:ext cx="2143140" cy="1588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785785" y="5622443"/>
                  <a:ext cx="1687333" cy="6473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b="1" i="1" dirty="0" smtClean="0"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r>
                    <a:rPr lang="en-US" altLang="zh-CN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endParaRPr lang="zh-CN" altLang="en-US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" name="组合 14"/>
              <p:cNvGrpSpPr/>
              <p:nvPr/>
            </p:nvGrpSpPr>
            <p:grpSpPr>
              <a:xfrm>
                <a:off x="500033" y="5652534"/>
                <a:ext cx="2071702" cy="647301"/>
                <a:chOff x="1000100" y="5438220"/>
                <a:chExt cx="1553778" cy="647301"/>
              </a:xfrm>
            </p:grpSpPr>
            <p:cxnSp>
              <p:nvCxnSpPr>
                <p:cNvPr id="8" name="直接箭头连接符 7"/>
                <p:cNvCxnSpPr/>
                <p:nvPr/>
              </p:nvCxnSpPr>
              <p:spPr>
                <a:xfrm>
                  <a:off x="1000100" y="5572140"/>
                  <a:ext cx="571504" cy="1588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TextBox 13"/>
                <p:cNvSpPr txBox="1"/>
                <p:nvPr/>
              </p:nvSpPr>
              <p:spPr>
                <a:xfrm>
                  <a:off x="1003289" y="5438220"/>
                  <a:ext cx="1550589" cy="6473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b="1" dirty="0" smtClean="0">
                      <a:latin typeface="+mn-ea"/>
                    </a:rPr>
                    <a:t>1</a:t>
                  </a:r>
                  <a:r>
                    <a:rPr lang="en-US" altLang="zh-CN" b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endParaRPr lang="zh-CN" altLang="en-US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cxnSp>
          <p:nvCxnSpPr>
            <p:cNvPr id="33" name="直接连接符 32"/>
            <p:cNvCxnSpPr/>
            <p:nvPr/>
          </p:nvCxnSpPr>
          <p:spPr>
            <a:xfrm rot="5400000">
              <a:off x="107125" y="5821379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rot="5400000">
              <a:off x="2214546" y="5785660"/>
              <a:ext cx="57150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 220"/>
          <p:cNvSpPr/>
          <p:nvPr/>
        </p:nvSpPr>
        <p:spPr>
          <a:xfrm>
            <a:off x="781803" y="260648"/>
            <a:ext cx="2675017" cy="40894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拓展拔高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24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85720" y="714356"/>
            <a:ext cx="8643998" cy="2523768"/>
            <a:chOff x="417971" y="275560"/>
            <a:chExt cx="8102632" cy="1982632"/>
          </a:xfrm>
        </p:grpSpPr>
        <p:sp>
          <p:nvSpPr>
            <p:cNvPr id="2" name="矩形 1"/>
            <p:cNvSpPr/>
            <p:nvPr/>
          </p:nvSpPr>
          <p:spPr>
            <a:xfrm>
              <a:off x="417971" y="275560"/>
              <a:ext cx="8102632" cy="19826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3200" b="1" dirty="0" smtClean="0">
                  <a:solidFill>
                    <a:srgbClr val="FF0000"/>
                  </a:solidFill>
                  <a:latin typeface="+mn-ea"/>
                </a:rPr>
                <a:t>解</a:t>
              </a:r>
              <a:r>
                <a:rPr lang="en-US" altLang="zh-CN" sz="3200" b="1" dirty="0" smtClean="0">
                  <a:solidFill>
                    <a:srgbClr val="000000"/>
                  </a:solidFill>
                  <a:latin typeface="+mn-ea"/>
                </a:rPr>
                <a:t>:</a:t>
              </a:r>
            </a:p>
            <a:p>
              <a:pPr lvl="0">
                <a:lnSpc>
                  <a:spcPct val="150000"/>
                </a:lnSpc>
              </a:pP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(1)</a:t>
              </a: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“丰收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1</a:t>
              </a: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号”小麦的试验田面积是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(</a:t>
              </a:r>
              <a:r>
                <a:rPr lang="en-US" altLang="zh-CN" sz="2800" b="1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zh-CN" sz="2800" b="1" baseline="30000" dirty="0" smtClean="0">
                  <a:solidFill>
                    <a:srgbClr val="000000"/>
                  </a:solidFill>
                  <a:latin typeface="+mn-ea"/>
                </a:rPr>
                <a:t>2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-1)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2800" b="1" baseline="30000" dirty="0" smtClean="0">
                  <a:solidFill>
                    <a:srgbClr val="000000"/>
                  </a:solidFill>
                  <a:latin typeface="+mn-ea"/>
                </a:rPr>
                <a:t>2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,</a:t>
              </a:r>
            </a:p>
            <a:p>
              <a:pPr lvl="0">
                <a:lnSpc>
                  <a:spcPct val="150000"/>
                </a:lnSpc>
              </a:pP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单位面积产量是           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kg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,</a:t>
              </a: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“丰收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2</a:t>
              </a: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号”小麦的试验田面积是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(</a:t>
              </a:r>
              <a:r>
                <a:rPr lang="en-US" altLang="zh-CN" sz="2800" b="1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-1)</a:t>
              </a:r>
              <a:r>
                <a:rPr lang="en-US" altLang="zh-CN" sz="2800" b="1" baseline="30000" dirty="0" smtClean="0">
                  <a:solidFill>
                    <a:srgbClr val="000000"/>
                  </a:solidFill>
                  <a:latin typeface="+mn-ea"/>
                </a:rPr>
                <a:t>2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2800" b="1" baseline="30000" dirty="0" smtClean="0">
                  <a:solidFill>
                    <a:srgbClr val="000000"/>
                  </a:solidFill>
                  <a:latin typeface="+mn-ea"/>
                </a:rPr>
                <a:t>2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,</a:t>
              </a:r>
              <a:r>
                <a:rPr lang="zh-CN" altLang="en-US" sz="2800" b="1" dirty="0" smtClean="0">
                  <a:solidFill>
                    <a:srgbClr val="000000"/>
                  </a:solidFill>
                  <a:latin typeface="+mn-ea"/>
                </a:rPr>
                <a:t>单位面积产量是            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kg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+mn-ea"/>
                </a:rPr>
                <a:t>.</a:t>
              </a:r>
              <a:endParaRPr lang="zh-CN" altLang="en-US" sz="2800" b="1" dirty="0" smtClean="0">
                <a:solidFill>
                  <a:srgbClr val="000000"/>
                </a:solidFill>
                <a:latin typeface="+mn-ea"/>
              </a:endParaRPr>
            </a:p>
          </p:txBody>
        </p:sp>
        <p:graphicFrame>
          <p:nvGraphicFramePr>
            <p:cNvPr id="3" name="对象 2"/>
            <p:cNvGraphicFramePr>
              <a:graphicFrameLocks noChangeAspect="1"/>
            </p:cNvGraphicFramePr>
            <p:nvPr/>
          </p:nvGraphicFramePr>
          <p:xfrm>
            <a:off x="2962599" y="1173489"/>
            <a:ext cx="770648" cy="487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9" name="Equation" r:id="rId3" imgW="393480" imgH="393480" progId="">
                    <p:embed/>
                  </p:oleObj>
                </mc:Choice>
                <mc:Fallback>
                  <p:oleObj name="Equation" r:id="rId3" imgW="393480" imgH="3934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2599" y="1173489"/>
                          <a:ext cx="770648" cy="487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对象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9790918"/>
                </p:ext>
              </p:extLst>
            </p:nvPr>
          </p:nvGraphicFramePr>
          <p:xfrm>
            <a:off x="4840794" y="1678834"/>
            <a:ext cx="757684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0" name="Equation" r:id="rId5" imgW="444240" imgH="419040" progId="">
                    <p:embed/>
                  </p:oleObj>
                </mc:Choice>
                <mc:Fallback>
                  <p:oleObj name="Equation" r:id="rId5" imgW="444240" imgH="41904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0794" y="1678834"/>
                          <a:ext cx="757684" cy="504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0" y="5429264"/>
            <a:ext cx="8076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所以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“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丰收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号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”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小麦的单位面积产量高．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pSp>
        <p:nvGrpSpPr>
          <p:cNvPr id="6" name="组合 16"/>
          <p:cNvGrpSpPr/>
          <p:nvPr/>
        </p:nvGrpSpPr>
        <p:grpSpPr>
          <a:xfrm>
            <a:off x="142844" y="3143248"/>
            <a:ext cx="8643966" cy="2286002"/>
            <a:chOff x="206638" y="1355403"/>
            <a:chExt cx="6715172" cy="2225365"/>
          </a:xfrm>
        </p:grpSpPr>
        <p:sp>
          <p:nvSpPr>
            <p:cNvPr id="148485" name="Rectangle 5"/>
            <p:cNvSpPr>
              <a:spLocks noChangeArrowheads="1"/>
            </p:cNvSpPr>
            <p:nvPr/>
          </p:nvSpPr>
          <p:spPr bwMode="auto">
            <a:xfrm>
              <a:off x="206638" y="1355403"/>
              <a:ext cx="6715172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667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∵</a:t>
              </a: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＞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1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，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  <a:p>
              <a:pPr marL="0" marR="0" lvl="0" indent="2667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∴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(</a:t>
              </a: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－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1)</a:t>
              </a:r>
              <a:r>
                <a:rPr kumimoji="0" lang="en-US" altLang="zh-CN" sz="32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2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＞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，</a:t>
              </a: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altLang="zh-CN" sz="32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2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－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1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＞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0</a:t>
              </a:r>
              <a:r>
                <a:rPr lang="en-US" altLang="zh-CN" sz="3200" b="1" dirty="0" smtClean="0">
                  <a:latin typeface="+mn-ea"/>
                  <a:cs typeface="Times New Roman" pitchFamily="18" charset="0"/>
                </a:rPr>
                <a:t>.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  <a:p>
              <a:pPr marL="0" marR="0" lvl="0" indent="2667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由图可得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(</a:t>
              </a: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－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1)</a:t>
              </a:r>
              <a:r>
                <a:rPr kumimoji="0" lang="en-US" altLang="zh-CN" sz="32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2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＜</a:t>
              </a: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altLang="zh-CN" sz="32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2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－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1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Calibri" pitchFamily="34" charset="0"/>
                </a:rPr>
                <a:t>．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  <a:p>
              <a:pPr marL="0" marR="0" lvl="0" indent="2667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itchFamily="18" charset="0"/>
                </a:rPr>
                <a:t>∴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/>
          </p:nvGraphicFramePr>
          <p:xfrm>
            <a:off x="762867" y="2885342"/>
            <a:ext cx="2815553" cy="695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1" name="Equation" r:id="rId7" imgW="977760" imgH="419040" progId="">
                    <p:embed/>
                  </p:oleObj>
                </mc:Choice>
                <mc:Fallback>
                  <p:oleObj name="Equation" r:id="rId7" imgW="977760" imgH="41904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867" y="2885342"/>
                          <a:ext cx="2815553" cy="695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7878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6"/>
          <p:cNvGrpSpPr/>
          <p:nvPr/>
        </p:nvGrpSpPr>
        <p:grpSpPr>
          <a:xfrm>
            <a:off x="357158" y="4572008"/>
            <a:ext cx="7858180" cy="1255269"/>
            <a:chOff x="428596" y="3000372"/>
            <a:chExt cx="7858180" cy="1255269"/>
          </a:xfrm>
        </p:grpSpPr>
        <p:sp>
          <p:nvSpPr>
            <p:cNvPr id="147459" name="Rectangle 3"/>
            <p:cNvSpPr>
              <a:spLocks noChangeArrowheads="1"/>
            </p:cNvSpPr>
            <p:nvPr/>
          </p:nvSpPr>
          <p:spPr bwMode="auto">
            <a:xfrm>
              <a:off x="428596" y="3000372"/>
              <a:ext cx="785818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所以“丰收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2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号”小麦的单位面积产量是“丰收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1</a:t>
              </a:r>
              <a:r>
                <a:rPr kumimoji="0" lang="zh-CN" alt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号”小麦的单位面积产量的       </a:t>
              </a:r>
              <a:r>
                <a:rPr lang="zh-CN" altLang="en-US" sz="3200" b="1" dirty="0" smtClean="0">
                  <a:solidFill>
                    <a:srgbClr val="000000"/>
                  </a:solidFill>
                  <a:latin typeface="+mn-ea"/>
                  <a:cs typeface="Times New Roman" pitchFamily="18" charset="0"/>
                </a:rPr>
                <a:t>倍</a:t>
              </a:r>
              <a:r>
                <a:rPr kumimoji="0" lang="en-US" altLang="zh-CN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ea"/>
                  <a:cs typeface="Times New Roman" pitchFamily="18" charset="0"/>
                </a:rPr>
                <a:t>.</a:t>
              </a:r>
              <a:endPara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graphicFrame>
          <p:nvGraphicFramePr>
            <p:cNvPr id="147461" name="Object 5"/>
            <p:cNvGraphicFramePr>
              <a:graphicFrameLocks noChangeAspect="1"/>
            </p:cNvGraphicFramePr>
            <p:nvPr/>
          </p:nvGraphicFramePr>
          <p:xfrm>
            <a:off x="6858016" y="3500438"/>
            <a:ext cx="633396" cy="755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2" name="Equation" r:id="rId3" imgW="330120" imgH="393480" progId="">
                    <p:embed/>
                  </p:oleObj>
                </mc:Choice>
                <mc:Fallback>
                  <p:oleObj name="Equation" r:id="rId3" imgW="330120" imgH="3934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16" y="3500438"/>
                          <a:ext cx="633396" cy="755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8"/>
          <p:cNvGrpSpPr/>
          <p:nvPr/>
        </p:nvGrpSpPr>
        <p:grpSpPr>
          <a:xfrm>
            <a:off x="571472" y="857231"/>
            <a:ext cx="4524388" cy="3409547"/>
            <a:chOff x="0" y="857232"/>
            <a:chExt cx="2813845" cy="3116854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888586" y="857232"/>
            <a:ext cx="1925259" cy="31168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3" name="Equation" r:id="rId5" imgW="977760" imgH="1739880" progId="">
                    <p:embed/>
                  </p:oleObj>
                </mc:Choice>
                <mc:Fallback>
                  <p:oleObj name="Equation" r:id="rId5" imgW="977760" imgH="173988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8586" y="857232"/>
                          <a:ext cx="1925259" cy="31168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0" y="928670"/>
              <a:ext cx="10715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 smtClean="0"/>
                <a:t>（</a:t>
              </a:r>
              <a:r>
                <a:rPr lang="en-US" altLang="zh-CN" sz="3200" dirty="0" smtClean="0"/>
                <a:t>2</a:t>
              </a:r>
              <a:r>
                <a:rPr lang="zh-CN" altLang="en-US" sz="3200" dirty="0" smtClean="0"/>
                <a:t>）</a:t>
              </a:r>
              <a:endParaRPr lang="zh-CN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578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 220"/>
          <p:cNvSpPr/>
          <p:nvPr/>
        </p:nvSpPr>
        <p:spPr>
          <a:xfrm>
            <a:off x="1064895" y="327025"/>
            <a:ext cx="3218815" cy="40894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29048" y="303039"/>
            <a:ext cx="405937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探究分式的除法法则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57158" y="1064963"/>
            <a:ext cx="35004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观察下列运算：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aphicFrame>
        <p:nvGraphicFramePr>
          <p:cNvPr id="13" name="对象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614458"/>
              </p:ext>
            </p:extLst>
          </p:nvPr>
        </p:nvGraphicFramePr>
        <p:xfrm>
          <a:off x="3500430" y="993525"/>
          <a:ext cx="26749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3" imgW="1333440" imgH="406080" progId="Equations">
                  <p:embed/>
                </p:oleObj>
              </mc:Choice>
              <mc:Fallback>
                <p:oleObj name="Equation" r:id="rId3" imgW="1333440" imgH="406080" progId="Equations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993525"/>
                        <a:ext cx="2674938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14282" y="1850781"/>
            <a:ext cx="21037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猜一猜：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683829"/>
              </p:ext>
            </p:extLst>
          </p:nvPr>
        </p:nvGraphicFramePr>
        <p:xfrm>
          <a:off x="2355850" y="1790464"/>
          <a:ext cx="2216150" cy="796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5" imgW="660240" imgH="393480" progId="">
                  <p:embed/>
                </p:oleObj>
              </mc:Choice>
              <mc:Fallback>
                <p:oleObj name="Equation" r:id="rId5" imgW="66024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1790464"/>
                        <a:ext cx="2216150" cy="7968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278070"/>
              </p:ext>
            </p:extLst>
          </p:nvPr>
        </p:nvGraphicFramePr>
        <p:xfrm>
          <a:off x="642910" y="2636599"/>
          <a:ext cx="3286148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7" imgW="1348163" imgH="394101" progId="Equations">
                  <p:embed/>
                </p:oleObj>
              </mc:Choice>
              <mc:Fallback>
                <p:oleObj name="Equation" r:id="rId7" imgW="1348163" imgH="394101" progId="Equations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636599"/>
                        <a:ext cx="3286148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285720" y="3493855"/>
            <a:ext cx="8643966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分式的除法法则：分式除以分式，把除式的分子、分母颠倒位置后，与被除式相乘．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142908" y="4708301"/>
            <a:ext cx="90010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n-ea"/>
                <a:cs typeface="Times New Roman" pitchFamily="18" charset="0"/>
              </a:rPr>
              <a:t>[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n-ea"/>
                <a:cs typeface="Times New Roman" pitchFamily="18" charset="0"/>
              </a:rPr>
              <a:t>知识拓展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n-ea"/>
                <a:cs typeface="Times New Roman" pitchFamily="18" charset="0"/>
              </a:rPr>
              <a:t>]</a:t>
            </a:r>
            <a:r>
              <a:rPr kumimoji="0" lang="zh-CN" altLang="en-US" sz="2800" b="1" i="1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+mn-ea"/>
                <a:cs typeface="Times New Roman" pitchFamily="18" charset="0"/>
              </a:rPr>
              <a:t>　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根据法则我们知道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分式的除法需转化为乘法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转化的过程实际上是“一变一倒”的过程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即除号变乘号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除式的分子和分母颠倒位置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932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220"/>
          <p:cNvSpPr/>
          <p:nvPr/>
        </p:nvSpPr>
        <p:spPr>
          <a:xfrm>
            <a:off x="1064895" y="327025"/>
            <a:ext cx="3218815" cy="40894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9" name="矩形 8"/>
          <p:cNvSpPr/>
          <p:nvPr/>
        </p:nvSpPr>
        <p:spPr>
          <a:xfrm>
            <a:off x="4329048" y="303039"/>
            <a:ext cx="405937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分式除法法则的应用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85688" y="857232"/>
            <a:ext cx="41264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3200" b="1" dirty="0" smtClean="0">
                <a:solidFill>
                  <a:srgbClr val="000000"/>
                </a:solidFill>
                <a:latin typeface="+mn-ea"/>
                <a:cs typeface="Times New Roman" pitchFamily="18" charset="0"/>
              </a:rPr>
              <a:t>例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  <a:cs typeface="Times New Roman" pitchFamily="18" charset="0"/>
              </a:rPr>
              <a:t>1  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计算下列各式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: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aphicFrame>
        <p:nvGraphicFramePr>
          <p:cNvPr id="15" name="对象 95"/>
          <p:cNvGraphicFramePr>
            <a:graphicFrameLocks noChangeAspect="1"/>
          </p:cNvGraphicFramePr>
          <p:nvPr/>
        </p:nvGraphicFramePr>
        <p:xfrm>
          <a:off x="1428728" y="1500174"/>
          <a:ext cx="1168380" cy="707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3" imgW="787320" imgH="419040" progId="">
                  <p:embed/>
                </p:oleObj>
              </mc:Choice>
              <mc:Fallback>
                <p:oleObj name="Equation" r:id="rId3" imgW="787320" imgH="419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500174"/>
                        <a:ext cx="1168380" cy="7077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96"/>
          <p:cNvGraphicFramePr>
            <a:graphicFrameLocks noChangeAspect="1"/>
          </p:cNvGraphicFramePr>
          <p:nvPr/>
        </p:nvGraphicFramePr>
        <p:xfrm>
          <a:off x="3214678" y="1500174"/>
          <a:ext cx="1571636" cy="707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5" imgW="1143000" imgH="393480" progId="">
                  <p:embed/>
                </p:oleObj>
              </mc:Choice>
              <mc:Fallback>
                <p:oleObj name="Equation" r:id="rId5" imgW="11430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500174"/>
                        <a:ext cx="1571636" cy="7073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97"/>
          <p:cNvGraphicFramePr>
            <a:graphicFrameLocks noChangeAspect="1"/>
          </p:cNvGraphicFramePr>
          <p:nvPr/>
        </p:nvGraphicFramePr>
        <p:xfrm>
          <a:off x="5429256" y="1357298"/>
          <a:ext cx="26844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7" imgW="1625400" imgH="419040" progId="">
                  <p:embed/>
                </p:oleObj>
              </mc:Choice>
              <mc:Fallback>
                <p:oleObj name="Equation" r:id="rId7" imgW="1625400" imgH="419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357298"/>
                        <a:ext cx="268446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100"/>
          <p:cNvGraphicFramePr>
            <a:graphicFrameLocks noChangeAspect="1"/>
          </p:cNvGraphicFramePr>
          <p:nvPr/>
        </p:nvGraphicFramePr>
        <p:xfrm>
          <a:off x="1071538" y="2500306"/>
          <a:ext cx="447675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9" imgW="1815840" imgH="444240" progId="">
                  <p:embed/>
                </p:oleObj>
              </mc:Choice>
              <mc:Fallback>
                <p:oleObj name="Equation" r:id="rId9" imgW="1815840" imgH="4442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500306"/>
                        <a:ext cx="4476750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101"/>
          <p:cNvGraphicFramePr>
            <a:graphicFrameLocks noChangeAspect="1"/>
          </p:cNvGraphicFramePr>
          <p:nvPr/>
        </p:nvGraphicFramePr>
        <p:xfrm>
          <a:off x="1043608" y="3571875"/>
          <a:ext cx="696595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11" imgW="4216320" imgH="469800" progId="">
                  <p:embed/>
                </p:oleObj>
              </mc:Choice>
              <mc:Fallback>
                <p:oleObj name="Equation" r:id="rId11" imgW="4216320" imgH="469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71875"/>
                        <a:ext cx="696595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对象 103"/>
          <p:cNvGraphicFramePr>
            <a:graphicFrameLocks noChangeAspect="1"/>
          </p:cNvGraphicFramePr>
          <p:nvPr/>
        </p:nvGraphicFramePr>
        <p:xfrm>
          <a:off x="1043608" y="4643446"/>
          <a:ext cx="2881884" cy="809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13" imgW="1625400" imgH="419040" progId="">
                  <p:embed/>
                </p:oleObj>
              </mc:Choice>
              <mc:Fallback>
                <p:oleObj name="Equation" r:id="rId13" imgW="1625400" imgH="419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643446"/>
                        <a:ext cx="2881884" cy="809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104"/>
          <p:cNvGraphicFramePr>
            <a:graphicFrameLocks noChangeAspect="1"/>
          </p:cNvGraphicFramePr>
          <p:nvPr/>
        </p:nvGraphicFramePr>
        <p:xfrm>
          <a:off x="1187624" y="5643578"/>
          <a:ext cx="22447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15" imgW="1498320" imgH="419040" progId="">
                  <p:embed/>
                </p:oleObj>
              </mc:Choice>
              <mc:Fallback>
                <p:oleObj name="Equation" r:id="rId15" imgW="1498320" imgH="419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643578"/>
                        <a:ext cx="224472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对象 106"/>
          <p:cNvGraphicFramePr>
            <a:graphicFrameLocks noChangeAspect="1"/>
          </p:cNvGraphicFramePr>
          <p:nvPr/>
        </p:nvGraphicFramePr>
        <p:xfrm>
          <a:off x="3446599" y="5643578"/>
          <a:ext cx="290988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17" imgW="1612800" imgH="495000" progId="">
                  <p:embed/>
                </p:oleObj>
              </mc:Choice>
              <mc:Fallback>
                <p:oleObj name="Equation" r:id="rId17" imgW="1612800" imgH="49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599" y="5643578"/>
                        <a:ext cx="2909887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对象 107"/>
          <p:cNvGraphicFramePr>
            <a:graphicFrameLocks noChangeAspect="1"/>
          </p:cNvGraphicFramePr>
          <p:nvPr/>
        </p:nvGraphicFramePr>
        <p:xfrm>
          <a:off x="6375557" y="5715016"/>
          <a:ext cx="17970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19" imgW="698400" imgH="419040" progId="">
                  <p:embed/>
                </p:oleObj>
              </mc:Choice>
              <mc:Fallback>
                <p:oleObj name="Equation" r:id="rId19" imgW="698400" imgH="419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557" y="5715016"/>
                        <a:ext cx="179705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214282" y="2071678"/>
            <a:ext cx="1142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Calibri" pitchFamily="34" charset="0"/>
              </a:rPr>
              <a:t>解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Calibri" pitchFamily="34" charset="0"/>
              </a:rPr>
              <a:t>：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pic>
        <p:nvPicPr>
          <p:cNvPr id="35" name="lt1.jpg" descr="id:2147516178;FounderCES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36170" y="908720"/>
            <a:ext cx="890541" cy="430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220"/>
          <p:cNvSpPr/>
          <p:nvPr/>
        </p:nvSpPr>
        <p:spPr>
          <a:xfrm>
            <a:off x="1064895" y="327025"/>
            <a:ext cx="3218815" cy="40894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9" name="矩形 8"/>
          <p:cNvSpPr/>
          <p:nvPr/>
        </p:nvSpPr>
        <p:spPr>
          <a:xfrm>
            <a:off x="4329048" y="303039"/>
            <a:ext cx="405937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分式除法法则的应用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496" y="692696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例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3  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计算下列各式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: 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 descr="http://file.xinjiaoxue.cn:81/problem/0/30LT013577/A/Image5429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424847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http://file.xinjiaoxue.cn:81/problem/0/30LT013577/A/Image5429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672408"/>
            <a:ext cx="45365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http://file.xinjiaoxue.cn:81/problem/0/30LT013577/C/Image5439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187265"/>
            <a:ext cx="4032448" cy="1605843"/>
          </a:xfrm>
          <a:prstGeom prst="rect">
            <a:avLst/>
          </a:prstGeom>
          <a:noFill/>
        </p:spPr>
      </p:pic>
      <p:pic>
        <p:nvPicPr>
          <p:cNvPr id="22" name="Picture 11" descr="http://file.xinjiaoxue.cn:81/problem/0/30LT013577/C/Image54397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7096" y="4653136"/>
            <a:ext cx="3326614" cy="2132856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0" y="3861048"/>
            <a:ext cx="140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1427584"/>
            <a:ext cx="140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88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110"/>
          <p:cNvGrpSpPr/>
          <p:nvPr/>
        </p:nvGrpSpPr>
        <p:grpSpPr>
          <a:xfrm>
            <a:off x="415264" y="548680"/>
            <a:ext cx="5733299" cy="656213"/>
            <a:chOff x="428596" y="4286256"/>
            <a:chExt cx="5733299" cy="656213"/>
          </a:xfrm>
        </p:grpSpPr>
        <p:graphicFrame>
          <p:nvGraphicFramePr>
            <p:cNvPr id="43" name="对象 305"/>
            <p:cNvGraphicFramePr>
              <a:graphicFrameLocks noChangeAspect="1"/>
            </p:cNvGraphicFramePr>
            <p:nvPr/>
          </p:nvGraphicFramePr>
          <p:xfrm>
            <a:off x="1714480" y="4286256"/>
            <a:ext cx="1500198" cy="634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2" name="公式" r:id="rId3" imgW="23774400" imgH="10058400" progId="Equation.3">
                    <p:embed/>
                  </p:oleObj>
                </mc:Choice>
                <mc:Fallback>
                  <p:oleObj name="公式" r:id="rId3" imgW="23774400" imgH="10058400" progId="Equation.3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14480" y="4286256"/>
                          <a:ext cx="1500198" cy="634699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Rectangle 87"/>
            <p:cNvSpPr>
              <a:spLocks noChangeArrowheads="1"/>
            </p:cNvSpPr>
            <p:nvPr/>
          </p:nvSpPr>
          <p:spPr bwMode="auto">
            <a:xfrm>
              <a:off x="428596" y="4357694"/>
              <a:ext cx="1415772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2.</a:t>
              </a:r>
              <a:r>
                <a:rPr kumimoji="0" lang="zh-CN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计算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6" name="Rectangle 88"/>
            <p:cNvSpPr>
              <a:spLocks noChangeArrowheads="1"/>
            </p:cNvSpPr>
            <p:nvPr/>
          </p:nvSpPr>
          <p:spPr bwMode="auto">
            <a:xfrm>
              <a:off x="3104648" y="4352046"/>
              <a:ext cx="3057247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的结果为（</a:t>
              </a:r>
              <a:r>
                <a:rPr kumimoji="0" 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　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）</a:t>
              </a:r>
              <a:endParaRPr kumimoji="0" 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558140" y="1191622"/>
            <a:ext cx="4964171" cy="1117602"/>
            <a:chOff x="1000100" y="5429264"/>
            <a:chExt cx="4604237" cy="1117602"/>
          </a:xfrm>
        </p:grpSpPr>
        <p:sp>
          <p:nvSpPr>
            <p:cNvPr id="48" name="Rectangle 89"/>
            <p:cNvSpPr>
              <a:spLocks noChangeArrowheads="1"/>
            </p:cNvSpPr>
            <p:nvPr/>
          </p:nvSpPr>
          <p:spPr bwMode="auto">
            <a:xfrm>
              <a:off x="2071670" y="5429264"/>
              <a:ext cx="863784" cy="107721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B</a:t>
              </a:r>
              <a:r>
                <a: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Rectangle 90"/>
            <p:cNvSpPr>
              <a:spLocks noChangeArrowheads="1"/>
            </p:cNvSpPr>
            <p:nvPr/>
          </p:nvSpPr>
          <p:spPr bwMode="auto">
            <a:xfrm>
              <a:off x="3357554" y="5948374"/>
              <a:ext cx="1292412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</a:t>
              </a:r>
              <a:r>
                <a:rPr kumimoji="0" lang="zh-CN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1000100" y="5786454"/>
              <a:ext cx="4604237" cy="760412"/>
              <a:chOff x="1037203" y="5154613"/>
              <a:chExt cx="4604237" cy="760412"/>
            </a:xfrm>
          </p:grpSpPr>
          <p:graphicFrame>
            <p:nvGraphicFramePr>
              <p:cNvPr id="53" name="对象 306"/>
              <p:cNvGraphicFramePr>
                <a:graphicFrameLocks noChangeAspect="1"/>
              </p:cNvGraphicFramePr>
              <p:nvPr/>
            </p:nvGraphicFramePr>
            <p:xfrm>
              <a:off x="1593850" y="5154613"/>
              <a:ext cx="393700" cy="6905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43" name="Equation" r:id="rId5" imgW="5486400" imgH="9753600" progId="Equation.3">
                      <p:embed/>
                    </p:oleObj>
                  </mc:Choice>
                  <mc:Fallback>
                    <p:oleObj name="Equation" r:id="rId5" imgW="5486400" imgH="9753600" progId="Equation.3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93850" y="5154613"/>
                            <a:ext cx="393700" cy="69056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4" name="对象 307"/>
              <p:cNvGraphicFramePr>
                <a:graphicFrameLocks noChangeAspect="1"/>
              </p:cNvGraphicFramePr>
              <p:nvPr/>
            </p:nvGraphicFramePr>
            <p:xfrm>
              <a:off x="2614613" y="5156200"/>
              <a:ext cx="684212" cy="7588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44" name="Equation" r:id="rId7" imgW="8839200" imgH="9753600" progId="Equation.3">
                      <p:embed/>
                    </p:oleObj>
                  </mc:Choice>
                  <mc:Fallback>
                    <p:oleObj name="Equation" r:id="rId7" imgW="8839200" imgH="9753600" progId="Equation.3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2614613" y="5156200"/>
                            <a:ext cx="684212" cy="758825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" name="对象 308"/>
              <p:cNvGraphicFramePr>
                <a:graphicFrameLocks noChangeAspect="1"/>
              </p:cNvGraphicFramePr>
              <p:nvPr/>
            </p:nvGraphicFramePr>
            <p:xfrm>
              <a:off x="3881438" y="5203825"/>
              <a:ext cx="630237" cy="698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45" name="Equation" r:id="rId9" imgW="8839200" imgH="9753600" progId="Equation.3">
                      <p:embed/>
                    </p:oleObj>
                  </mc:Choice>
                  <mc:Fallback>
                    <p:oleObj name="Equation" r:id="rId9" imgW="8839200" imgH="9753600" progId="Equation.3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3881438" y="5203825"/>
                            <a:ext cx="630237" cy="69850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6" name="对象 309"/>
              <p:cNvGraphicFramePr>
                <a:graphicFrameLocks noChangeAspect="1"/>
              </p:cNvGraphicFramePr>
              <p:nvPr/>
            </p:nvGraphicFramePr>
            <p:xfrm>
              <a:off x="5217390" y="5513967"/>
              <a:ext cx="424050" cy="257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46" name="公式" r:id="rId11" imgW="5791200" imgH="3352800" progId="Equation.3">
                      <p:embed/>
                    </p:oleObj>
                  </mc:Choice>
                  <mc:Fallback>
                    <p:oleObj name="公式" r:id="rId11" imgW="5791200" imgH="3352800" progId="Equation.3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5217390" y="5513967"/>
                            <a:ext cx="424050" cy="257175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7" name="Rectangle 91"/>
              <p:cNvSpPr>
                <a:spLocks noChangeArrowheads="1"/>
              </p:cNvSpPr>
              <p:nvPr/>
            </p:nvSpPr>
            <p:spPr bwMode="auto">
              <a:xfrm>
                <a:off x="3794135" y="5316533"/>
                <a:ext cx="1683327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	</a:t>
                </a:r>
                <a:r>
                  <a:rPr kumimoji="0" lang="en-US" altLang="zh-CN" sz="32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．</a:t>
                </a:r>
                <a:endPara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1037203" y="5214950"/>
                <a:ext cx="84510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3200" i="1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．</a:t>
                </a:r>
                <a:endParaRPr lang="zh-CN" altLang="en-US" sz="3200" i="1" dirty="0" smtClean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5136474" y="629633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endParaRPr lang="zh-CN" altLang="en-US" sz="3200" i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58106" y="2509821"/>
            <a:ext cx="7617966" cy="603819"/>
            <a:chOff x="1291309" y="1253545"/>
            <a:chExt cx="7617966" cy="603819"/>
          </a:xfrm>
        </p:grpSpPr>
        <p:sp>
          <p:nvSpPr>
            <p:cNvPr id="61" name="Rectangle 8"/>
            <p:cNvSpPr>
              <a:spLocks noChangeArrowheads="1"/>
            </p:cNvSpPr>
            <p:nvPr/>
          </p:nvSpPr>
          <p:spPr bwMode="auto">
            <a:xfrm>
              <a:off x="1291309" y="1253545"/>
              <a:ext cx="2852063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【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解析</a:t>
              </a: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】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原式</a:t>
              </a: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=</a:t>
              </a:r>
              <a:endPara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62" name="对象 313"/>
            <p:cNvGraphicFramePr>
              <a:graphicFrameLocks noChangeAspect="1"/>
            </p:cNvGraphicFramePr>
            <p:nvPr/>
          </p:nvGraphicFramePr>
          <p:xfrm>
            <a:off x="4214810" y="1285860"/>
            <a:ext cx="2428892" cy="561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7" name="Equation" r:id="rId13" imgW="31089600" imgH="10058400" progId="Equation.3">
                    <p:embed/>
                  </p:oleObj>
                </mc:Choice>
                <mc:Fallback>
                  <p:oleObj name="Equation" r:id="rId13" imgW="31089600" imgH="10058400" progId="Equation.3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214810" y="1285860"/>
                          <a:ext cx="2428892" cy="56197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Rectangle 9"/>
            <p:cNvSpPr>
              <a:spLocks noChangeArrowheads="1"/>
            </p:cNvSpPr>
            <p:nvPr/>
          </p:nvSpPr>
          <p:spPr bwMode="auto">
            <a:xfrm>
              <a:off x="6786578" y="1272589"/>
              <a:ext cx="2122697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．故选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D</a:t>
              </a:r>
              <a:r>
                <a:rPr kumimoji="0" lang="zh-CN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26"/>
          <p:cNvGrpSpPr/>
          <p:nvPr/>
        </p:nvGrpSpPr>
        <p:grpSpPr>
          <a:xfrm>
            <a:off x="428596" y="857232"/>
            <a:ext cx="6623712" cy="584775"/>
            <a:chOff x="1305874" y="1467859"/>
            <a:chExt cx="6623712" cy="584775"/>
          </a:xfrm>
        </p:grpSpPr>
        <p:sp>
          <p:nvSpPr>
            <p:cNvPr id="37" name="Rectangle 24"/>
            <p:cNvSpPr>
              <a:spLocks noChangeArrowheads="1"/>
            </p:cNvSpPr>
            <p:nvPr/>
          </p:nvSpPr>
          <p:spPr bwMode="auto">
            <a:xfrm>
              <a:off x="1305874" y="1467859"/>
              <a:ext cx="1316386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3.</a:t>
              </a:r>
              <a:r>
                <a:rPr kumimoji="0" lang="zh-CN" altLang="en-US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化简</a:t>
              </a:r>
              <a:endParaRPr kumimoji="0" lang="zh-CN" alt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38" name="对象 289"/>
            <p:cNvGraphicFramePr>
              <a:graphicFrameLocks noChangeAspect="1"/>
            </p:cNvGraphicFramePr>
            <p:nvPr/>
          </p:nvGraphicFramePr>
          <p:xfrm>
            <a:off x="2807678" y="1537727"/>
            <a:ext cx="1265238" cy="509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0" name="公式" r:id="rId3" imgW="26822400" imgH="10058400" progId="Equation.3">
                    <p:embed/>
                  </p:oleObj>
                </mc:Choice>
                <mc:Fallback>
                  <p:oleObj name="公式" r:id="rId3" imgW="26822400" imgH="10058400" progId="Equation.3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807678" y="1537727"/>
                          <a:ext cx="1265238" cy="50958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4449146" y="1467859"/>
              <a:ext cx="3480440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的结果是（</a:t>
              </a:r>
              <a:r>
                <a:rPr kumimoji="0" lang="zh-CN" sz="32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　</a:t>
              </a:r>
              <a:r>
                <a:rPr kumimoji="0" lang="zh-CN" sz="3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　）</a:t>
              </a:r>
              <a:endParaRPr kumimoji="0" lang="zh-CN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0" name="组合 76"/>
          <p:cNvGrpSpPr/>
          <p:nvPr/>
        </p:nvGrpSpPr>
        <p:grpSpPr>
          <a:xfrm>
            <a:off x="1009624" y="1629778"/>
            <a:ext cx="5748364" cy="840297"/>
            <a:chOff x="1000100" y="1892718"/>
            <a:chExt cx="3205163" cy="588515"/>
          </a:xfrm>
        </p:grpSpPr>
        <p:grpSp>
          <p:nvGrpSpPr>
            <p:cNvPr id="41" name="组合 71"/>
            <p:cNvGrpSpPr/>
            <p:nvPr/>
          </p:nvGrpSpPr>
          <p:grpSpPr>
            <a:xfrm>
              <a:off x="1000100" y="1892718"/>
              <a:ext cx="3205163" cy="459595"/>
              <a:chOff x="1000100" y="1892718"/>
              <a:chExt cx="3205163" cy="459595"/>
            </a:xfrm>
          </p:grpSpPr>
          <p:graphicFrame>
            <p:nvGraphicFramePr>
              <p:cNvPr id="44" name="对象 291"/>
              <p:cNvGraphicFramePr>
                <a:graphicFrameLocks noChangeAspect="1"/>
              </p:cNvGraphicFramePr>
              <p:nvPr/>
            </p:nvGraphicFramePr>
            <p:xfrm>
              <a:off x="2231366" y="1913141"/>
              <a:ext cx="330163" cy="3891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91" name="Equation" r:id="rId5" imgW="7924800" imgH="9448800" progId="Equation.DSMT4">
                      <p:embed/>
                    </p:oleObj>
                  </mc:Choice>
                  <mc:Fallback>
                    <p:oleObj name="Equation" r:id="rId5" imgW="79248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231366" y="1913141"/>
                            <a:ext cx="330163" cy="389141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" name="对象 292"/>
              <p:cNvGraphicFramePr>
                <a:graphicFrameLocks noChangeAspect="1"/>
              </p:cNvGraphicFramePr>
              <p:nvPr/>
            </p:nvGraphicFramePr>
            <p:xfrm>
              <a:off x="3006762" y="1962061"/>
              <a:ext cx="329278" cy="3902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92" name="Equation" r:id="rId7" imgW="7924800" imgH="9448800" progId="Equation.DSMT4">
                      <p:embed/>
                    </p:oleObj>
                  </mc:Choice>
                  <mc:Fallback>
                    <p:oleObj name="Equation" r:id="rId7" imgW="79248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006762" y="1962061"/>
                            <a:ext cx="329278" cy="39025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对象 293"/>
              <p:cNvGraphicFramePr>
                <a:graphicFrameLocks noChangeAspect="1"/>
              </p:cNvGraphicFramePr>
              <p:nvPr/>
            </p:nvGraphicFramePr>
            <p:xfrm>
              <a:off x="3836153" y="1928706"/>
              <a:ext cx="369110" cy="3902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93" name="Equation" r:id="rId9" imgW="8839200" imgH="9448800" progId="Equation.DSMT4">
                      <p:embed/>
                    </p:oleObj>
                  </mc:Choice>
                  <mc:Fallback>
                    <p:oleObj name="Equation" r:id="rId9" imgW="88392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3836153" y="1928706"/>
                            <a:ext cx="369110" cy="390252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7" name="组合 70"/>
              <p:cNvGrpSpPr/>
              <p:nvPr/>
            </p:nvGrpSpPr>
            <p:grpSpPr>
              <a:xfrm>
                <a:off x="1000100" y="1892718"/>
                <a:ext cx="2765072" cy="459589"/>
                <a:chOff x="1000100" y="1892718"/>
                <a:chExt cx="2765072" cy="459589"/>
              </a:xfrm>
            </p:grpSpPr>
            <p:graphicFrame>
              <p:nvGraphicFramePr>
                <p:cNvPr id="48" name="对象 290"/>
                <p:cNvGraphicFramePr>
                  <a:graphicFrameLocks noChangeAspect="1"/>
                </p:cNvGraphicFramePr>
                <p:nvPr/>
              </p:nvGraphicFramePr>
              <p:xfrm>
                <a:off x="1432945" y="1928814"/>
                <a:ext cx="152400" cy="3889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94" name="公式" r:id="rId11" imgW="3657600" imgH="9448800" progId="Equation.3">
                        <p:embed/>
                      </p:oleObj>
                    </mc:Choice>
                    <mc:Fallback>
                      <p:oleObj name="公式" r:id="rId11" imgW="3657600" imgH="9448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32945" y="1928814"/>
                              <a:ext cx="152400" cy="388937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9" name="Rectangle 63"/>
                <p:cNvSpPr>
                  <a:spLocks noChangeArrowheads="1"/>
                </p:cNvSpPr>
                <p:nvPr/>
              </p:nvSpPr>
              <p:spPr bwMode="auto">
                <a:xfrm>
                  <a:off x="1000100" y="1892720"/>
                  <a:ext cx="1000132" cy="409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kumimoji="0" lang="en-US" altLang="zh-CN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zh-CN" sz="3200" b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A</a:t>
                  </a:r>
                  <a:r>
                    <a:rPr kumimoji="0" lang="zh-CN" altLang="en-US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．</a:t>
                  </a:r>
                  <a:endPara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0" name="Rectangle 63"/>
                <p:cNvSpPr>
                  <a:spLocks noChangeArrowheads="1"/>
                </p:cNvSpPr>
                <p:nvPr/>
              </p:nvSpPr>
              <p:spPr bwMode="auto">
                <a:xfrm>
                  <a:off x="1622032" y="1892718"/>
                  <a:ext cx="928694" cy="4095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kumimoji="0" lang="en-US" altLang="zh-CN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  </a:t>
                  </a:r>
                  <a:r>
                    <a:rPr kumimoji="0" lang="en-US" altLang="zh-CN" sz="3200" b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B</a:t>
                  </a:r>
                  <a:r>
                    <a:rPr kumimoji="0" lang="zh-CN" altLang="en-US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．</a:t>
                  </a:r>
                  <a:endPara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1" name="Rectangle 63"/>
                <p:cNvSpPr>
                  <a:spLocks noChangeArrowheads="1"/>
                </p:cNvSpPr>
                <p:nvPr/>
              </p:nvSpPr>
              <p:spPr bwMode="auto">
                <a:xfrm>
                  <a:off x="2479288" y="1942752"/>
                  <a:ext cx="1285884" cy="4095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kumimoji="0" lang="en-US" altLang="zh-CN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zh-CN" sz="3200" b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C</a:t>
                  </a:r>
                  <a:r>
                    <a:rPr kumimoji="0" lang="zh-CN" altLang="en-US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．</a:t>
                  </a:r>
                  <a:endPara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52" name="Rectangle 63"/>
                <p:cNvSpPr>
                  <a:spLocks noChangeArrowheads="1"/>
                </p:cNvSpPr>
                <p:nvPr/>
              </p:nvSpPr>
              <p:spPr bwMode="auto">
                <a:xfrm>
                  <a:off x="3340569" y="1902012"/>
                  <a:ext cx="322983" cy="4095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r>
                    <a:rPr kumimoji="0" lang="en-US" altLang="zh-CN" sz="32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zh-CN" sz="3200" b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D</a:t>
                  </a:r>
                  <a:r>
                    <a:rPr lang="en-US" altLang="zh-CN" sz="3200" i="1" dirty="0" smtClean="0">
                      <a:latin typeface="Times New Roman" panose="02020603050405020304" pitchFamily="18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.</a:t>
                  </a:r>
                  <a:endPara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42" name="Rectangle 64"/>
            <p:cNvSpPr>
              <a:spLocks noChangeArrowheads="1"/>
            </p:cNvSpPr>
            <p:nvPr/>
          </p:nvSpPr>
          <p:spPr bwMode="auto">
            <a:xfrm>
              <a:off x="1000100" y="2071678"/>
              <a:ext cx="977644" cy="40955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endParaRPr kumimoji="0" lang="zh-CN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3" name="Rectangle 65"/>
            <p:cNvSpPr>
              <a:spLocks noChangeArrowheads="1"/>
            </p:cNvSpPr>
            <p:nvPr/>
          </p:nvSpPr>
          <p:spPr bwMode="auto">
            <a:xfrm>
              <a:off x="1495963" y="1955997"/>
              <a:ext cx="977644" cy="40955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	</a:t>
              </a:r>
              <a:endParaRPr kumimoji="0" lang="zh-CN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86446" y="85723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428596" y="2428868"/>
            <a:ext cx="6870850" cy="602803"/>
            <a:chOff x="1577061" y="1339270"/>
            <a:chExt cx="6870850" cy="602803"/>
          </a:xfrm>
        </p:grpSpPr>
        <p:sp>
          <p:nvSpPr>
            <p:cNvPr id="55" name="Rectangle 2"/>
            <p:cNvSpPr>
              <a:spLocks noChangeArrowheads="1"/>
            </p:cNvSpPr>
            <p:nvPr/>
          </p:nvSpPr>
          <p:spPr bwMode="auto">
            <a:xfrm>
              <a:off x="1577061" y="1339270"/>
              <a:ext cx="2852063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【</a:t>
              </a:r>
              <a:r>
                <a:rPr kumimoji="0" lang="zh-CN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解析</a:t>
              </a:r>
              <a:r>
                <a:rPr kumimoji="0" lang="zh-CN" altLang="zh-CN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】</a:t>
              </a:r>
              <a:r>
                <a:rPr kumimoji="0" lang="zh-CN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原式</a:t>
              </a:r>
              <a:r>
                <a:rPr kumimoji="0" lang="en-US" altLang="zh-CN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=</a:t>
              </a:r>
              <a:endParaRPr kumimoji="0" lang="en-US" altLang="zh-CN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56" name="对象 297"/>
            <p:cNvGraphicFramePr>
              <a:graphicFrameLocks noChangeAspect="1"/>
            </p:cNvGraphicFramePr>
            <p:nvPr/>
          </p:nvGraphicFramePr>
          <p:xfrm>
            <a:off x="4390140" y="1451990"/>
            <a:ext cx="2032000" cy="476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5" name="公式" r:id="rId13" imgW="39014400" imgH="10363200" progId="Equation.3">
                    <p:embed/>
                  </p:oleObj>
                </mc:Choice>
                <mc:Fallback>
                  <p:oleObj name="公式" r:id="rId13" imgW="39014400" imgH="10363200" progId="Equation.3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390140" y="1451990"/>
                          <a:ext cx="2032000" cy="47625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6416586" y="1357298"/>
              <a:ext cx="2031325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．故选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B</a:t>
              </a:r>
              <a:r>
                <a:rPr kumimoji="0" lang="zh-CN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214250" y="3429000"/>
            <a:ext cx="8786874" cy="892175"/>
            <a:chOff x="428596" y="2416182"/>
            <a:chExt cx="8786874" cy="892175"/>
          </a:xfrm>
        </p:grpSpPr>
        <p:graphicFrame>
          <p:nvGraphicFramePr>
            <p:cNvPr id="59" name="对象 320"/>
            <p:cNvGraphicFramePr>
              <a:graphicFrameLocks noChangeAspect="1"/>
            </p:cNvGraphicFramePr>
            <p:nvPr/>
          </p:nvGraphicFramePr>
          <p:xfrm>
            <a:off x="2216184" y="2416182"/>
            <a:ext cx="3333750" cy="892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6" name="Equation" r:id="rId15" imgW="27736800" imgH="10058400" progId="Equation.DSMT4">
                    <p:embed/>
                  </p:oleObj>
                </mc:Choice>
                <mc:Fallback>
                  <p:oleObj name="Equation" r:id="rId15" imgW="27736800" imgH="10058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216184" y="2416182"/>
                          <a:ext cx="3333750" cy="89217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428596" y="2500306"/>
              <a:ext cx="1287532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4</a:t>
              </a: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.</a:t>
              </a:r>
              <a:r>
                <a:rPr kumimoji="0" lang="zh-CN" altLang="en-US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化简</a:t>
              </a:r>
              <a:endParaRPr kumimoji="0" lang="en-US" altLang="zh-CN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61" name="Rectangle 13"/>
            <p:cNvSpPr>
              <a:spLocks noChangeArrowheads="1"/>
            </p:cNvSpPr>
            <p:nvPr/>
          </p:nvSpPr>
          <p:spPr bwMode="auto">
            <a:xfrm>
              <a:off x="5747854" y="2500306"/>
              <a:ext cx="3467616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的结果是（　　）</a:t>
              </a:r>
              <a:endParaRPr kumimoji="0" 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2" name="组合 23"/>
          <p:cNvGrpSpPr/>
          <p:nvPr/>
        </p:nvGrpSpPr>
        <p:grpSpPr>
          <a:xfrm>
            <a:off x="642910" y="4321175"/>
            <a:ext cx="6129364" cy="693737"/>
            <a:chOff x="1071538" y="3285211"/>
            <a:chExt cx="5346546" cy="857145"/>
          </a:xfrm>
        </p:grpSpPr>
        <p:graphicFrame>
          <p:nvGraphicFramePr>
            <p:cNvPr id="63" name="对象 321"/>
            <p:cNvGraphicFramePr>
              <a:graphicFrameLocks noChangeAspect="1"/>
            </p:cNvGraphicFramePr>
            <p:nvPr/>
          </p:nvGraphicFramePr>
          <p:xfrm>
            <a:off x="1643464" y="3349938"/>
            <a:ext cx="714531" cy="792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7" name="Equation" r:id="rId17" imgW="8534400" imgH="9448800" progId="Equation.DSMT4">
                    <p:embed/>
                  </p:oleObj>
                </mc:Choice>
                <mc:Fallback>
                  <p:oleObj name="Equation" r:id="rId17" imgW="8534400" imgH="94488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643464" y="3349938"/>
                          <a:ext cx="714531" cy="79241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对象 322"/>
            <p:cNvGraphicFramePr>
              <a:graphicFrameLocks noChangeAspect="1"/>
            </p:cNvGraphicFramePr>
            <p:nvPr/>
          </p:nvGraphicFramePr>
          <p:xfrm>
            <a:off x="3071142" y="3285211"/>
            <a:ext cx="720070" cy="786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8" name="Equation" r:id="rId19" imgW="8534400" imgH="9448800" progId="Equation.DSMT4">
                    <p:embed/>
                  </p:oleObj>
                </mc:Choice>
                <mc:Fallback>
                  <p:oleObj name="Equation" r:id="rId19" imgW="8534400" imgH="94488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071142" y="3285211"/>
                          <a:ext cx="720070" cy="78653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对象 323"/>
            <p:cNvGraphicFramePr>
              <a:graphicFrameLocks noChangeAspect="1"/>
            </p:cNvGraphicFramePr>
            <p:nvPr/>
          </p:nvGraphicFramePr>
          <p:xfrm>
            <a:off x="4357575" y="3285211"/>
            <a:ext cx="714531" cy="792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99" name="Equation" r:id="rId21" imgW="8534400" imgH="9448800" progId="Equation.DSMT4">
                    <p:embed/>
                  </p:oleObj>
                </mc:Choice>
                <mc:Fallback>
                  <p:oleObj name="Equation" r:id="rId21" imgW="8534400" imgH="94488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357575" y="3285211"/>
                          <a:ext cx="714531" cy="79241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对象 324"/>
            <p:cNvGraphicFramePr>
              <a:graphicFrameLocks noChangeAspect="1"/>
            </p:cNvGraphicFramePr>
            <p:nvPr/>
          </p:nvGraphicFramePr>
          <p:xfrm>
            <a:off x="5714631" y="3302865"/>
            <a:ext cx="703453" cy="768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00" name="Equation" r:id="rId23" imgW="8534400" imgH="9448800" progId="Equation.DSMT4">
                    <p:embed/>
                  </p:oleObj>
                </mc:Choice>
                <mc:Fallback>
                  <p:oleObj name="Equation" r:id="rId23" imgW="8534400" imgH="94488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5714631" y="3302865"/>
                          <a:ext cx="703453" cy="76888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" name="Rectangle 14"/>
            <p:cNvSpPr>
              <a:spLocks noChangeArrowheads="1"/>
            </p:cNvSpPr>
            <p:nvPr/>
          </p:nvSpPr>
          <p:spPr bwMode="auto">
            <a:xfrm>
              <a:off x="1493638" y="3344292"/>
              <a:ext cx="1563550" cy="72251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	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68" name="Rectangle 15"/>
            <p:cNvSpPr>
              <a:spLocks noChangeArrowheads="1"/>
            </p:cNvSpPr>
            <p:nvPr/>
          </p:nvSpPr>
          <p:spPr bwMode="auto">
            <a:xfrm>
              <a:off x="2928926" y="3344292"/>
              <a:ext cx="1563550" cy="72251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	</a:t>
              </a:r>
              <a:r>
                <a:rPr lang="en-US" altLang="zh-CN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zh-CN" altLang="en-US" sz="3200" i="1" dirty="0" smtClean="0">
                  <a:latin typeface="+mn-ea"/>
                  <a:cs typeface="Times New Roman" panose="02020603050405020304" pitchFamily="18" charset="0"/>
                </a:rPr>
                <a:t>．</a:t>
              </a:r>
            </a:p>
          </p:txBody>
        </p:sp>
        <p:sp>
          <p:nvSpPr>
            <p:cNvPr id="69" name="Rectangle 16"/>
            <p:cNvSpPr>
              <a:spLocks noChangeArrowheads="1"/>
            </p:cNvSpPr>
            <p:nvPr/>
          </p:nvSpPr>
          <p:spPr bwMode="auto">
            <a:xfrm>
              <a:off x="4214810" y="3357563"/>
              <a:ext cx="1583126" cy="72251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	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071538" y="3344292"/>
              <a:ext cx="777721" cy="7225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zh-CN" altLang="en-US" sz="3200" i="1" dirty="0" smtClean="0">
                  <a:latin typeface="+mn-ea"/>
                  <a:cs typeface="Times New Roman" panose="02020603050405020304" pitchFamily="18" charset="0"/>
                </a:rPr>
                <a:t>．</a:t>
              </a:r>
              <a:endParaRPr lang="zh-CN" altLang="en-US" sz="3200" i="1" dirty="0" smtClean="0">
                <a:latin typeface="+mn-ea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7786678" y="3513124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grpSp>
        <p:nvGrpSpPr>
          <p:cNvPr id="72" name="组合 71"/>
          <p:cNvGrpSpPr/>
          <p:nvPr/>
        </p:nvGrpSpPr>
        <p:grpSpPr>
          <a:xfrm>
            <a:off x="214282" y="5311768"/>
            <a:ext cx="8337771" cy="727651"/>
            <a:chOff x="0" y="1142984"/>
            <a:chExt cx="8337771" cy="727651"/>
          </a:xfrm>
        </p:grpSpPr>
        <p:graphicFrame>
          <p:nvGraphicFramePr>
            <p:cNvPr id="73" name="对象 328"/>
            <p:cNvGraphicFramePr>
              <a:graphicFrameLocks noChangeAspect="1"/>
            </p:cNvGraphicFramePr>
            <p:nvPr/>
          </p:nvGraphicFramePr>
          <p:xfrm>
            <a:off x="2857520" y="1142984"/>
            <a:ext cx="3020939" cy="724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01" name="Equation" r:id="rId25" imgW="45720000" imgH="10668000" progId="Equation.DSMT4">
                    <p:embed/>
                  </p:oleObj>
                </mc:Choice>
                <mc:Fallback>
                  <p:oleObj name="Equation" r:id="rId25" imgW="45720000" imgH="106680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857520" y="1142984"/>
                          <a:ext cx="3020939" cy="72447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Rectangle 3"/>
            <p:cNvSpPr>
              <a:spLocks noChangeArrowheads="1"/>
            </p:cNvSpPr>
            <p:nvPr/>
          </p:nvSpPr>
          <p:spPr bwMode="auto">
            <a:xfrm>
              <a:off x="0" y="1142984"/>
              <a:ext cx="2852063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【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解析</a:t>
              </a: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】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原式</a:t>
              </a: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=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6215074" y="1285860"/>
              <a:ext cx="2122697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．故选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A</a:t>
              </a:r>
              <a:r>
                <a:rPr kumimoji="0" lang="zh-CN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．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组合 65"/>
          <p:cNvGrpSpPr/>
          <p:nvPr/>
        </p:nvGrpSpPr>
        <p:grpSpPr>
          <a:xfrm>
            <a:off x="285720" y="548680"/>
            <a:ext cx="8501090" cy="1366837"/>
            <a:chOff x="0" y="3194068"/>
            <a:chExt cx="8501090" cy="1366837"/>
          </a:xfrm>
        </p:grpSpPr>
        <p:graphicFrame>
          <p:nvGraphicFramePr>
            <p:cNvPr id="47" name="对象 329"/>
            <p:cNvGraphicFramePr>
              <a:graphicFrameLocks noChangeAspect="1"/>
            </p:cNvGraphicFramePr>
            <p:nvPr/>
          </p:nvGraphicFramePr>
          <p:xfrm>
            <a:off x="1965355" y="3194068"/>
            <a:ext cx="2112963" cy="644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45" name="Equation" r:id="rId3" imgW="29565600" imgH="10058400" progId="Equation.DSMT4">
                    <p:embed/>
                  </p:oleObj>
                </mc:Choice>
                <mc:Fallback>
                  <p:oleObj name="Equation" r:id="rId3" imgW="29565600" imgH="10058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65355" y="3194068"/>
                          <a:ext cx="2112963" cy="64452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8" name="组合 47"/>
            <p:cNvGrpSpPr/>
            <p:nvPr/>
          </p:nvGrpSpPr>
          <p:grpSpPr>
            <a:xfrm>
              <a:off x="0" y="3203591"/>
              <a:ext cx="8501090" cy="1357314"/>
              <a:chOff x="714348" y="4572008"/>
              <a:chExt cx="7611020" cy="1357314"/>
            </a:xfrm>
          </p:grpSpPr>
          <p:graphicFrame>
            <p:nvGraphicFramePr>
              <p:cNvPr id="49" name="对象 330"/>
              <p:cNvGraphicFramePr>
                <a:graphicFrameLocks noChangeAspect="1"/>
              </p:cNvGraphicFramePr>
              <p:nvPr/>
            </p:nvGraphicFramePr>
            <p:xfrm>
              <a:off x="1714961" y="5286385"/>
              <a:ext cx="609733" cy="642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46" name="Equation" r:id="rId5" imgW="8839200" imgH="9448800" progId="Equation.DSMT4">
                      <p:embed/>
                    </p:oleObj>
                  </mc:Choice>
                  <mc:Fallback>
                    <p:oleObj name="Equation" r:id="rId5" imgW="88392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714961" y="5286385"/>
                            <a:ext cx="609733" cy="642937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0" name="对象 331"/>
              <p:cNvGraphicFramePr>
                <a:graphicFrameLocks noChangeAspect="1"/>
              </p:cNvGraphicFramePr>
              <p:nvPr/>
            </p:nvGraphicFramePr>
            <p:xfrm>
              <a:off x="3063764" y="5286385"/>
              <a:ext cx="578464" cy="642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47" name="Equation" r:id="rId7" imgW="8534400" imgH="9448800" progId="Equation.DSMT4">
                      <p:embed/>
                    </p:oleObj>
                  </mc:Choice>
                  <mc:Fallback>
                    <p:oleObj name="Equation" r:id="rId7" imgW="85344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063764" y="5286385"/>
                            <a:ext cx="578464" cy="642937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" name="对象 333"/>
              <p:cNvGraphicFramePr>
                <a:graphicFrameLocks noChangeAspect="1"/>
              </p:cNvGraphicFramePr>
              <p:nvPr/>
            </p:nvGraphicFramePr>
            <p:xfrm>
              <a:off x="4288914" y="5286385"/>
              <a:ext cx="874091" cy="642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48" name="Equation" r:id="rId9" imgW="12801600" imgH="9448800" progId="Equation.DSMT4">
                      <p:embed/>
                    </p:oleObj>
                  </mc:Choice>
                  <mc:Fallback>
                    <p:oleObj name="Equation" r:id="rId9" imgW="128016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4288914" y="5286385"/>
                            <a:ext cx="874091" cy="642937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2" name="对象 334"/>
              <p:cNvGraphicFramePr>
                <a:graphicFrameLocks noChangeAspect="1"/>
              </p:cNvGraphicFramePr>
              <p:nvPr/>
            </p:nvGraphicFramePr>
            <p:xfrm>
              <a:off x="5796900" y="5286385"/>
              <a:ext cx="693588" cy="609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49" name="Equation" r:id="rId11" imgW="10668000" imgH="9448800" progId="Equation.DSMT4">
                      <p:embed/>
                    </p:oleObj>
                  </mc:Choice>
                  <mc:Fallback>
                    <p:oleObj name="Equation" r:id="rId11" imgW="10668000" imgH="9448800" progId="Equation.DSMT4">
                      <p:embed/>
                      <p:pic>
                        <p:nvPicPr>
                          <p:cNvPr id="0" name="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5796900" y="5286385"/>
                            <a:ext cx="693588" cy="60960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3" name="Rectangle 22"/>
              <p:cNvSpPr>
                <a:spLocks noChangeArrowheads="1"/>
              </p:cNvSpPr>
              <p:nvPr/>
            </p:nvSpPr>
            <p:spPr bwMode="auto">
              <a:xfrm>
                <a:off x="714348" y="4572008"/>
                <a:ext cx="1152727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320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5.</a:t>
                </a:r>
                <a:r>
                  <a:rPr kumimoji="0" lang="zh-CN" altLang="en-US" sz="320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计算</a:t>
                </a:r>
                <a:endParaRPr kumimoji="0" lang="zh-CN" altLang="en-US" sz="320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</a:endParaRPr>
              </a:p>
            </p:txBody>
          </p:sp>
          <p:sp>
            <p:nvSpPr>
              <p:cNvPr id="54" name="Rectangle 23"/>
              <p:cNvSpPr>
                <a:spLocks noChangeArrowheads="1"/>
              </p:cNvSpPr>
              <p:nvPr/>
            </p:nvSpPr>
            <p:spPr bwMode="auto">
              <a:xfrm>
                <a:off x="4857752" y="4572008"/>
                <a:ext cx="3467616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zh-CN" sz="32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的结果是（　　）</a:t>
                </a:r>
                <a:endParaRPr kumimoji="0" lang="zh-CN" altLang="en-US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Rectangle 24"/>
              <p:cNvSpPr>
                <a:spLocks noChangeArrowheads="1"/>
              </p:cNvSpPr>
              <p:nvPr/>
            </p:nvSpPr>
            <p:spPr bwMode="auto">
              <a:xfrm>
                <a:off x="1571604" y="5286388"/>
                <a:ext cx="1604804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	</a:t>
                </a:r>
                <a:r>
                  <a:rPr kumimoji="0" lang="en-US" altLang="zh-CN" sz="3200" b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．</a:t>
                </a:r>
                <a:endPara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</a:endParaRPr>
              </a:p>
            </p:txBody>
          </p:sp>
          <p:sp>
            <p:nvSpPr>
              <p:cNvPr id="56" name="Rectangle 25"/>
              <p:cNvSpPr>
                <a:spLocks noChangeArrowheads="1"/>
              </p:cNvSpPr>
              <p:nvPr/>
            </p:nvSpPr>
            <p:spPr bwMode="auto">
              <a:xfrm>
                <a:off x="2786050" y="5286388"/>
                <a:ext cx="1604804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	</a:t>
                </a:r>
                <a:r>
                  <a:rPr kumimoji="0" lang="en-US" altLang="zh-CN" sz="3200" b="0" u="none" strike="noStrike" cap="none" normalizeH="0" baseline="0" dirty="0" smtClean="0">
                    <a:ln>
                      <a:noFill/>
                    </a:ln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．</a:t>
                </a:r>
                <a:endPara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</a:endParaRPr>
              </a:p>
            </p:txBody>
          </p:sp>
          <p:sp>
            <p:nvSpPr>
              <p:cNvPr id="57" name="Rectangle 26"/>
              <p:cNvSpPr>
                <a:spLocks noChangeArrowheads="1"/>
              </p:cNvSpPr>
              <p:nvPr/>
            </p:nvSpPr>
            <p:spPr bwMode="auto">
              <a:xfrm>
                <a:off x="4286248" y="5286388"/>
                <a:ext cx="1624897" cy="5847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vert="horz" wrap="none" lIns="91440" tIns="45720" rIns="91440" bIns="45720" numCol="1" anchor="ctr" anchorCtr="0" compatLnSpc="1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	</a:t>
                </a:r>
                <a:r>
                  <a:rPr kumimoji="0" lang="en-US" altLang="zh-CN" sz="32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kumimoji="0" lang="zh-CN" altLang="en-US" sz="32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Times New Roman" panose="02020603050405020304" pitchFamily="18" charset="0"/>
                  </a:rPr>
                  <a:t>．</a:t>
                </a:r>
                <a:endParaRPr kumimoji="0" lang="zh-CN" altLang="en-US" sz="3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1108641" y="5273117"/>
                <a:ext cx="79824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zh-CN" altLang="en-US" sz="3200" i="1" dirty="0" smtClean="0">
                    <a:latin typeface="+mn-ea"/>
                    <a:cs typeface="Times New Roman" panose="02020603050405020304" pitchFamily="18" charset="0"/>
                  </a:rPr>
                  <a:t>．</a:t>
                </a:r>
                <a:endParaRPr lang="zh-CN" altLang="en-US" sz="3200" i="1" dirty="0" smtClean="0">
                  <a:latin typeface="+mn-ea"/>
                </a:endParaRPr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7072330" y="558203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rPr>
              <a:t>C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0" y="2129839"/>
            <a:ext cx="8310563" cy="1370593"/>
            <a:chOff x="0" y="1571612"/>
            <a:chExt cx="8381258" cy="1370593"/>
          </a:xfrm>
        </p:grpSpPr>
        <p:graphicFrame>
          <p:nvGraphicFramePr>
            <p:cNvPr id="61" name="对象 337"/>
            <p:cNvGraphicFramePr>
              <a:graphicFrameLocks noChangeAspect="1"/>
            </p:cNvGraphicFramePr>
            <p:nvPr/>
          </p:nvGraphicFramePr>
          <p:xfrm>
            <a:off x="2975554" y="1643050"/>
            <a:ext cx="1814362" cy="6257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0" name="Equation" r:id="rId13" imgW="31089600" imgH="10668000" progId="Equation.DSMT4">
                    <p:embed/>
                  </p:oleObj>
                </mc:Choice>
                <mc:Fallback>
                  <p:oleObj name="Equation" r:id="rId13" imgW="31089600" imgH="106680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975554" y="1643050"/>
                          <a:ext cx="1814362" cy="62575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对象 338"/>
            <p:cNvGraphicFramePr>
              <a:graphicFrameLocks noChangeAspect="1"/>
            </p:cNvGraphicFramePr>
            <p:nvPr/>
          </p:nvGraphicFramePr>
          <p:xfrm>
            <a:off x="4789883" y="1643050"/>
            <a:ext cx="2073064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1" name="Equation" r:id="rId15" imgW="39319200" imgH="11887200" progId="Equation.DSMT4">
                    <p:embed/>
                  </p:oleObj>
                </mc:Choice>
                <mc:Fallback>
                  <p:oleObj name="Equation" r:id="rId15" imgW="39319200" imgH="118872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789883" y="1643050"/>
                          <a:ext cx="2073064" cy="68421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339"/>
            <p:cNvGraphicFramePr>
              <a:graphicFrameLocks noChangeAspect="1"/>
            </p:cNvGraphicFramePr>
            <p:nvPr/>
          </p:nvGraphicFramePr>
          <p:xfrm>
            <a:off x="6869910" y="1643040"/>
            <a:ext cx="1511348" cy="639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2" name="Equation" r:id="rId17" imgW="30175200" imgH="10058400" progId="Equation.DSMT4">
                    <p:embed/>
                  </p:oleObj>
                </mc:Choice>
                <mc:Fallback>
                  <p:oleObj name="Equation" r:id="rId17" imgW="30175200" imgH="10058400" progId="Equation.DSMT4">
                    <p:embed/>
                    <p:pic>
                      <p:nvPicPr>
                        <p:cNvPr id="0" name="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6869910" y="1643040"/>
                          <a:ext cx="1511348" cy="63976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Rectangle 9"/>
            <p:cNvSpPr>
              <a:spLocks noChangeArrowheads="1"/>
            </p:cNvSpPr>
            <p:nvPr/>
          </p:nvSpPr>
          <p:spPr bwMode="auto">
            <a:xfrm>
              <a:off x="0" y="1571612"/>
              <a:ext cx="2852063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【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解析</a:t>
              </a:r>
              <a:r>
                <a:rPr kumimoji="0" lang="zh-CN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】</a:t>
              </a: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原式</a:t>
              </a: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=</a:t>
              </a:r>
              <a:endPara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65" name="Rectangle 12"/>
            <p:cNvSpPr>
              <a:spLocks noChangeArrowheads="1"/>
            </p:cNvSpPr>
            <p:nvPr/>
          </p:nvSpPr>
          <p:spPr bwMode="auto">
            <a:xfrm>
              <a:off x="1741787" y="2357430"/>
              <a:ext cx="1497332" cy="5847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故选</a:t>
              </a:r>
              <a:r>
                <a:rPr kumimoji="0" lang="en-US" altLang="zh-CN" sz="3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C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  <a:cs typeface="Times New Roman" panose="02020603050405020304" pitchFamily="18" charset="0"/>
                </a:rPr>
                <a:t>.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520" y="603845"/>
                <a:ext cx="8892480" cy="1779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800" b="1" dirty="0" smtClean="0">
                    <a:solidFill>
                      <a:srgbClr val="000000"/>
                    </a:solidFill>
                    <a:latin typeface="+mn-ea"/>
                  </a:rPr>
                  <a:t>当</a:t>
                </a:r>
                <a:r>
                  <a:rPr lang="en-US" altLang="zh-CN" sz="2800" b="1" dirty="0" smtClean="0">
                    <a:solidFill>
                      <a:srgbClr val="000000"/>
                    </a:solidFill>
                    <a:latin typeface="+mn-ea"/>
                  </a:rPr>
                  <a:t>x</a:t>
                </a:r>
                <a:r>
                  <a:rPr lang="zh-CN" altLang="zh-CN" sz="2800" b="1" dirty="0" smtClean="0">
                    <a:solidFill>
                      <a:srgbClr val="000000"/>
                    </a:solidFill>
                    <a:latin typeface="+mn-ea"/>
                  </a:rPr>
                  <a:t>取何值时</a:t>
                </a:r>
                <a:r>
                  <a:rPr lang="en-US" altLang="zh-CN" sz="2800" b="1" dirty="0" smtClean="0">
                    <a:solidFill>
                      <a:srgbClr val="000000"/>
                    </a:solidFill>
                    <a:latin typeface="+mn-ea"/>
                  </a:rPr>
                  <a:t>,</a:t>
                </a:r>
                <a:r>
                  <a:rPr lang="zh-CN" altLang="zh-CN" sz="2800" b="1" dirty="0" smtClean="0">
                    <a:solidFill>
                      <a:srgbClr val="000000"/>
                    </a:solidFill>
                    <a:latin typeface="+mn-ea"/>
                  </a:rPr>
                  <a:t>代数式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sz="36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zh-CN" sz="36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altLang="zh-CN" sz="3600" b="1" i="1" dirty="0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zh-CN" altLang="zh-CN" sz="4800" b="1" spc="-100" dirty="0" smtClean="0">
                    <a:solidFill>
                      <a:srgbClr val="000000"/>
                    </a:solidFill>
                    <a:latin typeface="+mn-ea"/>
                  </a:rPr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  <m:sSup>
                          <m:sSupPr>
                            <m:ctrlPr>
                              <a:rPr lang="en-US" altLang="zh-CN" sz="3600" b="1" i="1" spc="-10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sz="3600" b="1" i="1" spc="-10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sz="3600" b="1" i="1" spc="-10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zh-CN" sz="3600" b="1" i="1" spc="-100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altLang="zh-CN" sz="3600" b="1" i="1" spc="-100" dirty="0" smtClean="0">
                        <a:solidFill>
                          <a:srgbClr val="000000"/>
                        </a:solidFill>
                        <a:latin typeface="Cambria Math"/>
                      </a:rPr>
                      <m:t>÷</m:t>
                    </m:r>
                  </m:oMath>
                </a14:m>
                <a:r>
                  <a:rPr lang="en-US" altLang="zh-CN" sz="2800" b="1" dirty="0" smtClean="0">
                    <a:solidFill>
                      <a:srgbClr val="000000"/>
                    </a:solidFill>
                    <a:latin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6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36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altLang="zh-CN" sz="3600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sz="3600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sz="3600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36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altLang="zh-CN" sz="36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zh-CN" altLang="zh-CN" sz="2800" b="1" dirty="0" smtClean="0">
                    <a:solidFill>
                      <a:srgbClr val="000000"/>
                    </a:solidFill>
                    <a:latin typeface="+mn-ea"/>
                  </a:rPr>
                  <a:t>的值为负数</a:t>
                </a:r>
                <a:r>
                  <a:rPr lang="en-US" altLang="zh-CN" sz="2800" b="1" dirty="0" smtClean="0">
                    <a:solidFill>
                      <a:srgbClr val="000000"/>
                    </a:solidFill>
                    <a:latin typeface="+mn-ea"/>
                  </a:rPr>
                  <a:t>?</a:t>
                </a:r>
                <a:endParaRPr lang="zh-CN" altLang="zh-CN" sz="2800" b="1" dirty="0" smtClean="0">
                  <a:solidFill>
                    <a:srgbClr val="000000"/>
                  </a:solidFill>
                  <a:latin typeface="+mn-ea"/>
                </a:endParaRPr>
              </a:p>
              <a:p>
                <a:endParaRPr lang="zh-CN" altLang="en-US" sz="2800" b="1" dirty="0" smtClean="0">
                  <a:solidFill>
                    <a:srgbClr val="000000"/>
                  </a:solidFill>
                  <a:latin typeface="+mn-ea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03845"/>
                <a:ext cx="8892480" cy="1779526"/>
              </a:xfrm>
              <a:prstGeom prst="rect">
                <a:avLst/>
              </a:prstGeom>
              <a:blipFill rotWithShape="1">
                <a:blip r:embed="rId2"/>
                <a:stretch>
                  <a:fillRect l="-1371" t="-6507" r="-5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6794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060848"/>
            <a:ext cx="6885195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944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220"/>
          <p:cNvSpPr/>
          <p:nvPr/>
        </p:nvSpPr>
        <p:spPr>
          <a:xfrm>
            <a:off x="1064895" y="327025"/>
            <a:ext cx="3218815" cy="40894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9" name="矩形 8"/>
          <p:cNvSpPr/>
          <p:nvPr/>
        </p:nvSpPr>
        <p:spPr>
          <a:xfrm>
            <a:off x="4329048" y="303039"/>
            <a:ext cx="405937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分式除法法则的应用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85720" y="874954"/>
            <a:ext cx="87154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+mn-ea"/>
              </a:rPr>
              <a:t>例</a:t>
            </a:r>
            <a:r>
              <a:rPr lang="en-US" altLang="zh-CN" sz="3200" dirty="0" smtClean="0">
                <a:solidFill>
                  <a:srgbClr val="FF0000"/>
                </a:solidFill>
                <a:latin typeface="+mn-ea"/>
              </a:rPr>
              <a:t>2</a:t>
            </a:r>
            <a:r>
              <a:rPr lang="en-US" altLang="zh-CN" sz="3200" b="1" dirty="0" smtClean="0">
                <a:latin typeface="+mn-ea"/>
              </a:rPr>
              <a:t>  </a:t>
            </a:r>
            <a:r>
              <a:rPr lang="zh-CN" altLang="en-US" sz="3200" b="1" dirty="0" smtClean="0">
                <a:latin typeface="+mn-ea"/>
              </a:rPr>
              <a:t>八年级</a:t>
            </a:r>
            <a:r>
              <a:rPr lang="en-US" altLang="zh-CN" sz="3200" b="1" dirty="0" smtClean="0">
                <a:latin typeface="+mn-ea"/>
              </a:rPr>
              <a:t>(</a:t>
            </a:r>
            <a:r>
              <a:rPr lang="zh-CN" altLang="en-US" sz="3200" b="1" dirty="0" smtClean="0">
                <a:latin typeface="+mn-ea"/>
              </a:rPr>
              <a:t>一</a:t>
            </a:r>
            <a:r>
              <a:rPr lang="en-US" altLang="zh-CN" sz="3200" b="1" dirty="0" smtClean="0">
                <a:latin typeface="+mn-ea"/>
              </a:rPr>
              <a:t>)</a:t>
            </a:r>
            <a:r>
              <a:rPr lang="zh-CN" altLang="en-US" sz="3200" b="1" dirty="0" smtClean="0">
                <a:latin typeface="+mn-ea"/>
              </a:rPr>
              <a:t>班的同学在体育课上进行长跑训练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小芳跑完</a:t>
            </a:r>
            <a:r>
              <a:rPr lang="en-US" altLang="zh-CN" sz="3200" b="1" dirty="0" smtClean="0">
                <a:latin typeface="+mn-ea"/>
              </a:rPr>
              <a:t>1000 </a:t>
            </a:r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3200" b="1" dirty="0" smtClean="0">
                <a:latin typeface="+mn-ea"/>
              </a:rPr>
              <a:t>用了</a:t>
            </a:r>
            <a:r>
              <a:rPr lang="en-US" altLang="zh-CN" sz="32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小华用相同的时间跑完了</a:t>
            </a:r>
            <a:r>
              <a:rPr lang="en-US" altLang="zh-CN" sz="3200" b="1" dirty="0" smtClean="0">
                <a:latin typeface="+mn-ea"/>
              </a:rPr>
              <a:t>800 </a:t>
            </a:r>
            <a:r>
              <a:rPr lang="en-US" altLang="zh-CN" sz="3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3200" b="1" dirty="0" smtClean="0">
                <a:latin typeface="+mn-ea"/>
              </a:rPr>
              <a:t>.</a:t>
            </a:r>
            <a:r>
              <a:rPr lang="zh-CN" altLang="en-US" sz="3200" b="1" dirty="0" smtClean="0">
                <a:latin typeface="+mn-ea"/>
              </a:rPr>
              <a:t>这次训练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小芳的平均速度是小华的平均速度的多少倍</a:t>
            </a:r>
            <a:r>
              <a:rPr lang="en-US" altLang="zh-CN" sz="3200" b="1" dirty="0" smtClean="0">
                <a:latin typeface="+mn-ea"/>
              </a:rPr>
              <a:t>?</a:t>
            </a:r>
            <a:endParaRPr lang="zh-CN" altLang="en-US" sz="3200" b="1" dirty="0"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00034" y="5304110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答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: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这次训练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小芳的平均速度是小华的平均速度的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1.25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倍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.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14314" y="3089532"/>
            <a:ext cx="8572528" cy="1077218"/>
            <a:chOff x="214314" y="2857496"/>
            <a:chExt cx="8572528" cy="1077218"/>
          </a:xfrm>
        </p:grpSpPr>
        <p:sp>
          <p:nvSpPr>
            <p:cNvPr id="21" name="矩形 20"/>
            <p:cNvSpPr/>
            <p:nvPr/>
          </p:nvSpPr>
          <p:spPr>
            <a:xfrm>
              <a:off x="214314" y="2857496"/>
              <a:ext cx="8572528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FF0000"/>
                  </a:solidFill>
                  <a:latin typeface="+mn-ea"/>
                </a:rPr>
                <a:t>解</a:t>
              </a:r>
              <a:r>
                <a:rPr lang="en-US" altLang="zh-CN" sz="3200" b="1" dirty="0" smtClean="0">
                  <a:latin typeface="+mn-ea"/>
                </a:rPr>
                <a:t>:</a:t>
              </a:r>
              <a:r>
                <a:rPr lang="zh-CN" altLang="en-US" sz="3200" b="1" dirty="0" smtClean="0">
                  <a:latin typeface="+mn-ea"/>
                </a:rPr>
                <a:t>小芳的平均速度为      </a:t>
              </a:r>
              <a:r>
                <a:rPr lang="en-US" altLang="zh-CN" sz="3200" b="1" dirty="0" smtClean="0">
                  <a:latin typeface="+mn-ea"/>
                </a:rPr>
                <a:t> </a:t>
              </a:r>
              <a:r>
                <a:rPr lang="en-US" altLang="zh-CN" sz="3200" b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zh-CN" sz="3200" b="1" dirty="0" smtClean="0">
                  <a:latin typeface="+mn-ea"/>
                </a:rPr>
                <a:t>/</a:t>
              </a:r>
              <a:r>
                <a:rPr lang="en-US" altLang="zh-CN" sz="32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zh-CN" sz="3200" b="1" dirty="0" smtClean="0">
                  <a:latin typeface="+mn-ea"/>
                </a:rPr>
                <a:t>,</a:t>
              </a:r>
              <a:r>
                <a:rPr lang="zh-CN" altLang="en-US" sz="3200" b="1" dirty="0" smtClean="0">
                  <a:latin typeface="+mn-ea"/>
                </a:rPr>
                <a:t>小华的平均速度为       </a:t>
              </a:r>
              <a:r>
                <a:rPr lang="en-US" altLang="zh-CN" sz="3200" b="1" dirty="0" smtClean="0">
                  <a:latin typeface="Times New Roman" pitchFamily="18" charset="0"/>
                  <a:cs typeface="Times New Roman" pitchFamily="18" charset="0"/>
                </a:rPr>
                <a:t>m/s</a:t>
              </a:r>
              <a:r>
                <a:rPr lang="en-US" altLang="zh-CN" sz="3200" b="1" dirty="0" smtClean="0">
                  <a:latin typeface="+mn-ea"/>
                </a:rPr>
                <a:t>,</a:t>
              </a:r>
              <a:endParaRPr lang="en-US" altLang="zh-CN" sz="3200" b="1" dirty="0">
                <a:latin typeface="+mn-ea"/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1452754"/>
                </p:ext>
              </p:extLst>
            </p:nvPr>
          </p:nvGraphicFramePr>
          <p:xfrm>
            <a:off x="4211960" y="2857496"/>
            <a:ext cx="576265" cy="590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4" name="Equation" r:id="rId3" imgW="295163" imgH="324012" progId="Equations">
                    <p:embed/>
                  </p:oleObj>
                </mc:Choice>
                <mc:Fallback>
                  <p:oleObj name="Equation" r:id="rId3" imgW="295163" imgH="324012" progId="Equations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1960" y="2857496"/>
                          <a:ext cx="576265" cy="5905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9523134"/>
                </p:ext>
              </p:extLst>
            </p:nvPr>
          </p:nvGraphicFramePr>
          <p:xfrm>
            <a:off x="814367" y="3345540"/>
            <a:ext cx="642942" cy="571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5" name="Equation" r:id="rId5" imgW="237930" imgH="324012" progId="Equations">
                    <p:embed/>
                  </p:oleObj>
                </mc:Choice>
                <mc:Fallback>
                  <p:oleObj name="Equation" r:id="rId5" imgW="237930" imgH="324012" progId="Equations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367" y="3345540"/>
                          <a:ext cx="642942" cy="5715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" name="对象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17736"/>
              </p:ext>
            </p:extLst>
          </p:nvPr>
        </p:nvGraphicFramePr>
        <p:xfrm>
          <a:off x="928662" y="4303978"/>
          <a:ext cx="6816684" cy="849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2438280" imgH="393480" progId="">
                  <p:embed/>
                </p:oleObj>
              </mc:Choice>
              <mc:Fallback>
                <p:oleObj name="Equation" r:id="rId7" imgW="24382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303978"/>
                        <a:ext cx="6816684" cy="849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lt2.jpg" descr="id:2147516185;FounderCE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2939" y="924732"/>
            <a:ext cx="892899" cy="432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657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621</TotalTime>
  <Words>577</Words>
  <Application>Microsoft Office PowerPoint</Application>
  <PresentationFormat>全屏显示(4:3)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波形</vt:lpstr>
      <vt:lpstr>Equation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191</cp:revision>
  <dcterms:created xsi:type="dcterms:W3CDTF">2015-11-21T07:20:00Z</dcterms:created>
  <dcterms:modified xsi:type="dcterms:W3CDTF">2020-06-23T08:31:58Z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