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86" r:id="rId3"/>
    <p:sldId id="288" r:id="rId4"/>
    <p:sldId id="316" r:id="rId5"/>
    <p:sldId id="325" r:id="rId6"/>
    <p:sldId id="328" r:id="rId7"/>
    <p:sldId id="296" r:id="rId8"/>
    <p:sldId id="322" r:id="rId9"/>
    <p:sldId id="331" r:id="rId10"/>
    <p:sldId id="319" r:id="rId11"/>
    <p:sldId id="30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FF0000"/>
    <a:srgbClr val="E20000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BEA11D55-59F1-4801-9E89-B9E10F8791C0}" type="datetimeFigureOut">
              <a:rPr lang="zh-CN" altLang="en-US" smtClean="0"/>
              <a:pPr/>
              <a:t>2020/6/24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D09BF7BD-8C5F-4F0C-83E1-4E200CF5A64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7426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620D77-9FC5-4284-A366-12E6E2930E27}" type="datetimeFigureOut">
              <a:rPr lang="zh-CN" altLang="en-US" smtClean="0"/>
              <a:pPr/>
              <a:t>2020/6/24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578224" y="-215153"/>
            <a:ext cx="13393271" cy="75034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0" y="3725502"/>
            <a:ext cx="3657600" cy="3132498"/>
            <a:chOff x="0" y="3725502"/>
            <a:chExt cx="3657600" cy="3132498"/>
          </a:xfrm>
        </p:grpSpPr>
        <p:sp>
          <p:nvSpPr>
            <p:cNvPr id="4" name="直角三角形 3"/>
            <p:cNvSpPr/>
            <p:nvPr/>
          </p:nvSpPr>
          <p:spPr>
            <a:xfrm>
              <a:off x="0" y="4432300"/>
              <a:ext cx="2832320" cy="2425700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0" y="3725502"/>
              <a:ext cx="3657600" cy="3132498"/>
            </a:xfrm>
            <a:custGeom>
              <a:avLst/>
              <a:gdLst>
                <a:gd name="connsiteX0" fmla="*/ 0 w 4102100"/>
                <a:gd name="connsiteY0" fmla="*/ 0 h 3513184"/>
                <a:gd name="connsiteX1" fmla="*/ 4102100 w 4102100"/>
                <a:gd name="connsiteY1" fmla="*/ 3513184 h 3513184"/>
                <a:gd name="connsiteX2" fmla="*/ 3441700 w 4102100"/>
                <a:gd name="connsiteY2" fmla="*/ 3513184 h 3513184"/>
                <a:gd name="connsiteX3" fmla="*/ 0 w 4102100"/>
                <a:gd name="connsiteY3" fmla="*/ 565590 h 3513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02100" h="3513184">
                  <a:moveTo>
                    <a:pt x="0" y="0"/>
                  </a:moveTo>
                  <a:lnTo>
                    <a:pt x="4102100" y="3513184"/>
                  </a:lnTo>
                  <a:lnTo>
                    <a:pt x="3441700" y="3513184"/>
                  </a:lnTo>
                  <a:lnTo>
                    <a:pt x="0" y="56559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926149" y="0"/>
            <a:ext cx="3210129" cy="1420238"/>
            <a:chOff x="7926147" y="0"/>
            <a:chExt cx="3210129" cy="1420238"/>
          </a:xfrm>
        </p:grpSpPr>
        <p:sp>
          <p:nvSpPr>
            <p:cNvPr id="13" name="任意多边形: 形状 12"/>
            <p:cNvSpPr/>
            <p:nvPr/>
          </p:nvSpPr>
          <p:spPr>
            <a:xfrm rot="10800000">
              <a:off x="7926147" y="0"/>
              <a:ext cx="3210129" cy="1420238"/>
            </a:xfrm>
            <a:custGeom>
              <a:avLst/>
              <a:gdLst>
                <a:gd name="connsiteX0" fmla="*/ 3692727 w 3692727"/>
                <a:gd name="connsiteY0" fmla="*/ 2088816 h 2088816"/>
                <a:gd name="connsiteX1" fmla="*/ 3239331 w 3692727"/>
                <a:gd name="connsiteY1" fmla="*/ 2088816 h 2088816"/>
                <a:gd name="connsiteX2" fmla="*/ 1846364 w 3692727"/>
                <a:gd name="connsiteY2" fmla="*/ 512934 h 2088816"/>
                <a:gd name="connsiteX3" fmla="*/ 453397 w 3692727"/>
                <a:gd name="connsiteY3" fmla="*/ 2088816 h 2088816"/>
                <a:gd name="connsiteX4" fmla="*/ 0 w 3692727"/>
                <a:gd name="connsiteY4" fmla="*/ 2088816 h 2088816"/>
                <a:gd name="connsiteX5" fmla="*/ 1846363 w 3692727"/>
                <a:gd name="connsiteY5" fmla="*/ 0 h 2088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92727" h="2088816">
                  <a:moveTo>
                    <a:pt x="3692727" y="2088816"/>
                  </a:moveTo>
                  <a:lnTo>
                    <a:pt x="3239331" y="2088816"/>
                  </a:lnTo>
                  <a:lnTo>
                    <a:pt x="1846364" y="512934"/>
                  </a:lnTo>
                  <a:lnTo>
                    <a:pt x="453397" y="2088816"/>
                  </a:lnTo>
                  <a:lnTo>
                    <a:pt x="0" y="2088816"/>
                  </a:lnTo>
                  <a:lnTo>
                    <a:pt x="184636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 rot="10800000">
              <a:off x="8498431" y="0"/>
              <a:ext cx="2065564" cy="914400"/>
            </a:xfrm>
            <a:custGeom>
              <a:avLst/>
              <a:gdLst>
                <a:gd name="connsiteX0" fmla="*/ 2065564 w 2065564"/>
                <a:gd name="connsiteY0" fmla="*/ 1168400 h 1168400"/>
                <a:gd name="connsiteX1" fmla="*/ 0 w 2065564"/>
                <a:gd name="connsiteY1" fmla="*/ 1168400 h 1168400"/>
                <a:gd name="connsiteX2" fmla="*/ 1032782 w 2065564"/>
                <a:gd name="connsiteY2" fmla="*/ 0 h 1168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5564" h="1168400">
                  <a:moveTo>
                    <a:pt x="2065564" y="1168400"/>
                  </a:moveTo>
                  <a:lnTo>
                    <a:pt x="0" y="1168400"/>
                  </a:lnTo>
                  <a:lnTo>
                    <a:pt x="103278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980031" y="2183061"/>
            <a:ext cx="8806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itchFamily="2" charset="-122"/>
                <a:ea typeface="宋体" pitchFamily="2" charset="-122"/>
              </a:rPr>
              <a:t>第十二章 分式和分式方程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582861" y="3352719"/>
            <a:ext cx="75517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>
                <a:solidFill>
                  <a:srgbClr val="4472C4"/>
                </a:solidFill>
                <a:latin typeface="宋体" pitchFamily="2" charset="-122"/>
                <a:ea typeface="宋体" pitchFamily="2" charset="-122"/>
              </a:rPr>
              <a:t>12.3.2</a:t>
            </a:r>
          </a:p>
          <a:p>
            <a:pPr algn="ctr"/>
            <a:r>
              <a:rPr lang="zh-CN" altLang="en-US" sz="6000" b="1">
                <a:solidFill>
                  <a:srgbClr val="4472C4"/>
                </a:solidFill>
                <a:latin typeface="宋体" pitchFamily="2" charset="-122"/>
                <a:ea typeface="宋体" pitchFamily="2" charset="-122"/>
              </a:rPr>
              <a:t>分式</a:t>
            </a:r>
            <a:r>
              <a:rPr lang="zh-CN" altLang="en-US" sz="6000" b="1" dirty="0">
                <a:solidFill>
                  <a:srgbClr val="4472C4"/>
                </a:solidFill>
                <a:latin typeface="宋体" pitchFamily="2" charset="-122"/>
                <a:ea typeface="宋体" pitchFamily="2" charset="-122"/>
              </a:rPr>
              <a:t>的混合运算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" y="131896"/>
            <a:ext cx="5917029" cy="98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97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51" y="82265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p:sp>
        <p:nvSpPr>
          <p:cNvPr id="24" name="文本框 32"/>
          <p:cNvSpPr txBox="1"/>
          <p:nvPr/>
        </p:nvSpPr>
        <p:spPr>
          <a:xfrm>
            <a:off x="453173" y="667040"/>
            <a:ext cx="11430000" cy="18460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5.</a:t>
            </a: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</a:rPr>
              <a:t>先化简，再求值：</a:t>
            </a:r>
            <a:endParaRPr lang="en-US" altLang="zh-CN" sz="4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CN" altLang="zh-CN" sz="4000" dirty="0">
                <a:latin typeface="Times New Roman" pitchFamily="18" charset="0"/>
                <a:cs typeface="Times New Roman" pitchFamily="18" charset="0"/>
              </a:rPr>
              <a:t>其中，</a:t>
            </a:r>
            <a:r>
              <a:rPr lang="en-US" altLang="zh-CN" sz="4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满足</a:t>
            </a:r>
            <a:r>
              <a:rPr lang="en-US" altLang="zh-CN" sz="4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2=0</a:t>
            </a:r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．</a:t>
            </a:r>
            <a:endParaRPr lang="zh-CN" altLang="en-US" sz="4000" dirty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8827" y="2242506"/>
                <a:ext cx="11081857" cy="4533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zh-CN" sz="3200" b="1" spc="300" dirty="0">
                    <a:solidFill>
                      <a:srgbClr val="FF0000"/>
                    </a:solidFill>
                    <a:cs typeface="Times New Roman" pitchFamily="18" charset="0"/>
                  </a:rPr>
                  <a:t>解析</a:t>
                </a:r>
                <a:r>
                  <a:rPr lang="zh-CN" altLang="en-US" sz="3200" b="1" spc="300" dirty="0">
                    <a:solidFill>
                      <a:srgbClr val="FF0000"/>
                    </a:solidFill>
                    <a:cs typeface="Times New Roman" pitchFamily="18" charset="0"/>
                  </a:rPr>
                  <a:t>：</a:t>
                </a:r>
                <a:r>
                  <a:rPr lang="zh-CN" altLang="zh-CN" sz="2800" dirty="0"/>
                  <a:t>原式</a:t>
                </a:r>
                <a:r>
                  <a:rPr lang="en-US" altLang="zh-CN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  <m:r>
                      <a:rPr lang="en-US" altLang="zh-CN" sz="28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endParaRPr lang="en-US" altLang="zh-CN" sz="2800" i="1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/>
                  <a:t>                                   </a:t>
                </a:r>
                <a14:m>
                  <m:oMath xmlns:m="http://schemas.openxmlformats.org/officeDocument/2006/math">
                    <m:r>
                      <a:rPr lang="en-US" altLang="zh-CN" sz="28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+1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  <m:r>
                      <a:rPr lang="en-US" altLang="zh-CN" sz="280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2800"/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m:rPr>
                            <m:nor/>
                          </m:rPr>
                          <a:rPr lang="en-US" altLang="zh-CN" sz="2800"/>
                          <m:t>)(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2800"/>
                          <m:t>)</m:t>
                        </m:r>
                      </m:den>
                    </m:f>
                  </m:oMath>
                </a14:m>
                <a:endParaRPr lang="en-US" altLang="zh-CN" sz="2800" i="1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/>
                  <a:t>                                   </a:t>
                </a:r>
                <a14:m>
                  <m:oMath xmlns:m="http://schemas.openxmlformats.org/officeDocument/2006/math">
                    <m:r>
                      <a:rPr lang="en-US" altLang="zh-CN" sz="28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altLang="zh-CN" sz="2800" dirty="0"/>
                  <a:t>,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/>
                  <a:t>                        </a:t>
                </a:r>
                <a:r>
                  <a:rPr lang="zh-CN" altLang="zh-CN" sz="2800" dirty="0"/>
                  <a:t>由</a:t>
                </a:r>
                <a:r>
                  <a:rPr lang="en-US" altLang="zh-CN" sz="2800" i="1" dirty="0"/>
                  <a:t>a-</a:t>
                </a:r>
                <a:r>
                  <a:rPr lang="en-US" altLang="zh-CN" sz="2800" dirty="0"/>
                  <a:t>2=0,</a:t>
                </a:r>
                <a:r>
                  <a:rPr lang="zh-CN" altLang="zh-CN" sz="2800" dirty="0"/>
                  <a:t>得</a:t>
                </a:r>
                <a:r>
                  <a:rPr lang="en-US" altLang="zh-CN" sz="2800" i="1" dirty="0"/>
                  <a:t>a</a:t>
                </a:r>
                <a:r>
                  <a:rPr lang="en-US" altLang="zh-CN" sz="2800" dirty="0"/>
                  <a:t>=2,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2800" dirty="0"/>
                  <a:t>                       此时</a:t>
                </a:r>
                <a:r>
                  <a:rPr lang="zh-CN" altLang="zh-CN" sz="2800" dirty="0"/>
                  <a:t>原式</a:t>
                </a:r>
                <a:r>
                  <a:rPr lang="en-US" altLang="zh-CN" sz="2800" dirty="0"/>
                  <a:t>=3</a:t>
                </a:r>
                <a:r>
                  <a:rPr lang="en-US" altLang="zh-CN" sz="2800" i="1" dirty="0"/>
                  <a:t>.</a:t>
                </a:r>
                <a:endParaRPr lang="zh-CN" altLang="zh-CN" sz="28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27" y="2242506"/>
                <a:ext cx="11081857" cy="4533229"/>
              </a:xfrm>
              <a:prstGeom prst="rect">
                <a:avLst/>
              </a:prstGeom>
              <a:blipFill>
                <a:blip r:embed="rId4"/>
                <a:stretch>
                  <a:fillRect l="-1430" b="-2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Object 1">
            <a:extLst>
              <a:ext uri="{FF2B5EF4-FFF2-40B4-BE49-F238E27FC236}">
                <a16:creationId xmlns:a16="http://schemas.microsoft.com/office/drawing/2014/main" id="{C749BF80-3880-4187-BF5E-0765B19B85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39944"/>
              </p:ext>
            </p:extLst>
          </p:nvPr>
        </p:nvGraphicFramePr>
        <p:xfrm>
          <a:off x="4957549" y="877165"/>
          <a:ext cx="4236774" cy="749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5" imgW="1714320" imgH="393480" progId="Equation.DSMT4">
                  <p:embed/>
                </p:oleObj>
              </mc:Choice>
              <mc:Fallback>
                <p:oleObj name="Equation" r:id="rId5" imgW="1714320" imgH="393480" progId="Equation.DSMT4">
                  <p:embed/>
                  <p:pic>
                    <p:nvPicPr>
                      <p:cNvPr id="19456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549" y="877165"/>
                        <a:ext cx="4236774" cy="7492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758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1578" y="82265"/>
            <a:ext cx="6259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拔高拓展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32"/>
              <p:cNvSpPr txBox="1"/>
              <p:nvPr/>
            </p:nvSpPr>
            <p:spPr>
              <a:xfrm>
                <a:off x="242245" y="761944"/>
                <a:ext cx="11729796" cy="1192634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1.</a:t>
                </a:r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已知非零数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满足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en-US" altLang="zh-CN" sz="3600" baseline="30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2</a:t>
                </a: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+1=3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,</a:t>
                </a:r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求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en-US" altLang="zh-CN" sz="3600" baseline="30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2</a:t>
                </a: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的值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.</a:t>
                </a:r>
                <a:endParaRPr lang="zh-CN" altLang="zh-CN" sz="36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24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45" y="761944"/>
                <a:ext cx="11729796" cy="1192634"/>
              </a:xfrm>
              <a:prstGeom prst="rect">
                <a:avLst/>
              </a:prstGeom>
              <a:blipFill>
                <a:blip r:embed="rId3"/>
                <a:stretch>
                  <a:fillRect l="-1611" b="-5612"/>
                </a:stretch>
              </a:blipFill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2031025-9952-4A17-B265-B29118C33E61}"/>
                  </a:ext>
                </a:extLst>
              </p:cNvPr>
              <p:cNvSpPr txBox="1"/>
              <p:nvPr/>
            </p:nvSpPr>
            <p:spPr>
              <a:xfrm>
                <a:off x="1194062" y="2149310"/>
                <a:ext cx="10256362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4000" dirty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解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:</a:t>
                </a:r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因为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en-US" altLang="zh-CN" sz="3600" baseline="30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2</a:t>
                </a: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+1=3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endParaRPr lang="en-US" altLang="zh-CN" sz="36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   </a:t>
                </a:r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所以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=3</a:t>
                </a:r>
              </a:p>
              <a:p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  </a:t>
                </a:r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两边平方得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en-US" altLang="zh-CN" sz="3600" baseline="30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2</a:t>
                </a: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+2=9</a:t>
                </a:r>
              </a:p>
              <a:p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  </a:t>
                </a:r>
                <a:r>
                  <a:rPr lang="zh-CN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所以</a:t>
                </a:r>
                <a:r>
                  <a:rPr lang="en-US" altLang="zh-CN" sz="36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</a:t>
                </a:r>
                <a:r>
                  <a:rPr lang="en-US" altLang="zh-CN" sz="3600" baseline="30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2</a:t>
                </a:r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36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=7</a:t>
                </a:r>
                <a:endParaRPr lang="zh-CN" altLang="en-US" sz="36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2031025-9952-4A17-B265-B29118C33E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062" y="2149310"/>
                <a:ext cx="10256362" cy="3108543"/>
              </a:xfrm>
              <a:prstGeom prst="rect">
                <a:avLst/>
              </a:prstGeom>
              <a:blipFill>
                <a:blip r:embed="rId4"/>
                <a:stretch>
                  <a:fillRect l="-2140" t="-3529" b="-15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683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51" y="82265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课程目标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p:sp>
        <p:nvSpPr>
          <p:cNvPr id="13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567405" y="2737745"/>
            <a:ext cx="3574316" cy="3574316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7891546" y="3102187"/>
            <a:ext cx="2926033" cy="2926033"/>
            <a:chOff x="7192301" y="2335706"/>
            <a:chExt cx="2926033" cy="2926033"/>
          </a:xfrm>
        </p:grpSpPr>
        <p:sp>
          <p:nvSpPr>
            <p:cNvPr id="15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192301" y="2335706"/>
              <a:ext cx="2926033" cy="2926033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516443" y="2621301"/>
              <a:ext cx="2275998" cy="227424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842336" y="2945442"/>
              <a:ext cx="1624211" cy="162596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168230" y="3271336"/>
              <a:ext cx="974176" cy="9741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411773" y="3486847"/>
              <a:ext cx="487088" cy="487088"/>
            </a:xfrm>
            <a:prstGeom prst="ellipse">
              <a:avLst/>
            </a:prstGeom>
            <a:solidFill>
              <a:srgbClr val="F6AE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9256445" y="2993554"/>
            <a:ext cx="2721035" cy="1629468"/>
            <a:chOff x="8557200" y="2227075"/>
            <a:chExt cx="2721035" cy="1629468"/>
          </a:xfrm>
        </p:grpSpPr>
        <p:sp>
          <p:nvSpPr>
            <p:cNvPr id="21" name="出自【趣你的PPT】(微信:qunideppt)：最优质的PPT资源库"/>
            <p:cNvSpPr>
              <a:spLocks/>
            </p:cNvSpPr>
            <p:nvPr/>
          </p:nvSpPr>
          <p:spPr bwMode="auto">
            <a:xfrm>
              <a:off x="9743382" y="2227075"/>
              <a:ext cx="1142380" cy="1035501"/>
            </a:xfrm>
            <a:custGeom>
              <a:avLst/>
              <a:gdLst>
                <a:gd name="T0" fmla="*/ 0 w 652"/>
                <a:gd name="T1" fmla="*/ 591 h 591"/>
                <a:gd name="T2" fmla="*/ 100 w 652"/>
                <a:gd name="T3" fmla="*/ 243 h 591"/>
                <a:gd name="T4" fmla="*/ 652 w 652"/>
                <a:gd name="T5" fmla="*/ 0 h 591"/>
                <a:gd name="T6" fmla="*/ 552 w 652"/>
                <a:gd name="T7" fmla="*/ 348 h 591"/>
                <a:gd name="T8" fmla="*/ 0 w 652"/>
                <a:gd name="T9" fmla="*/ 59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2" h="591">
                  <a:moveTo>
                    <a:pt x="0" y="591"/>
                  </a:moveTo>
                  <a:lnTo>
                    <a:pt x="100" y="243"/>
                  </a:lnTo>
                  <a:lnTo>
                    <a:pt x="652" y="0"/>
                  </a:lnTo>
                  <a:lnTo>
                    <a:pt x="552" y="348"/>
                  </a:lnTo>
                  <a:lnTo>
                    <a:pt x="0" y="591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出自【趣你的PPT】(微信:qunideppt)：最优质的PPT资源库"/>
            <p:cNvSpPr>
              <a:spLocks/>
            </p:cNvSpPr>
            <p:nvPr/>
          </p:nvSpPr>
          <p:spPr bwMode="auto">
            <a:xfrm>
              <a:off x="9743382" y="2836811"/>
              <a:ext cx="1534853" cy="707855"/>
            </a:xfrm>
            <a:custGeom>
              <a:avLst/>
              <a:gdLst>
                <a:gd name="T0" fmla="*/ 0 w 876"/>
                <a:gd name="T1" fmla="*/ 243 h 404"/>
                <a:gd name="T2" fmla="*/ 325 w 876"/>
                <a:gd name="T3" fmla="*/ 404 h 404"/>
                <a:gd name="T4" fmla="*/ 876 w 876"/>
                <a:gd name="T5" fmla="*/ 161 h 404"/>
                <a:gd name="T6" fmla="*/ 552 w 876"/>
                <a:gd name="T7" fmla="*/ 0 h 404"/>
                <a:gd name="T8" fmla="*/ 0 w 876"/>
                <a:gd name="T9" fmla="*/ 243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6" h="404">
                  <a:moveTo>
                    <a:pt x="0" y="243"/>
                  </a:moveTo>
                  <a:lnTo>
                    <a:pt x="325" y="404"/>
                  </a:lnTo>
                  <a:lnTo>
                    <a:pt x="876" y="161"/>
                  </a:lnTo>
                  <a:lnTo>
                    <a:pt x="552" y="0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出自【趣你的PPT】(微信:qunideppt)：最优质的PPT资源库"/>
            <p:cNvSpPr>
              <a:spLocks/>
            </p:cNvSpPr>
            <p:nvPr/>
          </p:nvSpPr>
          <p:spPr bwMode="auto">
            <a:xfrm>
              <a:off x="8557200" y="2682625"/>
              <a:ext cx="2368861" cy="1173918"/>
            </a:xfrm>
            <a:custGeom>
              <a:avLst/>
              <a:gdLst>
                <a:gd name="T0" fmla="*/ 3683 w 3725"/>
                <a:gd name="T1" fmla="*/ 142 h 1846"/>
                <a:gd name="T2" fmla="*/ 3582 w 3725"/>
                <a:gd name="T3" fmla="*/ 394 h 1846"/>
                <a:gd name="T4" fmla="*/ 294 w 3725"/>
                <a:gd name="T5" fmla="*/ 1804 h 1846"/>
                <a:gd name="T6" fmla="*/ 42 w 3725"/>
                <a:gd name="T7" fmla="*/ 1703 h 1846"/>
                <a:gd name="T8" fmla="*/ 42 w 3725"/>
                <a:gd name="T9" fmla="*/ 1703 h 1846"/>
                <a:gd name="T10" fmla="*/ 143 w 3725"/>
                <a:gd name="T11" fmla="*/ 1451 h 1846"/>
                <a:gd name="T12" fmla="*/ 3431 w 3725"/>
                <a:gd name="T13" fmla="*/ 42 h 1846"/>
                <a:gd name="T14" fmla="*/ 3683 w 3725"/>
                <a:gd name="T15" fmla="*/ 142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25" h="1846">
                  <a:moveTo>
                    <a:pt x="3683" y="142"/>
                  </a:moveTo>
                  <a:cubicBezTo>
                    <a:pt x="3725" y="240"/>
                    <a:pt x="3680" y="352"/>
                    <a:pt x="3582" y="394"/>
                  </a:cubicBezTo>
                  <a:cubicBezTo>
                    <a:pt x="294" y="1804"/>
                    <a:pt x="294" y="1804"/>
                    <a:pt x="294" y="1804"/>
                  </a:cubicBezTo>
                  <a:cubicBezTo>
                    <a:pt x="196" y="1846"/>
                    <a:pt x="84" y="1800"/>
                    <a:pt x="42" y="1703"/>
                  </a:cubicBezTo>
                  <a:cubicBezTo>
                    <a:pt x="42" y="1703"/>
                    <a:pt x="42" y="1703"/>
                    <a:pt x="42" y="1703"/>
                  </a:cubicBezTo>
                  <a:cubicBezTo>
                    <a:pt x="0" y="1606"/>
                    <a:pt x="45" y="1493"/>
                    <a:pt x="143" y="1451"/>
                  </a:cubicBezTo>
                  <a:cubicBezTo>
                    <a:pt x="3431" y="42"/>
                    <a:pt x="3431" y="42"/>
                    <a:pt x="3431" y="42"/>
                  </a:cubicBezTo>
                  <a:cubicBezTo>
                    <a:pt x="3529" y="0"/>
                    <a:pt x="3641" y="45"/>
                    <a:pt x="3683" y="14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98393" y="1639037"/>
            <a:ext cx="8355653" cy="1195712"/>
            <a:chOff x="1465568" y="2659597"/>
            <a:chExt cx="5386113" cy="770764"/>
          </a:xfrm>
        </p:grpSpPr>
        <p:sp>
          <p:nvSpPr>
            <p:cNvPr id="25" name="出自【趣你的PPT】(微信:qunideppt)：最优质的PPT资源库"/>
            <p:cNvSpPr/>
            <p:nvPr/>
          </p:nvSpPr>
          <p:spPr>
            <a:xfrm>
              <a:off x="1465568" y="2751828"/>
              <a:ext cx="296333" cy="29633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prstClr val="white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882711" y="2659597"/>
              <a:ext cx="4968970" cy="7707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itchFamily="49" charset="-122"/>
                  <a:ea typeface="黑体" pitchFamily="49" charset="-122"/>
                </a:rPr>
                <a:t>类比数的混合运算探究出分式的混合运算法则。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98393" y="3215807"/>
            <a:ext cx="7399643" cy="1195712"/>
            <a:chOff x="1480585" y="3550887"/>
            <a:chExt cx="4769861" cy="770765"/>
          </a:xfrm>
        </p:grpSpPr>
        <p:sp>
          <p:nvSpPr>
            <p:cNvPr id="28" name="出自【趣你的PPT】(微信:qunideppt)：最优质的PPT资源库"/>
            <p:cNvSpPr/>
            <p:nvPr/>
          </p:nvSpPr>
          <p:spPr>
            <a:xfrm>
              <a:off x="1480585" y="3653530"/>
              <a:ext cx="296333" cy="29633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prstClr val="white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882711" y="3550887"/>
              <a:ext cx="4367735" cy="770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itchFamily="49" charset="-122"/>
                  <a:ea typeface="黑体" pitchFamily="49" charset="-122"/>
                </a:rPr>
                <a:t>明确分式混合运算的运算顺序</a:t>
              </a:r>
              <a:r>
                <a:rPr lang="en-US" altLang="zh-CN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itchFamily="49" charset="-122"/>
                  <a:ea typeface="黑体" pitchFamily="49" charset="-122"/>
                </a:rPr>
                <a:t>,</a:t>
              </a:r>
              <a:r>
                <a:rPr lang="zh-CN" altLang="en-US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itchFamily="49" charset="-122"/>
                  <a:ea typeface="黑体" pitchFamily="49" charset="-122"/>
                </a:rPr>
                <a:t>熟练地进行分式的混合运算。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335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49" y="82265"/>
            <a:ext cx="4708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定向自学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234961" y="768987"/>
            <a:ext cx="8011675" cy="565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>
                <a:latin typeface="楷体" pitchFamily="49" charset="-122"/>
                <a:ea typeface="楷体" pitchFamily="49" charset="-122"/>
              </a:rPr>
              <a:t>活动一 复习异分母分式的加减法</a:t>
            </a:r>
            <a:endParaRPr lang="zh-CN" altLang="zh-CN" sz="3200" dirty="0">
              <a:latin typeface="楷体" pitchFamily="49" charset="-122"/>
              <a:ea typeface="楷体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178944" y="1334526"/>
                <a:ext cx="11834112" cy="16326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3600" dirty="0">
                    <a:latin typeface="楷体" pitchFamily="49" charset="-122"/>
                    <a:ea typeface="楷体" pitchFamily="49" charset="-122"/>
                    <a:cs typeface="Times New Roman" pitchFamily="18" charset="0"/>
                  </a:rPr>
                  <a:t>例</a:t>
                </a:r>
                <a:r>
                  <a:rPr lang="en-US" altLang="zh-CN" sz="3600" dirty="0">
                    <a:latin typeface="楷体" pitchFamily="49" charset="-122"/>
                    <a:ea typeface="楷体" pitchFamily="49" charset="-122"/>
                    <a:cs typeface="Times New Roman" pitchFamily="18" charset="0"/>
                  </a:rPr>
                  <a:t>1 </a:t>
                </a:r>
                <a:r>
                  <a:rPr lang="zh-CN" altLang="en-US" sz="3600" dirty="0">
                    <a:latin typeface="楷体" pitchFamily="49" charset="-122"/>
                    <a:ea typeface="楷体" pitchFamily="49" charset="-122"/>
                    <a:cs typeface="Times New Roman" pitchFamily="18" charset="0"/>
                  </a:rPr>
                  <a:t>计算下列各式</a:t>
                </a:r>
                <a:endParaRPr lang="en-US" altLang="zh-CN" sz="3600" dirty="0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  <a:p>
                <a:r>
                  <a:rPr lang="en-US" altLang="zh-CN" sz="4400" dirty="0"/>
                  <a:t>(1)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US" altLang="zh-CN" sz="4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4400" i="1"/>
                          <m:t>−</m:t>
                        </m:r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44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4400" i="1"/>
                          <m:t>−</m:t>
                        </m:r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CN" sz="4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  <m:r>
                      <a:rPr lang="en-US" altLang="zh-CN" sz="4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4400" i="1">
                        <a:latin typeface="Cambria Math" panose="02040503050406030204" pitchFamily="18" charset="0"/>
                      </a:rPr>
                      <m:t>；</m:t>
                    </m:r>
                  </m:oMath>
                </a14:m>
                <a:r>
                  <a:rPr lang="en-US" altLang="zh-CN" sz="4400" dirty="0"/>
                  <a:t>                       (2)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9</m:t>
                        </m:r>
                        <m:sSup>
                          <m:sSupPr>
                            <m:ctrlPr>
                              <a:rPr lang="zh-CN" altLang="zh-CN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4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CN" sz="4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altLang="zh-CN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altLang="zh-CN" sz="44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440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altLang="zh-CN" sz="4400" b="0" i="1" smtClean="0"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endParaRPr lang="zh-CN" altLang="zh-CN" sz="4400" dirty="0"/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4" y="1334526"/>
                <a:ext cx="11834112" cy="1632626"/>
              </a:xfrm>
              <a:prstGeom prst="rect">
                <a:avLst/>
              </a:prstGeom>
              <a:blipFill>
                <a:blip r:embed="rId3"/>
                <a:stretch>
                  <a:fillRect l="-2060" t="-5970" b="-78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696FB31B-F7BC-4061-9DDF-FBBE95362108}"/>
                  </a:ext>
                </a:extLst>
              </p:cNvPr>
              <p:cNvSpPr txBox="1"/>
              <p:nvPr/>
            </p:nvSpPr>
            <p:spPr>
              <a:xfrm>
                <a:off x="301658" y="2835047"/>
                <a:ext cx="2931380" cy="3745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rgbClr val="FF0000"/>
                    </a:solidFill>
                  </a:rPr>
                  <a:t>解：</a:t>
                </a:r>
                <a:endParaRPr lang="en-US" altLang="zh-CN" sz="2400" b="1" dirty="0">
                  <a:solidFill>
                    <a:srgbClr val="FF0000"/>
                  </a:solidFill>
                </a:endParaRPr>
              </a:p>
              <a:p>
                <a:r>
                  <a:rPr lang="zh-CN" altLang="en-US" sz="2400" b="1" dirty="0"/>
                  <a:t>（</a:t>
                </a:r>
                <a:r>
                  <a:rPr lang="en-US" altLang="zh-CN" sz="2400" b="1" dirty="0"/>
                  <a:t>1</a:t>
                </a:r>
                <a:r>
                  <a:rPr lang="zh-CN" altLang="en-US" sz="2400" b="1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400" b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zh-CN" altLang="zh-CN" sz="2400" b="1" dirty="0"/>
              </a:p>
              <a:p>
                <a:r>
                  <a:rPr lang="en-US" altLang="zh-CN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zh-CN" altLang="zh-C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400" b="1"/>
                              <m:t>)</m:t>
                            </m:r>
                          </m:e>
                          <m:sup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</m:t>
                        </m:r>
                      </m:den>
                    </m:f>
                  </m:oMath>
                </a14:m>
                <a:r>
                  <a:rPr lang="en-US" altLang="zh-CN" sz="2400" b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zh-CN" altLang="zh-C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400" b="1"/>
                              <m:t>)</m:t>
                            </m:r>
                          </m:e>
                          <m:sup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</m:t>
                        </m:r>
                      </m:den>
                    </m:f>
                  </m:oMath>
                </a14:m>
                <a:endParaRPr lang="zh-CN" altLang="zh-CN" sz="2400" b="1" dirty="0"/>
              </a:p>
              <a:p>
                <a:r>
                  <a:rPr lang="en-US" altLang="zh-CN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zh-CN" altLang="zh-C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400" b="1"/>
                              <m:t>)</m:t>
                            </m:r>
                          </m:e>
                          <m:sup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CN" sz="2400" b="1"/>
                          <m:t>−(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zh-CN" altLang="zh-C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400" b="1"/>
                              <m:t>)</m:t>
                            </m:r>
                          </m:e>
                          <m:sup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</m:t>
                        </m:r>
                      </m:den>
                    </m:f>
                  </m:oMath>
                </a14:m>
                <a:endParaRPr lang="zh-CN" altLang="zh-CN" sz="2400" b="1" dirty="0"/>
              </a:p>
              <a:p>
                <a:r>
                  <a:rPr lang="en-US" altLang="zh-CN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zh-C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𝟒𝐱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−(</m:t>
                        </m:r>
                        <m:sSup>
                          <m:sSupPr>
                            <m:ctrlPr>
                              <a:rPr lang="zh-CN" altLang="zh-C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altLang="zh-CN" sz="2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𝟒𝐱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</m:t>
                        </m:r>
                      </m:den>
                    </m:f>
                  </m:oMath>
                </a14:m>
                <a:endParaRPr lang="zh-CN" altLang="zh-CN" sz="2400" b="1" dirty="0"/>
              </a:p>
              <a:p>
                <a:r>
                  <a:rPr lang="en-US" altLang="zh-CN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𝟖𝐱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2400" b="1"/>
                          <m:t>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)(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−</m:t>
                        </m:r>
                        <m:r>
                          <a:rPr lang="en-US" altLang="zh-CN" sz="2400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zh-CN" sz="2400" b="1"/>
                          <m:t>)</m:t>
                        </m:r>
                      </m:den>
                    </m:f>
                  </m:oMath>
                </a14:m>
                <a:r>
                  <a:rPr lang="en-US" altLang="zh-CN" sz="2400" b="1" dirty="0"/>
                  <a:t>.</a:t>
                </a:r>
                <a:endParaRPr lang="zh-CN" altLang="zh-CN" sz="2400" b="1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696FB31B-F7BC-4061-9DDF-FBBE95362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58" y="2835047"/>
                <a:ext cx="2931380" cy="3745384"/>
              </a:xfrm>
              <a:prstGeom prst="rect">
                <a:avLst/>
              </a:prstGeom>
              <a:blipFill>
                <a:blip r:embed="rId4"/>
                <a:stretch>
                  <a:fillRect l="-3119" t="-13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90FFE7B-278E-4B36-B758-BD20CAB8F468}"/>
                  </a:ext>
                </a:extLst>
              </p:cNvPr>
              <p:cNvSpPr txBox="1"/>
              <p:nvPr/>
            </p:nvSpPr>
            <p:spPr>
              <a:xfrm>
                <a:off x="5649551" y="2693391"/>
                <a:ext cx="5194169" cy="4562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rgbClr val="FF0000"/>
                    </a:solidFill>
                  </a:rPr>
                  <a:t>解：</a:t>
                </a:r>
                <a:endParaRPr lang="en-US" altLang="zh-CN" sz="2400" b="1" dirty="0">
                  <a:solidFill>
                    <a:srgbClr val="FF0000"/>
                  </a:solidFill>
                </a:endParaRPr>
              </a:p>
              <a:p>
                <a:r>
                  <a:rPr lang="en-US" altLang="zh-CN" sz="3600" dirty="0"/>
                  <a:t>(2)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9</m:t>
                        </m:r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altLang="zh-CN" sz="36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altLang="zh-CN" sz="3600" i="1" dirty="0"/>
              </a:p>
              <a:p>
                <a14:m>
                  <m:oMath xmlns:m="http://schemas.openxmlformats.org/officeDocument/2006/math">
                    <m:r>
                      <a:rPr lang="en-US" altLang="zh-CN" sz="3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3600"/>
                          <m:t>(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3600"/>
                              <m:t>)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36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3600"/>
                          <m:t>(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3600"/>
                              <m:t>)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zh-CN" altLang="zh-CN" sz="3600" dirty="0"/>
              </a:p>
              <a:p>
                <a:r>
                  <a:rPr lang="en-US" altLang="zh-CN" sz="36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3600" i="1"/>
                          <m:t>−</m:t>
                        </m:r>
                        <m:r>
                          <m:rPr>
                            <m:nor/>
                          </m:rPr>
                          <a:rPr lang="en-US" altLang="zh-CN" sz="3600"/>
                          <m:t>(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m:rPr>
                            <m:nor/>
                          </m:rPr>
                          <a:rPr lang="en-US" altLang="zh-CN" sz="360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3600"/>
                          <m:t>(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3600"/>
                              <m:t>)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sz="3600" dirty="0"/>
              </a:p>
              <a:p>
                <a:r>
                  <a:rPr lang="en-US" altLang="zh-CN" sz="3600" dirty="0"/>
                  <a:t>=</a:t>
                </a:r>
                <a:r>
                  <a:rPr lang="en-US" altLang="zh-CN" sz="3600" i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3600"/>
                          <m:t>(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+1</m:t>
                        </m:r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3600"/>
                              <m:t>)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CN" sz="3600" i="1" dirty="0"/>
                  <a:t>.</a:t>
                </a:r>
                <a:endParaRPr lang="zh-CN" altLang="zh-CN" sz="3600" dirty="0"/>
              </a:p>
              <a:p>
                <a:endParaRPr lang="en-US" altLang="zh-CN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90FFE7B-278E-4B36-B758-BD20CAB8F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551" y="2693391"/>
                <a:ext cx="5194169" cy="4562403"/>
              </a:xfrm>
              <a:prstGeom prst="rect">
                <a:avLst/>
              </a:prstGeom>
              <a:blipFill>
                <a:blip r:embed="rId5"/>
                <a:stretch>
                  <a:fillRect l="-3638" t="-10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36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/>
      <p:bldP spid="1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49" y="82264"/>
            <a:ext cx="4708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5352" y="969028"/>
                <a:ext cx="10435905" cy="1394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457200"/>
                <a:r>
                  <a:rPr lang="zh-CN" altLang="en-US" sz="2800" dirty="0">
                    <a:latin typeface="楷体" pitchFamily="49" charset="-122"/>
                    <a:ea typeface="楷体" pitchFamily="49" charset="-122"/>
                  </a:rPr>
                  <a:t>活动二 分式的混合运算</a:t>
                </a:r>
                <a:endParaRPr lang="en-US" altLang="zh-CN" sz="2800" dirty="0">
                  <a:latin typeface="楷体" pitchFamily="49" charset="-122"/>
                  <a:ea typeface="楷体" pitchFamily="49" charset="-122"/>
                </a:endParaRPr>
              </a:p>
              <a:p>
                <a:r>
                  <a:rPr lang="en-US" altLang="zh-CN" sz="2800" dirty="0">
                    <a:latin typeface="楷体" pitchFamily="49" charset="-122"/>
                    <a:ea typeface="楷体" pitchFamily="49" charset="-122"/>
                  </a:rPr>
                  <a:t>1.</a:t>
                </a:r>
                <a:r>
                  <a:rPr lang="zh-CN" altLang="zh-CN" sz="3200" dirty="0">
                    <a:latin typeface="+mn-ea"/>
                  </a:rPr>
                  <a:t>计算</a:t>
                </a:r>
                <a:r>
                  <a:rPr lang="en-US" altLang="zh-CN" sz="3200" dirty="0">
                    <a:latin typeface="+mn-ea"/>
                  </a:rPr>
                  <a:t>: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zh-CN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zh-CN" altLang="zh-CN" sz="3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3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altLang="zh-CN" sz="32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m:rPr>
                                <m:nor/>
                              </m:rPr>
                              <a:rPr lang="en-US" altLang="zh-CN" sz="3200" i="1">
                                <a:latin typeface="+mn-ea"/>
                              </a:rPr>
                              <m:t>−</m:t>
                            </m:r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zh-CN" altLang="zh-CN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zh-CN" altLang="zh-CN" sz="3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32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zh-CN" sz="32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m:rPr>
                                <m:nor/>
                              </m:rPr>
                              <a:rPr lang="en-US" altLang="zh-CN" sz="3200" i="1">
                                <a:latin typeface="+mn-ea"/>
                              </a:rPr>
                              <m:t>−</m:t>
                            </m:r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altLang="zh-CN" sz="32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</m:oMath>
                </a14:m>
                <a:r>
                  <a:rPr lang="en-US" altLang="zh-CN" sz="3200" i="1" dirty="0">
                    <a:latin typeface="+mn-ea"/>
                  </a:rPr>
                  <a:t>.</a:t>
                </a:r>
                <a:endParaRPr lang="zh-CN" altLang="zh-CN" sz="3200" dirty="0">
                  <a:latin typeface="+mn-ea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52" y="969028"/>
                <a:ext cx="10435905" cy="1394100"/>
              </a:xfrm>
              <a:prstGeom prst="rect">
                <a:avLst/>
              </a:prstGeom>
              <a:blipFill>
                <a:blip r:embed="rId3"/>
                <a:stretch>
                  <a:fillRect l="-1168" t="-4803" b="-8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3DC7D008-79A8-442D-A6AA-E42EB4B5B82F}"/>
                  </a:ext>
                </a:extLst>
              </p:cNvPr>
              <p:cNvSpPr txBox="1"/>
              <p:nvPr/>
            </p:nvSpPr>
            <p:spPr>
              <a:xfrm>
                <a:off x="480767" y="2582856"/>
                <a:ext cx="7192651" cy="3546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457200"/>
                <a:r>
                  <a:rPr lang="zh-CN" altLang="zh-CN" sz="2800" dirty="0">
                    <a:solidFill>
                      <a:srgbClr val="FF0000"/>
                    </a:solidFill>
                  </a:rPr>
                  <a:t>解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altLang="zh-CN" sz="3200" b="0" i="0" smtClean="0">
                        <a:latin typeface="Cambria Math" panose="02040503050406030204" pitchFamily="18" charset="0"/>
                      </a:rPr>
                      <m:t>        </m:t>
                    </m:r>
                    <m:d>
                      <m:dPr>
                        <m:ctrlPr>
                          <a:rPr lang="zh-CN" altLang="zh-CN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zh-CN" altLang="zh-CN" sz="3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3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altLang="zh-CN" sz="32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m:rPr>
                                <m:nor/>
                              </m:rPr>
                              <a:rPr lang="en-US" altLang="zh-CN" sz="3200" i="1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zh-CN" altLang="zh-CN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zh-CN" altLang="zh-CN" sz="3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32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zh-CN" sz="32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m:rPr>
                                <m:nor/>
                              </m:rPr>
                              <a:rPr lang="en-US" altLang="zh-CN" sz="3200" i="1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zh-CN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altLang="zh-CN" sz="32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</m:oMath>
                </a14:m>
                <a:endParaRPr lang="en-US" altLang="zh-CN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4572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zh-CN" altLang="zh-CN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zh-CN" altLang="zh-CN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altLang="zh-CN" sz="32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altLang="zh-CN" sz="3200" i="1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altLang="zh-CN" sz="3200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zh-CN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zh-CN" altLang="zh-CN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32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altLang="zh-CN" sz="32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altLang="zh-CN" sz="3200" i="1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altLang="zh-CN" sz="32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altLang="zh-CN" sz="320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zh-CN" altLang="zh-CN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zh-CN" sz="32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𝑎𝑏</m:t>
                          </m:r>
                        </m:den>
                      </m:f>
                      <m:r>
                        <a:rPr lang="en-US" altLang="zh-CN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32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zh-CN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altLang="zh-CN" sz="32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zh-CN" sz="32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en-US" altLang="zh-CN" sz="32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en-US" altLang="zh-CN" sz="3200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en-US" altLang="zh-CN" sz="32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en-US" altLang="zh-CN" sz="3200" i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altLang="zh-CN" sz="320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zh-CN" altLang="zh-CN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𝑎𝑏</m:t>
                          </m:r>
                        </m:num>
                        <m:den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zh-CN" sz="32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altLang="zh-CN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457200"/>
                <a:r>
                  <a:rPr lang="en-US" altLang="zh-CN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=</a:t>
                </a:r>
                <a:r>
                  <a:rPr lang="en-US" altLang="zh-CN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ab.</a:t>
                </a:r>
                <a:endParaRPr lang="zh-CN" altLang="zh-CN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3DC7D008-79A8-442D-A6AA-E42EB4B5B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67" y="2582856"/>
                <a:ext cx="7192651" cy="3546099"/>
              </a:xfrm>
              <a:prstGeom prst="rect">
                <a:avLst/>
              </a:prstGeom>
              <a:blipFill>
                <a:blip r:embed="rId4"/>
                <a:stretch>
                  <a:fillRect b="-46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674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49" y="82264"/>
            <a:ext cx="4708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096" y="829330"/>
            <a:ext cx="8372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活动二 练一练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1305715"/>
                <a:ext cx="10435905" cy="1232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457200">
                  <a:lnSpc>
                    <a:spcPct val="150000"/>
                  </a:lnSpc>
                </a:pPr>
                <a:r>
                  <a:rPr lang="en-US" altLang="zh-CN" sz="3600" dirty="0">
                    <a:latin typeface="楷体" pitchFamily="49" charset="-122"/>
                    <a:ea typeface="楷体" pitchFamily="49" charset="-122"/>
                  </a:rPr>
                  <a:t>2.</a:t>
                </a:r>
                <a:r>
                  <a:rPr lang="zh-CN" altLang="en-US" sz="3600" dirty="0">
                    <a:latin typeface="楷体" pitchFamily="49" charset="-122"/>
                    <a:ea typeface="楷体" pitchFamily="49" charset="-122"/>
                  </a:rPr>
                  <a:t>计算</a:t>
                </a:r>
                <a:r>
                  <a:rPr lang="en-US" altLang="zh-CN" sz="3600" dirty="0"/>
                  <a:t>: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+2</m:t>
                            </m:r>
                          </m:num>
                          <m:den>
                            <m:sSup>
                              <m:sSupPr>
                                <m:ctrlPr>
                                  <a:rPr lang="zh-CN" altLang="zh-CN" sz="3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3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sz="36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altLang="zh-CN" sz="3600" i="1"/>
                              <m:t>−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CN" sz="3600" i="1"/>
                          <m:t>−</m:t>
                        </m:r>
                        <m:f>
                          <m:f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3600" i="1"/>
                              <m:t>−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zh-CN" altLang="zh-CN" sz="3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3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sz="36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altLang="zh-CN" sz="3600" i="1"/>
                              <m:t>−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+4</m:t>
                            </m:r>
                          </m:den>
                        </m:f>
                      </m:e>
                    </m:d>
                    <m:r>
                      <a:rPr lang="en-US" altLang="zh-CN" sz="36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3600" i="1"/>
                          <m:t>−</m:t>
                        </m:r>
                        <m:r>
                          <a:rPr lang="en-US" altLang="zh-CN" sz="36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sz="3600" baseline="30000" dirty="0">
                  <a:solidFill>
                    <a:srgbClr val="000000"/>
                  </a:solidFill>
                  <a:latin typeface="Calibri" panose="020F0502020204030204" pitchFamily="34" charset="0"/>
                  <a:sym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05715"/>
                <a:ext cx="10435905" cy="1232453"/>
              </a:xfrm>
              <a:prstGeom prst="rect">
                <a:avLst/>
              </a:prstGeom>
              <a:blipFill>
                <a:blip r:embed="rId3"/>
                <a:stretch>
                  <a:fillRect b="-79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6EE5C6B-CE5E-4F25-849D-6F59643DDA9F}"/>
                  </a:ext>
                </a:extLst>
              </p:cNvPr>
              <p:cNvSpPr txBox="1"/>
              <p:nvPr/>
            </p:nvSpPr>
            <p:spPr>
              <a:xfrm>
                <a:off x="735290" y="2724346"/>
                <a:ext cx="10869105" cy="401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800" dirty="0">
                    <a:solidFill>
                      <a:srgbClr val="FF0000"/>
                    </a:solidFill>
                  </a:rPr>
                  <a:t>解</a:t>
                </a:r>
                <a:r>
                  <a:rPr lang="en-US" altLang="zh-CN" sz="2800" dirty="0">
                    <a:solidFill>
                      <a:srgbClr val="FF0000"/>
                    </a:solidFill>
                  </a:rPr>
                  <a:t>: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+2</m:t>
                            </m:r>
                          </m:num>
                          <m:den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+4</m:t>
                            </m:r>
                          </m:den>
                        </m:f>
                      </m:e>
                    </m:d>
                    <m:r>
                      <a:rPr lang="en-US" altLang="zh-CN" sz="28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800" b="0" i="0" smtClean="0"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r>
                  <a:rPr lang="en-US" altLang="zh-CN" sz="28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+2</m:t>
                            </m:r>
                          </m:num>
                          <m:den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800"/>
                                  <m:t>)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altLang="zh-CN" sz="28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zh-CN" altLang="zh-CN" sz="2800" dirty="0"/>
              </a:p>
              <a:p>
                <a:r>
                  <a:rPr lang="en-US" altLang="zh-CN" sz="2800" dirty="0"/>
                  <a:t>                                                        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)(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num>
                          <m:den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800"/>
                                  <m:t>)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num>
                          <m:den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800"/>
                                  <m:t>)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altLang="zh-CN" sz="28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zh-CN" altLang="zh-CN" sz="2800" dirty="0"/>
              </a:p>
              <a:p>
                <a:r>
                  <a:rPr lang="en-US" altLang="zh-CN" sz="2800" dirty="0"/>
                  <a:t>                                                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/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8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zh-CN" altLang="zh-CN" sz="2800" dirty="0"/>
              </a:p>
              <a:p>
                <a:r>
                  <a:rPr lang="en-US" altLang="zh-CN" sz="2800" dirty="0"/>
                  <a:t>                                                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/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800">
                        <a:latin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zh-CN" altLang="zh-CN" sz="2800" dirty="0"/>
              </a:p>
              <a:p>
                <a:r>
                  <a:rPr lang="en-US" altLang="zh-CN" sz="2800" dirty="0"/>
                  <a:t>                                                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/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zh-CN" sz="2800" dirty="0"/>
                  <a:t>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US" altLang="zh-CN" sz="28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2800"/>
                          <m:t>(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2800"/>
                              <m:t>)</m:t>
                            </m:r>
                          </m:e>
                          <m:sup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zh-CN" altLang="zh-CN" sz="2800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6EE5C6B-CE5E-4F25-849D-6F59643DD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0" y="2724346"/>
                <a:ext cx="10869105" cy="4014945"/>
              </a:xfrm>
              <a:prstGeom prst="rect">
                <a:avLst/>
              </a:prstGeom>
              <a:blipFill>
                <a:blip r:embed="rId4"/>
                <a:stretch>
                  <a:fillRect l="-11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084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475B50C4-C4D5-4E6E-990F-1D4AC608B642}"/>
              </a:ext>
            </a:extLst>
          </p:cNvPr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0397B39-F723-4257-890C-9F106E912C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80EA4239-5D93-4834-9426-BB91C80C5465}"/>
              </a:ext>
            </a:extLst>
          </p:cNvPr>
          <p:cNvSpPr txBox="1"/>
          <p:nvPr/>
        </p:nvSpPr>
        <p:spPr>
          <a:xfrm>
            <a:off x="4260851" y="82265"/>
            <a:ext cx="4449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59002D74-DD06-4223-B8D3-70FE51ED85F0}"/>
                  </a:ext>
                </a:extLst>
              </p:cNvPr>
              <p:cNvSpPr txBox="1"/>
              <p:nvPr/>
            </p:nvSpPr>
            <p:spPr>
              <a:xfrm>
                <a:off x="245097" y="989814"/>
                <a:ext cx="11528981" cy="168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dirty="0"/>
                  <a:t>3.</a:t>
                </a:r>
                <a:r>
                  <a:rPr lang="zh-CN" altLang="en-US" sz="3600" dirty="0"/>
                  <a:t>做一做</a:t>
                </a:r>
                <a:endParaRPr lang="en-US" altLang="zh-CN" sz="3600" b="1" dirty="0"/>
              </a:p>
              <a:p>
                <a:r>
                  <a:rPr lang="zh-CN" altLang="zh-CN" sz="4000" b="1" dirty="0"/>
                  <a:t>当</a:t>
                </a:r>
                <a:r>
                  <a:rPr lang="en-US" altLang="zh-CN" sz="4000" b="1" i="1" dirty="0"/>
                  <a:t>a</a:t>
                </a:r>
                <a:r>
                  <a:rPr lang="en-US" altLang="zh-CN" sz="4000" b="1" dirty="0"/>
                  <a:t>=</a:t>
                </a:r>
                <a:r>
                  <a:rPr lang="en-US" altLang="zh-CN" sz="4000" b="1" i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zh-CN" altLang="zh-CN" sz="4000" b="1" dirty="0"/>
                  <a:t>时</a:t>
                </a:r>
                <a:r>
                  <a:rPr lang="en-US" altLang="zh-CN" sz="4000" b="1" dirty="0"/>
                  <a:t>,</a:t>
                </a:r>
                <a:r>
                  <a:rPr lang="zh-CN" altLang="zh-CN" sz="4000" b="1" dirty="0"/>
                  <a:t>求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40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altLang="zh-CN" sz="4000" b="1" i="1" dirty="0"/>
                  <a:t> -</a:t>
                </a:r>
                <a14:m>
                  <m:oMath xmlns:m="http://schemas.openxmlformats.org/officeDocument/2006/math">
                    <m:r>
                      <a:rPr lang="en-US" altLang="zh-CN" sz="4000" b="1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zh-CN" altLang="zh-CN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CN" altLang="zh-CN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40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40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40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sSup>
                          <m:sSupPr>
                            <m:ctrlPr>
                              <a:rPr lang="zh-CN" altLang="zh-CN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40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CN" sz="4000" b="1" i="1"/>
                          <m:t>−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zh-CN" altLang="zh-CN" sz="4000" b="1" dirty="0"/>
                  <a:t>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m:rPr>
                            <m:nor/>
                          </m:rPr>
                          <a:rPr lang="en-US" altLang="zh-CN" sz="4000" b="1" i="1"/>
                          <m:t>−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4000" b="1"/>
                          <m:t>(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40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m:rPr>
                            <m:nor/>
                          </m:rPr>
                          <a:rPr lang="en-US" altLang="zh-CN" sz="4000" b="1"/>
                          <m:t>)(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40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40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m:rPr>
                            <m:nor/>
                          </m:rPr>
                          <a:rPr lang="en-US" altLang="zh-CN" sz="4000" b="1"/>
                          <m:t>)</m:t>
                        </m:r>
                      </m:den>
                    </m:f>
                  </m:oMath>
                </a14:m>
                <a:r>
                  <a:rPr lang="zh-CN" altLang="zh-CN" sz="4000" b="1" dirty="0"/>
                  <a:t>的值</a:t>
                </a:r>
                <a:endParaRPr lang="en-US" altLang="zh-CN" sz="4000" b="1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59002D74-DD06-4223-B8D3-70FE51ED8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97" y="989814"/>
                <a:ext cx="11528981" cy="1680781"/>
              </a:xfrm>
              <a:prstGeom prst="rect">
                <a:avLst/>
              </a:prstGeom>
              <a:blipFill>
                <a:blip r:embed="rId3"/>
                <a:stretch>
                  <a:fillRect l="-1851" t="-5797" b="-10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CB745336-8792-4D98-A113-626E58061B12}"/>
                  </a:ext>
                </a:extLst>
              </p:cNvPr>
              <p:cNvSpPr txBox="1"/>
              <p:nvPr/>
            </p:nvSpPr>
            <p:spPr>
              <a:xfrm>
                <a:off x="886120" y="2865748"/>
                <a:ext cx="9813303" cy="4077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4000" dirty="0"/>
                  <a:t>解</a:t>
                </a:r>
                <a:r>
                  <a:rPr lang="en-US" altLang="zh-CN" sz="4000" dirty="0"/>
                  <a:t>:</a:t>
                </a:r>
                <a:r>
                  <a:rPr lang="zh-CN" altLang="zh-CN" sz="4000" dirty="0"/>
                  <a:t>原式化简得</a:t>
                </a:r>
                <a:r>
                  <a:rPr lang="en-US" altLang="zh-CN" sz="4000" dirty="0"/>
                  <a:t> </a:t>
                </a:r>
                <a:r>
                  <a:rPr lang="en-US" altLang="zh-CN" sz="40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4000"/>
                          <m:t>(</m:t>
                        </m:r>
                        <m:r>
                          <a:rPr lang="en-US" altLang="zh-CN" sz="4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+1</m:t>
                        </m:r>
                        <m:sSup>
                          <m:sSupPr>
                            <m:ctrlPr>
                              <a:rPr lang="zh-CN" altLang="zh-CN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4000"/>
                              <m:t>)</m:t>
                            </m:r>
                          </m:e>
                          <m:sup>
                            <m:r>
                              <a:rPr lang="en-US" altLang="zh-CN" sz="4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sz="4000" i="1" dirty="0"/>
              </a:p>
              <a:p>
                <a:r>
                  <a:rPr lang="zh-CN" altLang="en-US" sz="4000" dirty="0"/>
                  <a:t>当</a:t>
                </a:r>
                <a:r>
                  <a:rPr lang="en-US" altLang="zh-CN" sz="4000" i="1" dirty="0"/>
                  <a:t>a</a:t>
                </a:r>
                <a:r>
                  <a:rPr lang="en-US" altLang="zh-CN" sz="4000" dirty="0"/>
                  <a:t>=</a:t>
                </a:r>
                <a:r>
                  <a:rPr lang="en-US" altLang="zh-CN" sz="40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CN" altLang="en-US" sz="4000" dirty="0"/>
                  <a:t>时，</a:t>
                </a:r>
                <a:endParaRPr lang="en-US" altLang="zh-CN" sz="4000" dirty="0"/>
              </a:p>
              <a:p>
                <a:r>
                  <a:rPr lang="zh-CN" altLang="en-US" sz="4000" dirty="0"/>
                  <a:t>原式</a:t>
                </a:r>
                <a:r>
                  <a:rPr lang="en-US" altLang="zh-CN" sz="4000" dirty="0"/>
                  <a:t>=</a:t>
                </a:r>
                <a:r>
                  <a:rPr lang="en-US" altLang="zh-CN" sz="4000" i="1" dirty="0"/>
                  <a:t>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4000"/>
                          <m:t>(</m:t>
                        </m:r>
                        <m:r>
                          <a:rPr lang="en-US" altLang="zh-CN" sz="40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zh-CN" sz="4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+1</m:t>
                        </m:r>
                        <m:sSup>
                          <m:sSupPr>
                            <m:ctrlPr>
                              <a:rPr lang="zh-CN" altLang="zh-CN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zh-CN" sz="4000"/>
                              <m:t>)</m:t>
                            </m:r>
                          </m:e>
                          <m:sup>
                            <m:r>
                              <a:rPr lang="en-US" altLang="zh-CN" sz="40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sz="4000" dirty="0"/>
              </a:p>
              <a:p>
                <a:r>
                  <a:rPr lang="en-US" altLang="zh-CN" sz="4000" i="1" dirty="0"/>
                  <a:t>          =-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zh-CN" altLang="en-US" sz="4000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CB745336-8792-4D98-A113-626E58061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120" y="2865748"/>
                <a:ext cx="9813303" cy="4077398"/>
              </a:xfrm>
              <a:prstGeom prst="rect">
                <a:avLst/>
              </a:prstGeom>
              <a:blipFill>
                <a:blip r:embed="rId4"/>
                <a:stretch>
                  <a:fillRect l="-2174" b="-11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415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51" y="82265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66318" y="831565"/>
            <a:ext cx="11459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化简            的结果是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	(</a:t>
            </a:r>
            <a:r>
              <a:rPr lang="zh-CN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endParaRPr lang="zh-CN" altLang="zh-CN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A.a-2   B.a+2   C.      D.</a:t>
            </a:r>
            <a:endParaRPr lang="zh-CN" altLang="zh-CN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14987" y="667040"/>
            <a:ext cx="1831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B</a:t>
            </a:r>
            <a:endParaRPr lang="zh-CN" altLang="en-US" sz="5400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607" y="2015834"/>
            <a:ext cx="11748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spc="300" dirty="0">
                <a:solidFill>
                  <a:srgbClr val="FF0000"/>
                </a:solidFill>
              </a:rPr>
              <a:t>解析</a:t>
            </a:r>
            <a:r>
              <a:rPr lang="en-US" altLang="zh-CN" sz="3200" dirty="0"/>
              <a:t>:</a:t>
            </a:r>
            <a:r>
              <a:rPr lang="zh-CN" altLang="en-US" sz="3200" dirty="0"/>
              <a:t>原式</a:t>
            </a:r>
            <a:r>
              <a:rPr lang="en-US" altLang="zh-CN" sz="3200" dirty="0"/>
              <a:t>=                                            </a:t>
            </a:r>
            <a:r>
              <a:rPr lang="zh-CN" altLang="zh-CN" sz="3200" dirty="0"/>
              <a:t>故选</a:t>
            </a:r>
            <a:r>
              <a:rPr lang="en-US" altLang="zh-CN" sz="3200" dirty="0"/>
              <a:t>B</a:t>
            </a:r>
            <a:r>
              <a:rPr lang="en-US" altLang="zh-CN" sz="3200" i="1" dirty="0"/>
              <a:t>.</a:t>
            </a:r>
            <a:endParaRPr lang="zh-CN" altLang="zh-CN" sz="3200" dirty="0"/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FDEF6D38-33C3-4DDA-BE5F-63A48220EF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100825"/>
              </p:ext>
            </p:extLst>
          </p:nvPr>
        </p:nvGraphicFramePr>
        <p:xfrm>
          <a:off x="1969319" y="772311"/>
          <a:ext cx="242728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4" imgW="1460160" imgH="431640" progId="Equation.DSMT4">
                  <p:embed/>
                </p:oleObj>
              </mc:Choice>
              <mc:Fallback>
                <p:oleObj name="Equation" r:id="rId4" imgW="1460160" imgH="431640" progId="Equation.DSMT4">
                  <p:embed/>
                  <p:pic>
                    <p:nvPicPr>
                      <p:cNvPr id="184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9319" y="772311"/>
                        <a:ext cx="2427288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08D9EC1-1774-4008-8C69-6AD204EC92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714241"/>
              </p:ext>
            </p:extLst>
          </p:nvPr>
        </p:nvGraphicFramePr>
        <p:xfrm>
          <a:off x="4504712" y="1379116"/>
          <a:ext cx="900723" cy="636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6" imgW="355320" imgH="393480" progId="Equation.DSMT4">
                  <p:embed/>
                </p:oleObj>
              </mc:Choice>
              <mc:Fallback>
                <p:oleObj name="Equation" r:id="rId6" imgW="355320" imgH="393480" progId="Equation.DSMT4">
                  <p:embed/>
                  <p:pic>
                    <p:nvPicPr>
                      <p:cNvPr id="184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4712" y="1379116"/>
                        <a:ext cx="900723" cy="636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F4E9419A-6FD7-46C7-A799-6CE392C81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396542"/>
              </p:ext>
            </p:extLst>
          </p:nvPr>
        </p:nvGraphicFramePr>
        <p:xfrm>
          <a:off x="6476383" y="1420015"/>
          <a:ext cx="838604" cy="636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8" imgW="368300" imgH="393700" progId="Equation.3">
                  <p:embed/>
                </p:oleObj>
              </mc:Choice>
              <mc:Fallback>
                <p:oleObj name="Equation" r:id="rId8" imgW="368300" imgH="393700" progId="Equation.3">
                  <p:embed/>
                  <p:pic>
                    <p:nvPicPr>
                      <p:cNvPr id="1843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6383" y="1420015"/>
                        <a:ext cx="838604" cy="636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">
            <a:extLst>
              <a:ext uri="{FF2B5EF4-FFF2-40B4-BE49-F238E27FC236}">
                <a16:creationId xmlns:a16="http://schemas.microsoft.com/office/drawing/2014/main" id="{E894AC5F-51D7-4A13-B0D4-B2D4332F06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894577"/>
              </p:ext>
            </p:extLst>
          </p:nvPr>
        </p:nvGraphicFramePr>
        <p:xfrm>
          <a:off x="2511909" y="2051266"/>
          <a:ext cx="34290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10" imgW="3479760" imgH="419040" progId="Equation.DSMT4">
                  <p:embed/>
                </p:oleObj>
              </mc:Choice>
              <mc:Fallback>
                <p:oleObj name="Equation" r:id="rId10" imgW="3479760" imgH="419040" progId="Equation.DSMT4">
                  <p:embed/>
                  <p:pic>
                    <p:nvPicPr>
                      <p:cNvPr id="1843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909" y="2051266"/>
                        <a:ext cx="342900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05B6BEFE-5EE0-42CE-8683-80B404F4461A}"/>
              </a:ext>
            </a:extLst>
          </p:cNvPr>
          <p:cNvSpPr txBox="1"/>
          <p:nvPr/>
        </p:nvSpPr>
        <p:spPr>
          <a:xfrm>
            <a:off x="366318" y="3261463"/>
            <a:ext cx="12418784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对于任意整数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n(n≠0),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按下列程序计算输出答案为（   ）</a:t>
            </a:r>
            <a:endParaRPr lang="en-US" altLang="zh-CN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1200"/>
              </a:spcBef>
            </a:pPr>
            <a:r>
              <a:rPr lang="en-US" altLang="zh-CN" sz="4000" i="1" dirty="0"/>
              <a:t>                 n</a:t>
            </a:r>
            <a:r>
              <a:rPr lang="zh-CN" altLang="zh-CN" sz="4000" dirty="0"/>
              <a:t>→平方→</a:t>
            </a:r>
            <a:r>
              <a:rPr lang="en-US" altLang="zh-CN" sz="4000" dirty="0"/>
              <a:t>+</a:t>
            </a:r>
            <a:r>
              <a:rPr lang="en-US" altLang="zh-CN" sz="4000" i="1" dirty="0"/>
              <a:t>n</a:t>
            </a:r>
            <a:r>
              <a:rPr lang="zh-CN" altLang="zh-CN" sz="4000" dirty="0"/>
              <a:t>→</a:t>
            </a:r>
            <a:r>
              <a:rPr lang="en-US" altLang="zh-CN" sz="4000" dirty="0"/>
              <a:t>÷</a:t>
            </a:r>
            <a:r>
              <a:rPr lang="en-US" altLang="zh-CN" sz="4000" i="1" dirty="0"/>
              <a:t>n</a:t>
            </a:r>
            <a:r>
              <a:rPr lang="zh-CN" altLang="zh-CN" sz="4000" dirty="0"/>
              <a:t>→</a:t>
            </a:r>
            <a:r>
              <a:rPr lang="en-US" altLang="zh-CN" sz="4000" i="1" dirty="0"/>
              <a:t>-n</a:t>
            </a:r>
            <a:r>
              <a:rPr lang="zh-CN" altLang="zh-CN" sz="4000" dirty="0"/>
              <a:t>→答案</a:t>
            </a:r>
          </a:p>
          <a:p>
            <a:r>
              <a:rPr lang="en-US" altLang="zh-CN" sz="3600" dirty="0" err="1">
                <a:latin typeface="楷体" panose="02010609060101010101" pitchFamily="49" charset="-122"/>
                <a:ea typeface="楷体" panose="02010609060101010101" pitchFamily="49" charset="-122"/>
              </a:rPr>
              <a:t>A.n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   B.n²  C.1   D.2n</a:t>
            </a:r>
            <a:endParaRPr lang="zh-CN" altLang="zh-CN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8B51228-3012-4C76-9D83-2DB32470F6DF}"/>
              </a:ext>
            </a:extLst>
          </p:cNvPr>
          <p:cNvSpPr txBox="1"/>
          <p:nvPr/>
        </p:nvSpPr>
        <p:spPr>
          <a:xfrm>
            <a:off x="11448171" y="3040229"/>
            <a:ext cx="13369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FF0000"/>
                </a:solidFill>
              </a:rPr>
              <a:t>C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244D422-60B2-40AF-802E-DD68626CC734}"/>
              </a:ext>
            </a:extLst>
          </p:cNvPr>
          <p:cNvSpPr txBox="1"/>
          <p:nvPr/>
        </p:nvSpPr>
        <p:spPr>
          <a:xfrm>
            <a:off x="366318" y="5338497"/>
            <a:ext cx="10294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</a:rPr>
              <a:t>解析</a:t>
            </a:r>
            <a:r>
              <a:rPr lang="en-US" altLang="zh-CN" sz="2800" dirty="0">
                <a:solidFill>
                  <a:srgbClr val="FF0000"/>
                </a:solidFill>
              </a:rPr>
              <a:t>:</a:t>
            </a:r>
            <a:r>
              <a:rPr lang="zh-CN" altLang="zh-CN" sz="2800" dirty="0"/>
              <a:t>根据题意得</a:t>
            </a:r>
            <a:r>
              <a:rPr lang="en-US" altLang="zh-CN" sz="2800" dirty="0"/>
              <a:t>(</a:t>
            </a:r>
            <a:r>
              <a:rPr lang="en-US" altLang="zh-CN" sz="2800" i="1" dirty="0"/>
              <a:t>n</a:t>
            </a:r>
            <a:r>
              <a:rPr lang="en-US" altLang="zh-CN" sz="2800" baseline="30000" dirty="0"/>
              <a:t>2</a:t>
            </a:r>
            <a:r>
              <a:rPr lang="en-US" altLang="zh-CN" sz="2800" dirty="0"/>
              <a:t>+</a:t>
            </a:r>
            <a:r>
              <a:rPr lang="en-US" altLang="zh-CN" sz="2800" i="1" dirty="0"/>
              <a:t>n</a:t>
            </a:r>
            <a:r>
              <a:rPr lang="en-US" altLang="zh-CN" sz="2800" dirty="0"/>
              <a:t>)÷</a:t>
            </a:r>
            <a:r>
              <a:rPr lang="en-US" altLang="zh-CN" sz="2800" i="1" dirty="0"/>
              <a:t>n-n</a:t>
            </a:r>
            <a:r>
              <a:rPr lang="en-US" altLang="zh-CN" sz="2800" dirty="0"/>
              <a:t>=</a:t>
            </a:r>
            <a:r>
              <a:rPr lang="en-US" altLang="zh-CN" sz="2800" i="1" dirty="0"/>
              <a:t>n</a:t>
            </a:r>
            <a:r>
              <a:rPr lang="en-US" altLang="zh-CN" sz="2800" dirty="0"/>
              <a:t>+1</a:t>
            </a:r>
            <a:r>
              <a:rPr lang="en-US" altLang="zh-CN" sz="2800" i="1" dirty="0"/>
              <a:t>-n</a:t>
            </a:r>
            <a:r>
              <a:rPr lang="en-US" altLang="zh-CN" sz="2800" dirty="0"/>
              <a:t>=1,</a:t>
            </a:r>
            <a:r>
              <a:rPr lang="zh-CN" altLang="zh-CN" sz="2800" dirty="0"/>
              <a:t>则输出答案为</a:t>
            </a:r>
            <a:r>
              <a:rPr lang="en-US" altLang="zh-CN" sz="2800" dirty="0"/>
              <a:t>1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46841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6" grpId="0"/>
      <p:bldP spid="7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51" y="82265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32"/>
              <p:cNvSpPr txBox="1"/>
              <p:nvPr/>
            </p:nvSpPr>
            <p:spPr>
              <a:xfrm>
                <a:off x="564776" y="1834909"/>
                <a:ext cx="11430000" cy="2212529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3.</a:t>
                </a:r>
                <a:r>
                  <a:rPr lang="zh-CN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计算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1</a:t>
                </a:r>
                <a:r>
                  <a:rPr lang="en-US" altLang="zh-CN" sz="40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altLang="zh-CN" sz="40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altLang="zh-CN" sz="4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4000" i="1">
                            <a:latin typeface="楷体" panose="02010609060101010101" pitchFamily="49" charset="-122"/>
                            <a:ea typeface="楷体" panose="02010609060101010101" pitchFamily="49" charset="-122"/>
                          </a:rPr>
                          <m:t>−</m:t>
                        </m:r>
                        <m:r>
                          <a:rPr lang="en-US" altLang="zh-CN" sz="40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zh-CN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·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(</a:t>
                </a:r>
                <a:r>
                  <a:rPr lang="en-US" altLang="zh-CN" sz="40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m</a:t>
                </a:r>
                <a:r>
                  <a:rPr lang="en-US" altLang="zh-CN" sz="4000" baseline="30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2</a:t>
                </a:r>
                <a:r>
                  <a:rPr lang="en-US" altLang="zh-CN" sz="4000" i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-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1)</a:t>
                </a:r>
                <a:r>
                  <a:rPr lang="zh-CN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的结果是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	(</a:t>
                </a:r>
                <a:r>
                  <a:rPr lang="zh-CN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　　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)</a:t>
                </a:r>
                <a:endParaRPr lang="zh-CN" altLang="zh-CN" sz="40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A</a:t>
                </a:r>
                <a:r>
                  <a:rPr lang="zh-CN" altLang="en-US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．</a:t>
                </a:r>
                <a:r>
                  <a:rPr lang="en-US" altLang="zh-CN" sz="4000" i="1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2m</a:t>
                </a:r>
                <a:r>
                  <a:rPr lang="en-US" altLang="zh-CN" sz="4000" i="1" baseline="30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2</a:t>
                </a:r>
                <a:r>
                  <a:rPr lang="en-US" altLang="zh-CN" sz="4000" i="1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+2m	</a:t>
                </a:r>
                <a:r>
                  <a:rPr lang="en-US" altLang="zh-CN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          B</a:t>
                </a:r>
                <a:r>
                  <a:rPr lang="zh-CN" altLang="en-US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．</a:t>
                </a:r>
                <a:r>
                  <a:rPr lang="en-US" altLang="zh-CN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0</a:t>
                </a:r>
                <a:r>
                  <a:rPr lang="en-US" altLang="zh-CN" sz="4000" i="1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	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C</a:t>
                </a:r>
                <a:r>
                  <a:rPr lang="zh-CN" altLang="en-US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．</a:t>
                </a:r>
                <a:r>
                  <a:rPr lang="en-US" altLang="zh-CN" sz="4000" i="1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﹣m</a:t>
                </a:r>
                <a:r>
                  <a:rPr lang="en-US" altLang="zh-CN" sz="4000" i="1" baseline="30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2</a:t>
                </a:r>
                <a:r>
                  <a:rPr lang="en-US" altLang="zh-CN" sz="4000" i="1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﹣2m	   </a:t>
                </a:r>
                <a:r>
                  <a:rPr lang="en-US" altLang="zh-CN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D</a:t>
                </a:r>
                <a:r>
                  <a:rPr lang="zh-CN" altLang="en-US" sz="4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．</a:t>
                </a:r>
                <a:r>
                  <a:rPr lang="en-US" altLang="zh-CN" sz="4000" i="1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m</a:t>
                </a:r>
                <a:r>
                  <a:rPr lang="en-US" altLang="zh-CN" sz="4000" i="1" baseline="30000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2</a:t>
                </a:r>
                <a:r>
                  <a:rPr lang="en-US" altLang="zh-CN" sz="4000" i="1" dirty="0">
                    <a:latin typeface="Times New Roman" pitchFamily="18" charset="0"/>
                    <a:ea typeface="宋体" pitchFamily="2" charset="-122"/>
                    <a:cs typeface="Times New Roman" pitchFamily="18" charset="0"/>
                  </a:rPr>
                  <a:t>+2m+2</a:t>
                </a:r>
                <a:endParaRPr lang="en-US" altLang="zh-CN" sz="4000" i="1" dirty="0">
                  <a:latin typeface="Times New Roman" pitchFamily="18" charset="0"/>
                  <a:ea typeface="宋体" pitchFamily="2" charset="-122"/>
                </a:endParaRPr>
              </a:p>
            </p:txBody>
          </p:sp>
        </mc:Choice>
        <mc:Fallback xmlns="">
          <p:sp>
            <p:nvSpPr>
              <p:cNvPr id="24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76" y="1834909"/>
                <a:ext cx="11430000" cy="2212529"/>
              </a:xfrm>
              <a:prstGeom prst="rect">
                <a:avLst/>
              </a:prstGeom>
              <a:blipFill>
                <a:blip r:embed="rId3"/>
                <a:stretch>
                  <a:fillRect l="-1920" t="-551" b="-11295"/>
                </a:stretch>
              </a:blipFill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12919" y="4047438"/>
                <a:ext cx="11081857" cy="1826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zh-CN" sz="2800" b="1" spc="300" dirty="0">
                    <a:solidFill>
                      <a:srgbClr val="FF0000"/>
                    </a:solidFill>
                    <a:cs typeface="Times New Roman" pitchFamily="18" charset="0"/>
                  </a:rPr>
                  <a:t>解析</a:t>
                </a:r>
                <a:r>
                  <a:rPr lang="en-US" altLang="zh-CN" sz="2800" b="1" spc="300" dirty="0"/>
                  <a:t>:</a:t>
                </a:r>
                <a:r>
                  <a:rPr lang="zh-CN" altLang="zh-CN" sz="3200" dirty="0"/>
                  <a:t>原式</a:t>
                </a:r>
                <a:r>
                  <a:rPr lang="en-US" altLang="zh-CN" sz="3200" dirty="0"/>
                  <a:t>=1</a:t>
                </a:r>
                <a:r>
                  <a:rPr lang="en-US" altLang="zh-CN" sz="32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zh-CN" sz="3200" i="1"/>
                          <m:t>−</m:t>
                        </m:r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zh-CN" altLang="zh-CN" sz="3200" dirty="0"/>
                  <a:t>·</a:t>
                </a:r>
                <a:r>
                  <a:rPr lang="en-US" altLang="zh-CN" sz="3200" dirty="0"/>
                  <a:t>(</a:t>
                </a:r>
                <a:r>
                  <a:rPr lang="en-US" altLang="zh-CN" sz="3200" i="1" dirty="0"/>
                  <a:t>m</a:t>
                </a:r>
                <a:r>
                  <a:rPr lang="en-US" altLang="zh-CN" sz="3200" dirty="0"/>
                  <a:t>+1)(</a:t>
                </a:r>
                <a:r>
                  <a:rPr lang="en-US" altLang="zh-CN" sz="3200" i="1" dirty="0"/>
                  <a:t>m-</a:t>
                </a:r>
                <a:r>
                  <a:rPr lang="en-US" altLang="zh-CN" sz="3200" dirty="0"/>
                  <a:t>1)=1+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m:rPr>
                            <m:nor/>
                          </m:rPr>
                          <a:rPr lang="en-US" altLang="zh-CN" sz="3200" i="1"/>
                          <m:t>−</m:t>
                        </m:r>
                        <m:r>
                          <a:rPr lang="en-US" altLang="zh-CN" sz="320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zh-CN" altLang="zh-CN" sz="3200" dirty="0"/>
                  <a:t>·</a:t>
                </a:r>
                <a:r>
                  <a:rPr lang="en-US" altLang="zh-CN" sz="3200" dirty="0"/>
                  <a:t>(</a:t>
                </a:r>
                <a:r>
                  <a:rPr lang="en-US" altLang="zh-CN" sz="3200" i="1" dirty="0"/>
                  <a:t>m</a:t>
                </a:r>
                <a:r>
                  <a:rPr lang="en-US" altLang="zh-CN" sz="3200" dirty="0"/>
                  <a:t>+1)(</a:t>
                </a:r>
                <a:r>
                  <a:rPr lang="en-US" altLang="zh-CN" sz="3200" i="1" dirty="0"/>
                  <a:t>m-</a:t>
                </a:r>
                <a:r>
                  <a:rPr lang="en-US" altLang="zh-CN" sz="3200" dirty="0"/>
                  <a:t>1)=1+(</a:t>
                </a:r>
                <a:r>
                  <a:rPr lang="en-US" altLang="zh-CN" sz="3200" i="1" dirty="0"/>
                  <a:t>m</a:t>
                </a:r>
                <a:r>
                  <a:rPr lang="en-US" altLang="zh-CN" sz="3200" dirty="0"/>
                  <a:t>+1)</a:t>
                </a:r>
                <a:r>
                  <a:rPr lang="en-US" altLang="zh-CN" sz="3200" baseline="30000" dirty="0"/>
                  <a:t>2</a:t>
                </a:r>
                <a:r>
                  <a:rPr lang="en-US" altLang="zh-CN" sz="3200" dirty="0"/>
                  <a:t>=</a:t>
                </a:r>
                <a:r>
                  <a:rPr lang="en-US" altLang="zh-CN" sz="3200" i="1" dirty="0"/>
                  <a:t>m</a:t>
                </a:r>
                <a:r>
                  <a:rPr lang="en-US" altLang="zh-CN" sz="3200" baseline="30000" dirty="0"/>
                  <a:t>2</a:t>
                </a:r>
                <a:r>
                  <a:rPr lang="en-US" altLang="zh-CN" sz="3200" dirty="0"/>
                  <a:t>+2</a:t>
                </a:r>
                <a:r>
                  <a:rPr lang="en-US" altLang="zh-CN" sz="3200" i="1" dirty="0"/>
                  <a:t>m</a:t>
                </a:r>
                <a:r>
                  <a:rPr lang="en-US" altLang="zh-CN" sz="3200" dirty="0"/>
                  <a:t>+2</a:t>
                </a:r>
                <a:r>
                  <a:rPr lang="en-US" altLang="zh-CN" sz="3200" i="1" dirty="0"/>
                  <a:t>.</a:t>
                </a:r>
                <a:r>
                  <a:rPr lang="zh-CN" altLang="zh-CN" sz="3200" dirty="0"/>
                  <a:t>故选</a:t>
                </a:r>
                <a:r>
                  <a:rPr lang="en-US" altLang="zh-CN" sz="3200" dirty="0"/>
                  <a:t>D.</a:t>
                </a:r>
                <a:endParaRPr lang="zh-CN" altLang="zh-CN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19" y="4047438"/>
                <a:ext cx="11081857" cy="1826269"/>
              </a:xfrm>
              <a:prstGeom prst="rect">
                <a:avLst/>
              </a:prstGeom>
              <a:blipFill>
                <a:blip r:embed="rId4"/>
                <a:stretch>
                  <a:fillRect l="-1430" b="-9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476433" y="2040021"/>
            <a:ext cx="1416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D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3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0851" y="82265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7" y="82265"/>
            <a:ext cx="3508651" cy="5847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32"/>
              <p:cNvSpPr txBox="1"/>
              <p:nvPr/>
            </p:nvSpPr>
            <p:spPr>
              <a:xfrm>
                <a:off x="381000" y="749300"/>
                <a:ext cx="11430000" cy="2347694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4.</a:t>
                </a:r>
                <a:r>
                  <a:rPr lang="zh-CN" altLang="zh-CN" sz="3600" dirty="0"/>
                  <a:t>使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zh-CN" altLang="zh-CN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zh-CN" altLang="zh-CN" sz="3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3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sz="36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altLang="zh-CN" sz="3600" i="1"/>
                              <m:t>−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+4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CN" sz="3600" i="1"/>
                          <m:t>−</m:t>
                        </m:r>
                        <m:f>
                          <m:fPr>
                            <m:ctrlPr>
                              <a:rPr lang="zh-CN" altLang="zh-CN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CN" sz="3600"/>
                              <m:t>(</m:t>
                            </m:r>
                            <m:r>
                              <a:rPr lang="en-US" altLang="zh-CN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3600" i="1"/>
                              <m:t>−</m:t>
                            </m:r>
                            <m:r>
                              <a:rPr lang="en-US" altLang="zh-CN" sz="360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zh-CN" altLang="zh-CN" sz="3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3600"/>
                                  <m:t>)</m:t>
                                </m:r>
                              </m:e>
                              <m:sup>
                                <m:r>
                                  <a:rPr lang="en-US" altLang="zh-CN" sz="360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altLang="zh-CN" sz="3600" dirty="0"/>
                  <a:t>(</a:t>
                </a:r>
                <a:r>
                  <a:rPr lang="en-US" altLang="zh-CN" sz="3600" i="1" dirty="0"/>
                  <a:t>x</a:t>
                </a:r>
                <a:r>
                  <a:rPr lang="en-US" altLang="zh-CN" sz="3600" baseline="30000" dirty="0"/>
                  <a:t>2</a:t>
                </a:r>
                <a:r>
                  <a:rPr lang="en-US" altLang="zh-CN" sz="3600" i="1" dirty="0"/>
                  <a:t>-</a:t>
                </a:r>
                <a:r>
                  <a:rPr lang="en-US" altLang="zh-CN" sz="3600" dirty="0"/>
                  <a:t>4</a:t>
                </a:r>
                <a:r>
                  <a:rPr lang="en-US" altLang="zh-CN" sz="3600" i="1" dirty="0"/>
                  <a:t>x</a:t>
                </a:r>
                <a:r>
                  <a:rPr lang="en-US" altLang="zh-CN" sz="3600" dirty="0"/>
                  <a:t>+4)</a:t>
                </a:r>
                <a:r>
                  <a:rPr lang="zh-CN" altLang="zh-CN" sz="3600" dirty="0"/>
                  <a:t>的值为整数的整数</a:t>
                </a:r>
                <a:r>
                  <a:rPr lang="en-US" altLang="zh-CN" sz="3600" i="1" dirty="0"/>
                  <a:t>x</a:t>
                </a:r>
                <a:r>
                  <a:rPr lang="zh-CN" altLang="zh-CN" sz="3600" dirty="0"/>
                  <a:t>的个数为</a:t>
                </a:r>
                <a:r>
                  <a:rPr lang="en-US" altLang="zh-CN" sz="3600" dirty="0"/>
                  <a:t>	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 (</a:t>
                </a:r>
                <a:r>
                  <a:rPr lang="zh-CN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　　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)</a:t>
                </a:r>
              </a:p>
              <a:p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A.1</a:t>
                </a:r>
                <a:r>
                  <a:rPr lang="zh-CN" altLang="en-US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个   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B.2</a:t>
                </a:r>
                <a:r>
                  <a:rPr lang="zh-CN" altLang="en-US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个   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C.3</a:t>
                </a:r>
                <a:r>
                  <a:rPr lang="zh-CN" altLang="en-US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个   </a:t>
                </a:r>
                <a:r>
                  <a:rPr lang="en-US" altLang="zh-CN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D.4</a:t>
                </a:r>
                <a:r>
                  <a:rPr lang="zh-CN" altLang="en-US" sz="40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个</a:t>
                </a:r>
                <a:endParaRPr lang="zh-CN" altLang="zh-CN" sz="40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24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749300"/>
                <a:ext cx="11430000" cy="2347694"/>
              </a:xfrm>
              <a:prstGeom prst="rect">
                <a:avLst/>
              </a:prstGeom>
              <a:blipFill>
                <a:blip r:embed="rId3"/>
                <a:stretch>
                  <a:fillRect l="-1920" r="-960" b="-10130"/>
                </a:stretch>
              </a:blipFill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3429000"/>
                <a:ext cx="11081857" cy="2804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zh-CN" sz="2800" b="1" spc="300" dirty="0">
                    <a:solidFill>
                      <a:srgbClr val="FF0000"/>
                    </a:solidFill>
                    <a:cs typeface="Times New Roman" pitchFamily="18" charset="0"/>
                  </a:rPr>
                  <a:t>解析</a:t>
                </a:r>
                <a:r>
                  <a:rPr lang="en-US" altLang="zh-CN" sz="2800" b="1" spc="300" dirty="0"/>
                  <a:t>:</a:t>
                </a:r>
                <a:r>
                  <a:rPr lang="zh-CN" altLang="zh-CN" sz="2800" dirty="0"/>
                  <a:t>把所给式子化简</a:t>
                </a:r>
                <a:r>
                  <a:rPr lang="en-US" altLang="zh-CN" sz="2800" dirty="0"/>
                  <a:t>,</a:t>
                </a:r>
                <a:r>
                  <a:rPr lang="zh-CN" altLang="zh-CN" sz="2800" dirty="0"/>
                  <a:t>看整数解的个数即可</a:t>
                </a:r>
                <a:r>
                  <a:rPr lang="en-US" altLang="zh-CN" sz="2800" i="1" dirty="0"/>
                  <a:t>.</a:t>
                </a:r>
                <a:r>
                  <a:rPr lang="zh-CN" altLang="zh-CN" sz="2800" dirty="0"/>
                  <a:t>原式</a:t>
                </a:r>
                <a:r>
                  <a:rPr lang="en-US" altLang="zh-CN" sz="28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800"/>
                                  <m:t>)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f>
                          <m:fPr>
                            <m:ctrlPr>
                              <a:rPr lang="zh-CN" altLang="zh-CN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CN" sz="2800"/>
                              <m:t>(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US" altLang="zh-CN" sz="2800" i="1"/>
                              <m:t>−</m:t>
                            </m:r>
                            <m:r>
                              <a:rPr lang="en-US" altLang="zh-CN" sz="280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zh-CN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2800"/>
                                  <m:t>)</m:t>
                                </m:r>
                              </m:e>
                              <m:sup>
                                <m:r>
                                  <a:rPr lang="en-US" altLang="zh-CN" sz="280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altLang="zh-CN" sz="280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sz="2800" dirty="0"/>
                  <a:t>(</a:t>
                </a:r>
                <a:r>
                  <a:rPr lang="en-US" altLang="zh-CN" sz="2800" i="1" dirty="0"/>
                  <a:t>x-</a:t>
                </a:r>
                <a:r>
                  <a:rPr lang="en-US" altLang="zh-CN" sz="2800" dirty="0"/>
                  <a:t>2)</a:t>
                </a:r>
                <a:r>
                  <a:rPr lang="en-US" altLang="zh-CN" sz="2800" baseline="30000" dirty="0"/>
                  <a:t>2</a:t>
                </a:r>
                <a:r>
                  <a:rPr lang="en-US" altLang="zh-CN" sz="2800" dirty="0"/>
                  <a:t>=1</a:t>
                </a:r>
                <a:r>
                  <a:rPr lang="en-US" altLang="zh-CN" sz="2800" i="1" dirty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800" dirty="0"/>
                  <a:t>,</a:t>
                </a:r>
                <a:r>
                  <a:rPr lang="zh-CN" altLang="zh-CN" sz="2800" dirty="0"/>
                  <a:t>要使原式的值是整数</a:t>
                </a:r>
                <a:r>
                  <a:rPr lang="en-US" altLang="zh-CN" sz="2800" dirty="0"/>
                  <a:t>,</a:t>
                </a:r>
                <a:r>
                  <a:rPr lang="zh-CN" altLang="zh-CN" sz="2800" dirty="0"/>
                  <a:t>则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altLang="zh-CN" sz="2800" i="1"/>
                          <m:t>−</m:t>
                        </m:r>
                        <m:r>
                          <a:rPr lang="en-US" altLang="zh-CN" sz="28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CN" altLang="zh-CN" sz="2800" dirty="0"/>
                  <a:t>必须是整数</a:t>
                </a:r>
                <a:r>
                  <a:rPr lang="en-US" altLang="zh-CN" sz="2800" dirty="0"/>
                  <a:t>2,</a:t>
                </a:r>
                <a:r>
                  <a:rPr lang="en-US" altLang="zh-CN" sz="2800" i="1" dirty="0"/>
                  <a:t>-</a:t>
                </a:r>
                <a:r>
                  <a:rPr lang="en-US" altLang="zh-CN" sz="2800" dirty="0"/>
                  <a:t>2,1,</a:t>
                </a:r>
                <a:r>
                  <a:rPr lang="en-US" altLang="zh-CN" sz="2800" i="1" dirty="0"/>
                  <a:t>-</a:t>
                </a:r>
                <a:r>
                  <a:rPr lang="en-US" altLang="zh-CN" sz="2800" dirty="0"/>
                  <a:t>1,</a:t>
                </a:r>
                <a:r>
                  <a:rPr lang="zh-CN" altLang="zh-CN" sz="2800" dirty="0"/>
                  <a:t>所以</a:t>
                </a:r>
                <a:r>
                  <a:rPr lang="en-US" altLang="zh-CN" sz="2800" i="1" dirty="0"/>
                  <a:t>x</a:t>
                </a:r>
                <a:r>
                  <a:rPr lang="zh-CN" altLang="zh-CN" sz="2800" dirty="0"/>
                  <a:t>的值是</a:t>
                </a:r>
                <a:r>
                  <a:rPr lang="en-US" altLang="zh-CN" sz="2800" dirty="0"/>
                  <a:t>0,1,3,4,</a:t>
                </a:r>
                <a:r>
                  <a:rPr lang="zh-CN" altLang="zh-CN" sz="2800" dirty="0"/>
                  <a:t>共</a:t>
                </a:r>
                <a:r>
                  <a:rPr lang="en-US" altLang="zh-CN" sz="2800" dirty="0"/>
                  <a:t>4</a:t>
                </a:r>
                <a:r>
                  <a:rPr lang="zh-CN" altLang="zh-CN" sz="2800" dirty="0"/>
                  <a:t>个</a:t>
                </a:r>
                <a:r>
                  <a:rPr lang="en-US" altLang="zh-CN" sz="2800" dirty="0"/>
                  <a:t>.</a:t>
                </a:r>
                <a:endParaRPr lang="zh-CN" altLang="zh-CN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29000"/>
                <a:ext cx="11081857" cy="2804357"/>
              </a:xfrm>
              <a:prstGeom prst="rect">
                <a:avLst/>
              </a:prstGeom>
              <a:blipFill>
                <a:blip r:embed="rId4"/>
                <a:stretch>
                  <a:fillRect l="-1156" b="-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113340" y="1813593"/>
            <a:ext cx="1416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D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4952</TotalTime>
  <Words>622</Words>
  <Application>Microsoft Office PowerPoint</Application>
  <PresentationFormat>宽屏</PresentationFormat>
  <Paragraphs>77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黑体</vt:lpstr>
      <vt:lpstr>华文楷体</vt:lpstr>
      <vt:lpstr>楷体</vt:lpstr>
      <vt:lpstr>宋体</vt:lpstr>
      <vt:lpstr>微软雅黑</vt:lpstr>
      <vt:lpstr>Arial</vt:lpstr>
      <vt:lpstr>Calibri</vt:lpstr>
      <vt:lpstr>Cambria Math</vt:lpstr>
      <vt:lpstr>Candara</vt:lpstr>
      <vt:lpstr>Symbol</vt:lpstr>
      <vt:lpstr>Times New Roman</vt:lpstr>
      <vt:lpstr>波形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阿飞</dc:creator>
  <cp:lastModifiedBy>Happy</cp:lastModifiedBy>
  <cp:revision>491</cp:revision>
  <dcterms:created xsi:type="dcterms:W3CDTF">2017-04-15T05:24:19Z</dcterms:created>
  <dcterms:modified xsi:type="dcterms:W3CDTF">2020-06-24T08:16:27Z</dcterms:modified>
</cp:coreProperties>
</file>