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3"/>
    <p:sldId id="338" r:id="rId4"/>
    <p:sldId id="339" r:id="rId5"/>
    <p:sldId id="286" r:id="rId6"/>
    <p:sldId id="341" r:id="rId7"/>
    <p:sldId id="342" r:id="rId8"/>
    <p:sldId id="343" r:id="rId9"/>
    <p:sldId id="345" r:id="rId10"/>
    <p:sldId id="346" r:id="rId11"/>
    <p:sldId id="351" r:id="rId12"/>
    <p:sldId id="352" r:id="rId13"/>
    <p:sldId id="353" r:id="rId14"/>
    <p:sldId id="354" r:id="rId15"/>
    <p:sldId id="360" r:id="rId16"/>
    <p:sldId id="361" r:id="rId17"/>
    <p:sldId id="363" r:id="rId18"/>
    <p:sldId id="36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008E40"/>
    <a:srgbClr val="E20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1" d="100"/>
          <a:sy n="81" d="100"/>
        </p:scale>
        <p:origin x="749"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10.wmf"/><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17.wmf"/><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26.wmf"/><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BEA11D55-59F1-4801-9E89-B9E10F8791C0}"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D09BF7BD-8C5F-4F0C-83E1-4E200CF5A64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8620D77-9FC5-4284-A366-12E6E2930E2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30ECBB-EFA0-4B67-A466-676224D8611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88620D77-9FC5-4284-A366-12E6E2930E2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30ECBB-EFA0-4B67-A466-676224D8611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8620D77-9FC5-4284-A366-12E6E2930E27}" type="datetimeFigureOut">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A330ECBB-EFA0-4B67-A466-676224D8611D}" type="slidenum">
              <a:rPr lang="zh-CN" altLang="en-US" smtClean="0"/>
            </a:fld>
            <a:endParaRPr lang="zh-CN" altLang="en-US" dirty="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7"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8"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9"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0"/>
            <a:ext cx="5384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97600" y="1600200"/>
            <a:ext cx="5384800" cy="21859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97600" y="3938588"/>
            <a:ext cx="5384800" cy="21875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a:xfrm>
            <a:off x="609600" y="6245225"/>
            <a:ext cx="2844800" cy="476250"/>
          </a:xfrm>
          <a:prstGeom prst="rect">
            <a:avLst/>
          </a:prstGeom>
        </p:spPr>
        <p:txBody>
          <a:bodyPr/>
          <a:lstStyle>
            <a:lvl1pPr fontAlgn="auto">
              <a:spcBef>
                <a:spcPts val="0"/>
              </a:spcBef>
              <a:spcAft>
                <a:spcPts val="0"/>
              </a:spcAft>
              <a:defRPr sz="1800">
                <a:latin typeface="+mn-lt"/>
                <a:ea typeface="+mn-ea"/>
              </a:defRPr>
            </a:lvl1pPr>
          </a:lstStyle>
          <a:p>
            <a:pPr>
              <a:defRPr/>
            </a:pPr>
            <a:endParaRPr lang="en-US" altLang="zh-CN"/>
          </a:p>
        </p:txBody>
      </p:sp>
      <p:sp>
        <p:nvSpPr>
          <p:cNvPr id="7" name="页脚占位符 6"/>
          <p:cNvSpPr>
            <a:spLocks noGrp="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sz="1800">
                <a:latin typeface="+mn-lt"/>
                <a:ea typeface="+mn-ea"/>
              </a:defRPr>
            </a:lvl1pPr>
          </a:lstStyle>
          <a:p>
            <a:pPr>
              <a:defRPr/>
            </a:pPr>
            <a:endParaRPr lang="en-US" altLang="zh-CN"/>
          </a:p>
        </p:txBody>
      </p:sp>
      <p:sp>
        <p:nvSpPr>
          <p:cNvPr id="8" name="灯片编号占位符 7"/>
          <p:cNvSpPr>
            <a:spLocks noGrp="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sz="1800">
                <a:latin typeface="+mn-lt"/>
                <a:ea typeface="+mn-ea"/>
              </a:defRPr>
            </a:lvl1pPr>
          </a:lstStyle>
          <a:p>
            <a:pPr>
              <a:defRPr/>
            </a:pPr>
            <a:fld id="{416B3185-152A-4D21-A480-52B16A24AC90}" type="slidenum">
              <a:rPr lang="en-US" altLang="zh-CN" smtClean="0"/>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88620D77-9FC5-4284-A366-12E6E2930E2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30ECBB-EFA0-4B67-A466-676224D8611D}" type="slidenum">
              <a:rPr lang="zh-CN" altLang="en-US" smtClean="0"/>
            </a:fld>
            <a:endParaRPr lang="zh-CN" altLang="en-US"/>
          </a:p>
        </p:txBody>
      </p:sp>
      <p:sp>
        <p:nvSpPr>
          <p:cNvPr id="7" name="Title 6"/>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0" name="Freeform 18"/>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1" name="Freeform 22"/>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2" name="Freeform 26"/>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3" name="Freeform 10"/>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88620D77-9FC5-4284-A366-12E6E2930E2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30ECBB-EFA0-4B67-A466-676224D8611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5" name="Date Placeholder 4"/>
          <p:cNvSpPr>
            <a:spLocks noGrp="1"/>
          </p:cNvSpPr>
          <p:nvPr>
            <p:ph type="dt" sz="half" idx="10"/>
          </p:nvPr>
        </p:nvSpPr>
        <p:spPr/>
        <p:txBody>
          <a:bodyPr/>
          <a:lstStyle/>
          <a:p>
            <a:fld id="{88620D77-9FC5-4284-A366-12E6E2930E2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30ECBB-EFA0-4B67-A466-676224D8611D}" type="slidenum">
              <a:rPr lang="zh-CN" altLang="en-US" smtClean="0"/>
            </a:fld>
            <a:endParaRPr lang="zh-CN" altLang="en-US"/>
          </a:p>
        </p:txBody>
      </p:sp>
      <p:sp>
        <p:nvSpPr>
          <p:cNvPr id="9" name="Content Placeholder 8"/>
          <p:cNvSpPr>
            <a:spLocks noGrp="1"/>
          </p:cNvSpPr>
          <p:nvPr>
            <p:ph sz="quarter" idx="13"/>
          </p:nvPr>
        </p:nvSpPr>
        <p:spPr>
          <a:xfrm>
            <a:off x="902207" y="2679192"/>
            <a:ext cx="5096256" cy="34472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88620D77-9FC5-4284-A366-12E6E2930E2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330ECBB-EFA0-4B67-A466-676224D8611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88620D77-9FC5-4284-A366-12E6E2930E2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330ECBB-EFA0-4B67-A466-676224D8611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Date Placeholder 1"/>
          <p:cNvSpPr>
            <a:spLocks noGrp="1"/>
          </p:cNvSpPr>
          <p:nvPr>
            <p:ph type="dt" sz="half" idx="10"/>
          </p:nvPr>
        </p:nvSpPr>
        <p:spPr/>
        <p:txBody>
          <a:bodyPr/>
          <a:lstStyle/>
          <a:p>
            <a:fld id="{88620D77-9FC5-4284-A366-12E6E2930E2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330ECBB-EFA0-4B67-A466-676224D8611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8620D77-9FC5-4284-A366-12E6E2930E2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30ECBB-EFA0-4B67-A466-676224D8611D}" type="slidenum">
              <a:rPr lang="zh-CN" altLang="en-US" smtClean="0"/>
            </a:fld>
            <a:endParaRPr lang="zh-CN"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26"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27"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8"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9"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1"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2"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3"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4"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8620D77-9FC5-4284-A366-12E6E2930E2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30ECBB-EFA0-4B67-A466-676224D8611D}" type="slidenum">
              <a:rPr lang="zh-CN" altLang="en-US" smtClean="0"/>
            </a:fld>
            <a:endParaRPr lang="zh-CN"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88620D77-9FC5-4284-A366-12E6E2930E27}" type="datetimeFigureOut">
              <a:rPr lang="zh-CN" altLang="en-US" smtClean="0"/>
            </a:fld>
            <a:endParaRPr lang="zh-CN" altLang="en-US" dirty="0"/>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dirty="0"/>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A330ECBB-EFA0-4B67-A466-676224D8611D}" type="slidenum">
              <a:rPr lang="zh-CN" altLang="en-US" smtClean="0"/>
            </a:fld>
            <a:endParaRPr lang="zh-CN" alt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7.wmf"/><Relationship Id="rId7" Type="http://schemas.openxmlformats.org/officeDocument/2006/relationships/oleObject" Target="../embeddings/oleObject13.bin"/><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 Id="rId3" Type="http://schemas.openxmlformats.org/officeDocument/2006/relationships/oleObject" Target="../embeddings/oleObject11.bin"/><Relationship Id="rId2" Type="http://schemas.openxmlformats.org/officeDocument/2006/relationships/image" Target="../media/image14.wmf"/><Relationship Id="rId10" Type="http://schemas.openxmlformats.org/officeDocument/2006/relationships/vmlDrawing" Target="../drawings/vmlDrawing5.vml"/><Relationship Id="rId1"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7.xml"/><Relationship Id="rId4" Type="http://schemas.openxmlformats.org/officeDocument/2006/relationships/image" Target="../media/image19.wmf"/><Relationship Id="rId3" Type="http://schemas.openxmlformats.org/officeDocument/2006/relationships/oleObject" Target="../embeddings/oleObject15.bin"/><Relationship Id="rId2" Type="http://schemas.openxmlformats.org/officeDocument/2006/relationships/image" Target="../media/image18.wmf"/><Relationship Id="rId1"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20.wmf"/><Relationship Id="rId1"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21.bin"/><Relationship Id="rId8" Type="http://schemas.openxmlformats.org/officeDocument/2006/relationships/image" Target="../media/image25.wmf"/><Relationship Id="rId7" Type="http://schemas.openxmlformats.org/officeDocument/2006/relationships/oleObject" Target="../embeddings/oleObject20.bin"/><Relationship Id="rId6" Type="http://schemas.openxmlformats.org/officeDocument/2006/relationships/image" Target="../media/image24.wmf"/><Relationship Id="rId5" Type="http://schemas.openxmlformats.org/officeDocument/2006/relationships/oleObject" Target="../embeddings/oleObject19.bin"/><Relationship Id="rId4" Type="http://schemas.openxmlformats.org/officeDocument/2006/relationships/image" Target="../media/image23.wmf"/><Relationship Id="rId3" Type="http://schemas.openxmlformats.org/officeDocument/2006/relationships/oleObject" Target="../embeddings/oleObject18.bin"/><Relationship Id="rId2" Type="http://schemas.openxmlformats.org/officeDocument/2006/relationships/image" Target="../media/image22.wmf"/><Relationship Id="rId12" Type="http://schemas.openxmlformats.org/officeDocument/2006/relationships/vmlDrawing" Target="../drawings/vmlDrawing8.vml"/><Relationship Id="rId11" Type="http://schemas.openxmlformats.org/officeDocument/2006/relationships/slideLayout" Target="../slideLayouts/slideLayout7.xml"/><Relationship Id="rId10" Type="http://schemas.openxmlformats.org/officeDocument/2006/relationships/image" Target="../media/image26.wmf"/><Relationship Id="rId1"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slide" Target="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6.wmf"/><Relationship Id="rId1"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0.wmf"/><Relationship Id="rId7" Type="http://schemas.openxmlformats.org/officeDocument/2006/relationships/oleObject" Target="../embeddings/oleObject6.bin"/><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 Id="rId3" Type="http://schemas.openxmlformats.org/officeDocument/2006/relationships/oleObject" Target="../embeddings/oleObject4.bin"/><Relationship Id="rId2" Type="http://schemas.openxmlformats.org/officeDocument/2006/relationships/image" Target="../media/image7.wmf"/><Relationship Id="rId10" Type="http://schemas.openxmlformats.org/officeDocument/2006/relationships/vmlDrawing" Target="../drawings/vmlDrawing3.vml"/><Relationship Id="rId1"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 Id="rId3" Type="http://schemas.openxmlformats.org/officeDocument/2006/relationships/oleObject" Target="../embeddings/oleObject8.bin"/><Relationship Id="rId2" Type="http://schemas.openxmlformats.org/officeDocument/2006/relationships/image" Target="../media/image11.wmf"/><Relationship Id="rId1"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1300259"/>
            <a:ext cx="12192000" cy="4199591"/>
          </a:xfrm>
          <a:prstGeom prst="rect">
            <a:avLst/>
          </a:prstGeom>
          <a:ln>
            <a:noFill/>
          </a:ln>
          <a:effectLst>
            <a:outerShdw blurRad="571500" dist="50800" dir="5400000" sx="88000" sy="88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203846" y="1732056"/>
            <a:ext cx="1015663" cy="3257550"/>
          </a:xfrm>
          <a:prstGeom prst="rect">
            <a:avLst/>
          </a:prstGeom>
          <a:noFill/>
        </p:spPr>
        <p:txBody>
          <a:bodyPr vert="eaVert" wrap="square" rtlCol="0">
            <a:spAutoFit/>
          </a:bodyPr>
          <a:lstStyle/>
          <a:p>
            <a:pPr algn="dist"/>
            <a:r>
              <a:rPr lang="zh-CN" altLang="en-US" sz="5400" b="1" dirty="0">
                <a:solidFill>
                  <a:schemeClr val="bg1"/>
                </a:solidFill>
                <a:latin typeface="微软雅黑" panose="020B0503020204020204" pitchFamily="34" charset="-122"/>
                <a:ea typeface="微软雅黑" panose="020B0503020204020204" pitchFamily="34" charset="-122"/>
              </a:rPr>
              <a:t>课前准备</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3013047" y="1507226"/>
            <a:ext cx="6165908" cy="3785652"/>
          </a:xfrm>
          <a:prstGeom prst="rect">
            <a:avLst/>
          </a:prstGeom>
          <a:noFill/>
        </p:spPr>
        <p:txBody>
          <a:bodyPr wrap="square" rtlCol="0">
            <a:spAutoFit/>
          </a:bodyPr>
          <a:lstStyle/>
          <a:p>
            <a:pPr algn="ctr"/>
            <a:r>
              <a:rPr lang="zh-CN" altLang="en-US" sz="6000" dirty="0">
                <a:solidFill>
                  <a:schemeClr val="bg1"/>
                </a:solidFill>
                <a:latin typeface="+mn-ea"/>
              </a:rPr>
              <a:t>课本</a:t>
            </a:r>
            <a:endParaRPr lang="en-US" altLang="zh-CN" sz="6000" dirty="0">
              <a:solidFill>
                <a:schemeClr val="bg1"/>
              </a:solidFill>
              <a:latin typeface="+mn-ea"/>
            </a:endParaRPr>
          </a:p>
          <a:p>
            <a:pPr algn="ctr"/>
            <a:r>
              <a:rPr lang="zh-CN" altLang="en-US" sz="6000" dirty="0">
                <a:solidFill>
                  <a:schemeClr val="bg1"/>
                </a:solidFill>
                <a:latin typeface="+mn-ea"/>
              </a:rPr>
              <a:t>学案</a:t>
            </a:r>
            <a:endParaRPr lang="en-US" altLang="zh-CN" sz="6000" dirty="0">
              <a:solidFill>
                <a:schemeClr val="bg1"/>
              </a:solidFill>
              <a:latin typeface="+mn-ea"/>
            </a:endParaRPr>
          </a:p>
          <a:p>
            <a:pPr algn="ctr"/>
            <a:r>
              <a:rPr lang="zh-CN" altLang="en-US" sz="6000" dirty="0">
                <a:solidFill>
                  <a:schemeClr val="bg1"/>
                </a:solidFill>
                <a:latin typeface="+mn-ea"/>
              </a:rPr>
              <a:t>练习本</a:t>
            </a:r>
            <a:endParaRPr lang="en-US" altLang="zh-CN" sz="6000" dirty="0">
              <a:solidFill>
                <a:schemeClr val="bg1"/>
              </a:solidFill>
              <a:latin typeface="+mn-ea"/>
            </a:endParaRPr>
          </a:p>
          <a:p>
            <a:pPr algn="ctr"/>
            <a:r>
              <a:rPr lang="zh-CN" altLang="en-US" sz="6000" dirty="0">
                <a:solidFill>
                  <a:schemeClr val="bg1"/>
                </a:solidFill>
                <a:latin typeface="+mn-ea"/>
              </a:rPr>
              <a:t>课堂反馈</a:t>
            </a:r>
            <a:endParaRPr lang="en-US" altLang="zh-CN" sz="6000" dirty="0">
              <a:solidFill>
                <a:schemeClr val="bg1"/>
              </a:solidFill>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5780" y="885825"/>
            <a:ext cx="11146790" cy="4399915"/>
          </a:xfrm>
          <a:prstGeom prst="rect">
            <a:avLst/>
          </a:prstGeom>
        </p:spPr>
        <p:txBody>
          <a:bodyPr wrap="square">
            <a:spAutoFit/>
          </a:bodyPr>
          <a:lstStyle/>
          <a:p>
            <a:r>
              <a:rPr lang="zh-CN" altLang="en-US" sz="2800" b="1" dirty="0" smtClean="0">
                <a:solidFill>
                  <a:srgbClr val="FF0000"/>
                </a:solidFill>
                <a:latin typeface="+mn-ea"/>
              </a:rPr>
              <a:t>列分式方程解应用题按下列步骤进行</a:t>
            </a:r>
            <a:r>
              <a:rPr lang="en-US" altLang="zh-CN" sz="2800" b="1" dirty="0" smtClean="0">
                <a:solidFill>
                  <a:srgbClr val="FF0000"/>
                </a:solidFill>
                <a:latin typeface="+mn-ea"/>
              </a:rPr>
              <a:t>:</a:t>
            </a:r>
            <a:endParaRPr lang="en-US" altLang="zh-CN" sz="2800" b="1" dirty="0" smtClean="0">
              <a:solidFill>
                <a:srgbClr val="FF0000"/>
              </a:solidFill>
              <a:latin typeface="+mn-ea"/>
            </a:endParaRPr>
          </a:p>
          <a:p>
            <a:r>
              <a:rPr lang="en-US" altLang="zh-CN" sz="2800" b="1" dirty="0" smtClean="0">
                <a:latin typeface="+mn-ea"/>
              </a:rPr>
              <a:t>(1)</a:t>
            </a:r>
            <a:r>
              <a:rPr lang="zh-CN" altLang="en-US" sz="2800" b="1" dirty="0" smtClean="0">
                <a:latin typeface="+mn-ea"/>
              </a:rPr>
              <a:t>审题</a:t>
            </a:r>
            <a:r>
              <a:rPr lang="en-US" altLang="zh-CN" sz="2800" b="1" dirty="0" smtClean="0">
                <a:latin typeface="+mn-ea"/>
              </a:rPr>
              <a:t>,</a:t>
            </a:r>
            <a:r>
              <a:rPr lang="zh-CN" altLang="en-US" sz="2800" b="1" dirty="0" smtClean="0">
                <a:latin typeface="+mn-ea"/>
              </a:rPr>
              <a:t>了解已知量与所求各量所表示的意义</a:t>
            </a:r>
            <a:r>
              <a:rPr lang="en-US" altLang="zh-CN" sz="2800" b="1" dirty="0" smtClean="0">
                <a:latin typeface="+mn-ea"/>
              </a:rPr>
              <a:t>,</a:t>
            </a:r>
            <a:r>
              <a:rPr lang="zh-CN" altLang="en-US" sz="2800" b="1" dirty="0" smtClean="0">
                <a:latin typeface="+mn-ea"/>
              </a:rPr>
              <a:t>弄清它们之间的数量关系</a:t>
            </a:r>
            <a:r>
              <a:rPr lang="en-US" altLang="zh-CN" sz="2800" b="1" dirty="0" smtClean="0">
                <a:latin typeface="+mn-ea"/>
              </a:rPr>
              <a:t>;</a:t>
            </a:r>
            <a:endParaRPr lang="en-US" altLang="zh-CN" sz="2800" b="1" dirty="0" smtClean="0">
              <a:latin typeface="+mn-ea"/>
            </a:endParaRPr>
          </a:p>
          <a:p>
            <a:r>
              <a:rPr lang="en-US" altLang="zh-CN" sz="2800" b="1" dirty="0" smtClean="0">
                <a:latin typeface="+mn-ea"/>
              </a:rPr>
              <a:t>(2)</a:t>
            </a:r>
            <a:r>
              <a:rPr lang="zh-CN" altLang="en-US" sz="2800" b="1" dirty="0" smtClean="0">
                <a:latin typeface="+mn-ea"/>
              </a:rPr>
              <a:t>设未知数</a:t>
            </a:r>
            <a:r>
              <a:rPr lang="en-US" altLang="zh-CN" sz="2800" b="1" dirty="0" smtClean="0">
                <a:latin typeface="+mn-ea"/>
              </a:rPr>
              <a:t>;</a:t>
            </a:r>
            <a:r>
              <a:rPr lang="zh-CN" altLang="en-US" sz="2800" b="1" dirty="0" smtClean="0">
                <a:latin typeface="+mn-ea"/>
              </a:rPr>
              <a:t>（</a:t>
            </a:r>
            <a:r>
              <a:rPr lang="zh-CN" altLang="en-US" sz="2800" b="1" dirty="0" smtClean="0">
                <a:latin typeface="+mn-ea"/>
                <a:cs typeface="+mn-ea"/>
                <a:sym typeface="+mn-ea"/>
              </a:rPr>
              <a:t>分</a:t>
            </a:r>
            <a:r>
              <a:rPr lang="zh-CN" altLang="en-US" sz="2800" b="1" dirty="0" smtClean="0">
                <a:solidFill>
                  <a:srgbClr val="FF0000"/>
                </a:solidFill>
                <a:latin typeface="+mn-ea"/>
                <a:cs typeface="+mn-ea"/>
                <a:sym typeface="+mn-ea"/>
              </a:rPr>
              <a:t>直接</a:t>
            </a:r>
            <a:r>
              <a:rPr lang="zh-CN" altLang="en-US" sz="2800" b="1" dirty="0" smtClean="0">
                <a:latin typeface="+mn-ea"/>
                <a:cs typeface="+mn-ea"/>
                <a:sym typeface="+mn-ea"/>
              </a:rPr>
              <a:t>设未知数和</a:t>
            </a:r>
            <a:r>
              <a:rPr lang="zh-CN" altLang="en-US" sz="2800" b="1" dirty="0" smtClean="0">
                <a:solidFill>
                  <a:srgbClr val="FF0000"/>
                </a:solidFill>
                <a:latin typeface="+mn-ea"/>
                <a:cs typeface="+mn-ea"/>
                <a:sym typeface="+mn-ea"/>
              </a:rPr>
              <a:t>间接</a:t>
            </a:r>
            <a:r>
              <a:rPr lang="zh-CN" altLang="en-US" sz="2800" b="1" dirty="0" smtClean="0">
                <a:latin typeface="+mn-ea"/>
                <a:cs typeface="+mn-ea"/>
                <a:sym typeface="+mn-ea"/>
              </a:rPr>
              <a:t>设未知数</a:t>
            </a:r>
            <a:r>
              <a:rPr lang="zh-CN" sz="2800" b="1" dirty="0" smtClean="0">
                <a:latin typeface="+mn-ea"/>
                <a:cs typeface="+mn-ea"/>
                <a:sym typeface="+mn-ea"/>
              </a:rPr>
              <a:t>）</a:t>
            </a:r>
            <a:endParaRPr lang="en-US" altLang="zh-CN" sz="2800" b="1" dirty="0" smtClean="0">
              <a:latin typeface="+mn-ea"/>
            </a:endParaRPr>
          </a:p>
          <a:p>
            <a:r>
              <a:rPr lang="en-US" altLang="zh-CN" sz="2800" b="1" dirty="0" smtClean="0">
                <a:latin typeface="+mn-ea"/>
              </a:rPr>
              <a:t>(3)</a:t>
            </a:r>
            <a:r>
              <a:rPr lang="zh-CN" altLang="en-US" sz="2800" b="1" dirty="0" smtClean="0">
                <a:latin typeface="+mn-ea"/>
              </a:rPr>
              <a:t>找出已知量和未知量的等量关系</a:t>
            </a:r>
            <a:r>
              <a:rPr lang="en-US" altLang="zh-CN" sz="2800" b="1" dirty="0" smtClean="0">
                <a:latin typeface="+mn-ea"/>
              </a:rPr>
              <a:t>,</a:t>
            </a:r>
            <a:r>
              <a:rPr lang="zh-CN" altLang="en-US" sz="2800" b="1" dirty="0" smtClean="0">
                <a:latin typeface="+mn-ea"/>
              </a:rPr>
              <a:t>列出分式方程</a:t>
            </a:r>
            <a:r>
              <a:rPr lang="en-US" altLang="zh-CN" sz="2800" b="1" dirty="0" smtClean="0">
                <a:latin typeface="+mn-ea"/>
              </a:rPr>
              <a:t>;</a:t>
            </a:r>
            <a:endParaRPr lang="en-US" altLang="zh-CN" sz="2800" b="1" dirty="0" smtClean="0">
              <a:latin typeface="+mn-ea"/>
            </a:endParaRPr>
          </a:p>
          <a:p>
            <a:r>
              <a:rPr lang="en-US" altLang="zh-CN" sz="2800" b="1" dirty="0" smtClean="0">
                <a:latin typeface="+mn-ea"/>
              </a:rPr>
              <a:t>(4)</a:t>
            </a:r>
            <a:r>
              <a:rPr lang="zh-CN" altLang="en-US" sz="2800" b="1" dirty="0" smtClean="0">
                <a:latin typeface="+mn-ea"/>
              </a:rPr>
              <a:t>解这个分式方程</a:t>
            </a:r>
            <a:r>
              <a:rPr lang="en-US" altLang="zh-CN" sz="2800" b="1" dirty="0" smtClean="0">
                <a:latin typeface="+mn-ea"/>
              </a:rPr>
              <a:t>;</a:t>
            </a:r>
            <a:endParaRPr lang="en-US" altLang="zh-CN" sz="2800" b="1" dirty="0" smtClean="0">
              <a:latin typeface="+mn-ea"/>
            </a:endParaRPr>
          </a:p>
          <a:p>
            <a:r>
              <a:rPr lang="en-US" altLang="zh-CN" sz="2800" b="1" dirty="0" smtClean="0">
                <a:latin typeface="+mn-ea"/>
              </a:rPr>
              <a:t>(5)</a:t>
            </a:r>
            <a:r>
              <a:rPr lang="zh-CN" altLang="en-US" sz="2800" b="1" dirty="0" smtClean="0">
                <a:latin typeface="+mn-ea"/>
              </a:rPr>
              <a:t>验根</a:t>
            </a:r>
            <a:r>
              <a:rPr lang="en-US" altLang="zh-CN" sz="2800" b="1" dirty="0" smtClean="0">
                <a:latin typeface="+mn-ea"/>
              </a:rPr>
              <a:t>,</a:t>
            </a:r>
            <a:r>
              <a:rPr lang="zh-CN" altLang="en-US" sz="2800" b="1" dirty="0" smtClean="0">
                <a:latin typeface="+mn-ea"/>
              </a:rPr>
              <a:t>检验是不是</a:t>
            </a:r>
            <a:r>
              <a:rPr lang="zh-CN" altLang="en-US" sz="2800" b="1" smtClean="0">
                <a:latin typeface="+mn-ea"/>
              </a:rPr>
              <a:t>增根，是否符合实际</a:t>
            </a:r>
            <a:r>
              <a:rPr lang="en-US" altLang="zh-CN" sz="2800" b="1" smtClean="0">
                <a:latin typeface="+mn-ea"/>
              </a:rPr>
              <a:t>;</a:t>
            </a:r>
            <a:endParaRPr lang="en-US" altLang="zh-CN" sz="2800" b="1" dirty="0" smtClean="0">
              <a:latin typeface="+mn-ea"/>
            </a:endParaRPr>
          </a:p>
          <a:p>
            <a:r>
              <a:rPr lang="en-US" altLang="zh-CN" sz="2800" b="1" dirty="0" smtClean="0">
                <a:latin typeface="+mn-ea"/>
              </a:rPr>
              <a:t>(6)</a:t>
            </a:r>
            <a:r>
              <a:rPr lang="zh-CN" altLang="en-US" sz="2800" b="1" dirty="0" smtClean="0">
                <a:latin typeface="+mn-ea"/>
              </a:rPr>
              <a:t>写出答案</a:t>
            </a:r>
            <a:r>
              <a:rPr lang="en-US" altLang="zh-CN" sz="2800" b="1" dirty="0" smtClean="0">
                <a:latin typeface="+mn-ea"/>
              </a:rPr>
              <a:t>.</a:t>
            </a:r>
            <a:endParaRPr lang="en-US" altLang="zh-CN" sz="2800" b="1" dirty="0" smtClean="0">
              <a:latin typeface="+mn-ea"/>
            </a:endParaRPr>
          </a:p>
          <a:p>
            <a:r>
              <a:rPr lang="zh-CN" altLang="en-US" sz="2800" b="1" dirty="0">
                <a:solidFill>
                  <a:srgbClr val="FF0000"/>
                </a:solidFill>
                <a:latin typeface="+mn-ea"/>
              </a:rPr>
              <a:t>注意</a:t>
            </a:r>
            <a:r>
              <a:rPr lang="zh-CN" altLang="en-US" sz="2800" b="1" dirty="0">
                <a:latin typeface="+mn-ea"/>
              </a:rPr>
              <a:t>：</a:t>
            </a:r>
            <a:r>
              <a:rPr lang="zh-CN" altLang="en-US" sz="2800" b="1" dirty="0" smtClean="0">
                <a:latin typeface="+mn-ea"/>
                <a:sym typeface="+mn-ea"/>
              </a:rPr>
              <a:t>分式方程解实际问题的一般步骤与用一元一次和二元一次方程组解决实际问题</a:t>
            </a:r>
            <a:r>
              <a:rPr lang="zh-CN" altLang="en-US" sz="2800" b="1" dirty="0" smtClean="0">
                <a:solidFill>
                  <a:srgbClr val="FF0000"/>
                </a:solidFill>
                <a:latin typeface="+mn-ea"/>
                <a:sym typeface="+mn-ea"/>
              </a:rPr>
              <a:t>都需要检验是否符合实际</a:t>
            </a:r>
            <a:r>
              <a:rPr lang="zh-CN" altLang="en-US" sz="2800" b="1" dirty="0" smtClean="0">
                <a:latin typeface="+mn-ea"/>
                <a:sym typeface="+mn-ea"/>
              </a:rPr>
              <a:t>，但是</a:t>
            </a:r>
            <a:r>
              <a:rPr lang="zh-CN" altLang="en-US" sz="2800" b="1" dirty="0" smtClean="0">
                <a:solidFill>
                  <a:srgbClr val="FF0000"/>
                </a:solidFill>
                <a:latin typeface="+mn-ea"/>
                <a:sym typeface="+mn-ea"/>
              </a:rPr>
              <a:t>分式方程</a:t>
            </a:r>
            <a:r>
              <a:rPr lang="zh-CN" altLang="en-US" sz="2800" b="1" dirty="0" smtClean="0">
                <a:latin typeface="+mn-ea"/>
                <a:sym typeface="+mn-ea"/>
              </a:rPr>
              <a:t>还需检验所得解是否为增根，也就是分式方程</a:t>
            </a:r>
            <a:r>
              <a:rPr lang="zh-CN" altLang="en-US" sz="2800" b="1" dirty="0" smtClean="0">
                <a:solidFill>
                  <a:srgbClr val="FF0000"/>
                </a:solidFill>
                <a:latin typeface="+mn-ea"/>
                <a:sym typeface="+mn-ea"/>
              </a:rPr>
              <a:t>需对解进行双重检验</a:t>
            </a:r>
            <a:r>
              <a:rPr lang="zh-CN" altLang="en-US" sz="2800" b="1" dirty="0" smtClean="0">
                <a:latin typeface="+mn-ea"/>
                <a:sym typeface="+mn-ea"/>
              </a:rPr>
              <a:t>。</a:t>
            </a:r>
            <a:endParaRPr lang="zh-CN" altLang="en-US" sz="2800" b="1" dirty="0" smtClean="0">
              <a:latin typeface="+mn-ea"/>
            </a:endParaRPr>
          </a:p>
        </p:txBody>
      </p:sp>
      <p:sp>
        <p:nvSpPr>
          <p:cNvPr id="5" name="动作按钮: 第一张 4">
            <a:hlinkClick r:id="" action="ppaction://hlinkshowjump?jump=firstslide" highlightClick="1"/>
          </p:cNvPr>
          <p:cNvSpPr/>
          <p:nvPr/>
        </p:nvSpPr>
        <p:spPr>
          <a:xfrm>
            <a:off x="8310578" y="6286520"/>
            <a:ext cx="936104" cy="360040"/>
          </a:xfrm>
          <a:prstGeom prst="actionButtonHom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b="1"/>
          </a:p>
        </p:txBody>
      </p:sp>
      <p:sp>
        <p:nvSpPr>
          <p:cNvPr id="6" name="矩形 5"/>
          <p:cNvSpPr/>
          <p:nvPr/>
        </p:nvSpPr>
        <p:spPr>
          <a:xfrm>
            <a:off x="5000283" y="240643"/>
            <a:ext cx="2014220" cy="645160"/>
          </a:xfrm>
          <a:prstGeom prst="rect">
            <a:avLst/>
          </a:prstGeom>
        </p:spPr>
        <p:txBody>
          <a:bodyPr wrap="none">
            <a:spAutoFit/>
          </a:bodyPr>
          <a:lstStyle/>
          <a:p>
            <a:r>
              <a:rPr lang="zh-CN" altLang="en-US" sz="3600" b="1" dirty="0" smtClean="0">
                <a:solidFill>
                  <a:schemeClr val="bg1"/>
                </a:solidFill>
                <a:latin typeface="+mn-ea"/>
              </a:rPr>
              <a:t>精讲领学</a:t>
            </a:r>
            <a:endParaRPr lang="zh-CN" altLang="en-US" sz="3600" b="1" dirty="0" smtClean="0">
              <a:solidFill>
                <a:schemeClr val="bg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91544" y="890439"/>
            <a:ext cx="7715272" cy="1568450"/>
          </a:xfrm>
          <a:prstGeom prst="rect">
            <a:avLst/>
          </a:prstGeom>
        </p:spPr>
        <p:txBody>
          <a:bodyPr wrap="square">
            <a:spAutoFit/>
          </a:bodyPr>
          <a:lstStyle/>
          <a:p>
            <a:r>
              <a:rPr lang="en-US" altLang="zh-CN" sz="2400" b="1" dirty="0" smtClean="0">
                <a:latin typeface="Times New Roman" panose="02020603050405020304" pitchFamily="18" charset="0"/>
                <a:ea typeface="宋体" panose="02010600030101010101" pitchFamily="2" charset="-122"/>
              </a:rPr>
              <a:t>1.</a:t>
            </a:r>
            <a:r>
              <a:rPr lang="zh-CN" altLang="en-US" sz="2400" b="1" dirty="0" smtClean="0">
                <a:latin typeface="Times New Roman" panose="02020603050405020304" pitchFamily="18" charset="0"/>
                <a:ea typeface="宋体" panose="02010600030101010101" pitchFamily="2" charset="-122"/>
              </a:rPr>
              <a:t>某小区为了排污</a:t>
            </a:r>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需铺设一段全长为</a:t>
            </a:r>
            <a:r>
              <a:rPr lang="en-US" altLang="zh-CN" sz="2400" b="1" dirty="0" smtClean="0">
                <a:latin typeface="Times New Roman" panose="02020603050405020304" pitchFamily="18" charset="0"/>
                <a:ea typeface="宋体" panose="02010600030101010101" pitchFamily="2" charset="-122"/>
              </a:rPr>
              <a:t>720</a:t>
            </a:r>
            <a:r>
              <a:rPr lang="zh-CN" altLang="en-US" sz="2400" b="1" dirty="0" smtClean="0">
                <a:latin typeface="Times New Roman" panose="02020603050405020304" pitchFamily="18" charset="0"/>
                <a:ea typeface="宋体" panose="02010600030101010101" pitchFamily="2" charset="-122"/>
              </a:rPr>
              <a:t>米的排污管道</a:t>
            </a:r>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为减少施工对居民生活的影响</a:t>
            </a:r>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需缩短施工时间</a:t>
            </a:r>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实际施工时每天的工作效率比原计划提高</a:t>
            </a:r>
            <a:r>
              <a:rPr lang="en-US" altLang="zh-CN" sz="2400" b="1" dirty="0" smtClean="0">
                <a:latin typeface="Times New Roman" panose="02020603050405020304" pitchFamily="18" charset="0"/>
                <a:ea typeface="宋体" panose="02010600030101010101" pitchFamily="2" charset="-122"/>
              </a:rPr>
              <a:t>20%,</a:t>
            </a:r>
            <a:r>
              <a:rPr lang="zh-CN" altLang="en-US" sz="2400" b="1" dirty="0" smtClean="0">
                <a:latin typeface="Times New Roman" panose="02020603050405020304" pitchFamily="18" charset="0"/>
                <a:ea typeface="宋体" panose="02010600030101010101" pitchFamily="2" charset="-122"/>
              </a:rPr>
              <a:t>结果提前</a:t>
            </a:r>
            <a:r>
              <a:rPr lang="en-US" altLang="zh-CN" sz="2400" b="1" dirty="0" smtClean="0">
                <a:latin typeface="Times New Roman" panose="02020603050405020304" pitchFamily="18" charset="0"/>
                <a:ea typeface="宋体" panose="02010600030101010101" pitchFamily="2" charset="-122"/>
              </a:rPr>
              <a:t>2</a:t>
            </a:r>
            <a:r>
              <a:rPr lang="zh-CN" altLang="en-US" sz="2400" b="1" dirty="0" smtClean="0">
                <a:latin typeface="Times New Roman" panose="02020603050405020304" pitchFamily="18" charset="0"/>
                <a:ea typeface="宋体" panose="02010600030101010101" pitchFamily="2" charset="-122"/>
              </a:rPr>
              <a:t>天完成任务</a:t>
            </a:r>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设原计划每天铺设</a:t>
            </a:r>
            <a:r>
              <a:rPr lang="en-US" altLang="zh-CN" sz="2400" b="1" i="1" dirty="0" smtClean="0">
                <a:latin typeface="Times New Roman" panose="02020603050405020304" pitchFamily="18" charset="0"/>
                <a:ea typeface="宋体" panose="02010600030101010101" pitchFamily="2" charset="-122"/>
              </a:rPr>
              <a:t>x</a:t>
            </a:r>
            <a:r>
              <a:rPr lang="zh-CN" altLang="en-US" sz="2400" b="1" dirty="0" smtClean="0">
                <a:latin typeface="Times New Roman" panose="02020603050405020304" pitchFamily="18" charset="0"/>
                <a:ea typeface="宋体" panose="02010600030101010101" pitchFamily="2" charset="-122"/>
              </a:rPr>
              <a:t>米</a:t>
            </a:r>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下面所列方程正确的是</a:t>
            </a:r>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　　</a:t>
            </a:r>
            <a:r>
              <a:rPr lang="en-US" altLang="zh-CN" sz="2400" b="1" dirty="0" smtClean="0">
                <a:latin typeface="Times New Roman" panose="02020603050405020304" pitchFamily="18" charset="0"/>
                <a:ea typeface="宋体" panose="02010600030101010101" pitchFamily="2" charset="-122"/>
              </a:rPr>
              <a:t>)</a:t>
            </a:r>
            <a:endParaRPr lang="zh-CN" altLang="en-US" sz="2400" b="1" dirty="0">
              <a:latin typeface="Times New Roman" panose="02020603050405020304" pitchFamily="18" charset="0"/>
              <a:ea typeface="宋体" panose="02010600030101010101" pitchFamily="2" charset="-122"/>
            </a:endParaRPr>
          </a:p>
        </p:txBody>
      </p:sp>
      <p:graphicFrame>
        <p:nvGraphicFramePr>
          <p:cNvPr id="13" name="对象 12"/>
          <p:cNvGraphicFramePr>
            <a:graphicFrameLocks noChangeAspect="1"/>
          </p:cNvGraphicFramePr>
          <p:nvPr/>
        </p:nvGraphicFramePr>
        <p:xfrm>
          <a:off x="2095472" y="2628891"/>
          <a:ext cx="7902460" cy="1428760"/>
        </p:xfrm>
        <a:graphic>
          <a:graphicData uri="http://schemas.openxmlformats.org/presentationml/2006/ole">
            <mc:AlternateContent xmlns:mc="http://schemas.openxmlformats.org/markup-compatibility/2006">
              <mc:Choice xmlns:v="urn:schemas-microsoft-com:vml" Requires="v">
                <p:oleObj spid="_x0000_s7169" name="Equation" r:id="rId1" imgW="80467200" imgH="20726400" progId="">
                  <p:embed/>
                </p:oleObj>
              </mc:Choice>
              <mc:Fallback>
                <p:oleObj name="Equation" r:id="rId1" imgW="80467200" imgH="20726400" progId="">
                  <p:embed/>
                  <p:pic>
                    <p:nvPicPr>
                      <p:cNvPr id="0" name="图片 7168"/>
                      <p:cNvPicPr>
                        <a:picLocks noChangeAspect="1"/>
                      </p:cNvPicPr>
                      <p:nvPr/>
                    </p:nvPicPr>
                    <p:blipFill>
                      <a:blip r:embed="rId2"/>
                      <a:stretch>
                        <a:fillRect/>
                      </a:stretch>
                    </p:blipFill>
                    <p:spPr>
                      <a:xfrm>
                        <a:off x="2095472" y="2628891"/>
                        <a:ext cx="7902460" cy="1428760"/>
                      </a:xfrm>
                      <a:prstGeom prst="rect">
                        <a:avLst/>
                      </a:prstGeom>
                      <a:noFill/>
                      <a:ln w="9525">
                        <a:noFill/>
                      </a:ln>
                    </p:spPr>
                  </p:pic>
                </p:oleObj>
              </mc:Fallback>
            </mc:AlternateContent>
          </a:graphicData>
        </a:graphic>
      </p:graphicFrame>
      <p:grpSp>
        <p:nvGrpSpPr>
          <p:cNvPr id="17" name="组合 16"/>
          <p:cNvGrpSpPr/>
          <p:nvPr/>
        </p:nvGrpSpPr>
        <p:grpSpPr>
          <a:xfrm>
            <a:off x="2063552" y="4274815"/>
            <a:ext cx="8286808" cy="2393906"/>
            <a:chOff x="294969" y="4071942"/>
            <a:chExt cx="8554095" cy="2393906"/>
          </a:xfrm>
        </p:grpSpPr>
        <p:sp>
          <p:nvSpPr>
            <p:cNvPr id="12" name="矩形 11"/>
            <p:cNvSpPr/>
            <p:nvPr/>
          </p:nvSpPr>
          <p:spPr>
            <a:xfrm>
              <a:off x="294969" y="4071942"/>
              <a:ext cx="8554095" cy="2245360"/>
            </a:xfrm>
            <a:prstGeom prst="rect">
              <a:avLst/>
            </a:prstGeom>
          </p:spPr>
          <p:txBody>
            <a:bodyPr wrap="square">
              <a:spAutoFit/>
            </a:bodyPr>
            <a:lstStyle/>
            <a:p>
              <a:r>
                <a:rPr lang="zh-CN" altLang="en-US" sz="2800" b="1" dirty="0" smtClean="0">
                  <a:solidFill>
                    <a:srgbClr val="FF0000"/>
                  </a:solidFill>
                  <a:latin typeface="楷体_GB2312" pitchFamily="49" charset="-122"/>
                  <a:ea typeface="楷体_GB2312" pitchFamily="49" charset="-122"/>
                </a:rPr>
                <a:t>解析</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先分别用代数式表示原计划和实际完成任务所用的时间</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再根据“原计划所用时间</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实际所用时间</a:t>
              </a:r>
              <a:r>
                <a:rPr lang="en-US" altLang="zh-CN" sz="2800" b="1" dirty="0" smtClean="0">
                  <a:latin typeface="楷体_GB2312" pitchFamily="49" charset="-122"/>
                  <a:ea typeface="楷体_GB2312" pitchFamily="49" charset="-122"/>
                </a:rPr>
                <a:t>=2”</a:t>
              </a:r>
              <a:r>
                <a:rPr lang="zh-CN" altLang="en-US" sz="2800" b="1" dirty="0" smtClean="0">
                  <a:latin typeface="楷体_GB2312" pitchFamily="49" charset="-122"/>
                  <a:ea typeface="楷体_GB2312" pitchFamily="49" charset="-122"/>
                </a:rPr>
                <a:t>列出方程</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原计划施工所用的天数为        </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实际施工所用的天数为       </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                                                                   依题意可得             </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故选</a:t>
              </a:r>
              <a:r>
                <a:rPr lang="en-US" altLang="zh-CN" sz="2800" b="1" dirty="0" smtClean="0">
                  <a:latin typeface="Times New Roman" panose="02020603050405020304" pitchFamily="18" charset="0"/>
                  <a:ea typeface="楷体_GB2312" pitchFamily="49" charset="-122"/>
                  <a:cs typeface="Times New Roman" panose="02020603050405020304" pitchFamily="18" charset="0"/>
                </a:rPr>
                <a:t>A</a:t>
              </a:r>
              <a:r>
                <a:rPr lang="en-US" altLang="zh-CN" sz="2800" b="1" dirty="0" smtClean="0">
                  <a:latin typeface="楷体_GB2312" pitchFamily="49" charset="-122"/>
                  <a:ea typeface="楷体_GB2312" pitchFamily="49" charset="-122"/>
                </a:rPr>
                <a:t>.</a:t>
              </a:r>
              <a:endParaRPr lang="zh-CN" altLang="en-US" sz="2800" b="1" dirty="0">
                <a:latin typeface="楷体_GB2312" pitchFamily="49" charset="-122"/>
                <a:ea typeface="楷体_GB2312" pitchFamily="49" charset="-122"/>
              </a:endParaRPr>
            </a:p>
          </p:txBody>
        </p:sp>
        <p:graphicFrame>
          <p:nvGraphicFramePr>
            <p:cNvPr id="107531" name="Object 11"/>
            <p:cNvGraphicFramePr>
              <a:graphicFrameLocks noChangeAspect="1"/>
            </p:cNvGraphicFramePr>
            <p:nvPr/>
          </p:nvGraphicFramePr>
          <p:xfrm>
            <a:off x="2301895" y="5872142"/>
            <a:ext cx="2270156" cy="593706"/>
          </p:xfrm>
          <a:graphic>
            <a:graphicData uri="http://schemas.openxmlformats.org/presentationml/2006/ole">
              <mc:AlternateContent xmlns:mc="http://schemas.openxmlformats.org/markup-compatibility/2006">
                <mc:Choice xmlns:v="urn:schemas-microsoft-com:vml" Requires="v">
                  <p:oleObj spid="_x0000_s7170" name="Equation" r:id="rId3" imgW="32004000" imgH="10058400" progId="">
                    <p:embed/>
                  </p:oleObj>
                </mc:Choice>
                <mc:Fallback>
                  <p:oleObj name="Equation" r:id="rId3" imgW="32004000" imgH="10058400" progId="">
                    <p:embed/>
                    <p:pic>
                      <p:nvPicPr>
                        <p:cNvPr id="0" name="图片 7169"/>
                        <p:cNvPicPr>
                          <a:picLocks noChangeAspect="1"/>
                        </p:cNvPicPr>
                        <p:nvPr/>
                      </p:nvPicPr>
                      <p:blipFill>
                        <a:blip r:embed="rId4"/>
                        <a:stretch>
                          <a:fillRect/>
                        </a:stretch>
                      </p:blipFill>
                      <p:spPr>
                        <a:xfrm>
                          <a:off x="2301895" y="5872142"/>
                          <a:ext cx="2270156" cy="593706"/>
                        </a:xfrm>
                        <a:prstGeom prst="rect">
                          <a:avLst/>
                        </a:prstGeom>
                        <a:noFill/>
                        <a:ln w="9525">
                          <a:noFill/>
                        </a:ln>
                      </p:spPr>
                    </p:pic>
                  </p:oleObj>
                </mc:Fallback>
              </mc:AlternateContent>
            </a:graphicData>
          </a:graphic>
        </p:graphicFrame>
        <p:graphicFrame>
          <p:nvGraphicFramePr>
            <p:cNvPr id="107532" name="Object 12"/>
            <p:cNvGraphicFramePr>
              <a:graphicFrameLocks noChangeAspect="1"/>
            </p:cNvGraphicFramePr>
            <p:nvPr/>
          </p:nvGraphicFramePr>
          <p:xfrm>
            <a:off x="4160159" y="5368086"/>
            <a:ext cx="1040628" cy="470629"/>
          </p:xfrm>
          <a:graphic>
            <a:graphicData uri="http://schemas.openxmlformats.org/presentationml/2006/ole">
              <mc:AlternateContent xmlns:mc="http://schemas.openxmlformats.org/markup-compatibility/2006">
                <mc:Choice xmlns:v="urn:schemas-microsoft-com:vml" Requires="v">
                  <p:oleObj spid="_x0000_s7171" name="Equation" r:id="rId5" imgW="17373600" imgH="10058400" progId="">
                    <p:embed/>
                  </p:oleObj>
                </mc:Choice>
                <mc:Fallback>
                  <p:oleObj name="Equation" r:id="rId5" imgW="17373600" imgH="10058400" progId="">
                    <p:embed/>
                    <p:pic>
                      <p:nvPicPr>
                        <p:cNvPr id="0" name="图片 7170"/>
                        <p:cNvPicPr>
                          <a:picLocks noChangeAspect="1"/>
                        </p:cNvPicPr>
                        <p:nvPr/>
                      </p:nvPicPr>
                      <p:blipFill>
                        <a:blip r:embed="rId6"/>
                        <a:stretch>
                          <a:fillRect/>
                        </a:stretch>
                      </p:blipFill>
                      <p:spPr>
                        <a:xfrm>
                          <a:off x="4160159" y="5368086"/>
                          <a:ext cx="1040628" cy="470629"/>
                        </a:xfrm>
                        <a:prstGeom prst="rect">
                          <a:avLst/>
                        </a:prstGeom>
                        <a:noFill/>
                        <a:ln w="9525">
                          <a:noFill/>
                        </a:ln>
                      </p:spPr>
                    </p:pic>
                  </p:oleObj>
                </mc:Fallback>
              </mc:AlternateContent>
            </a:graphicData>
          </a:graphic>
        </p:graphicFrame>
        <p:graphicFrame>
          <p:nvGraphicFramePr>
            <p:cNvPr id="107533" name="Object 13"/>
            <p:cNvGraphicFramePr>
              <a:graphicFrameLocks noChangeAspect="1"/>
            </p:cNvGraphicFramePr>
            <p:nvPr/>
          </p:nvGraphicFramePr>
          <p:xfrm>
            <a:off x="6951184" y="4941738"/>
            <a:ext cx="881623" cy="484187"/>
          </p:xfrm>
          <a:graphic>
            <a:graphicData uri="http://schemas.openxmlformats.org/presentationml/2006/ole">
              <mc:AlternateContent xmlns:mc="http://schemas.openxmlformats.org/markup-compatibility/2006">
                <mc:Choice xmlns:v="urn:schemas-microsoft-com:vml" Requires="v">
                  <p:oleObj spid="_x0000_s7172" name="Equation" r:id="rId7" imgW="7010400" imgH="9448800" progId="">
                    <p:embed/>
                  </p:oleObj>
                </mc:Choice>
                <mc:Fallback>
                  <p:oleObj name="Equation" r:id="rId7" imgW="7010400" imgH="9448800" progId="">
                    <p:embed/>
                    <p:pic>
                      <p:nvPicPr>
                        <p:cNvPr id="0" name="图片 7171"/>
                        <p:cNvPicPr>
                          <a:picLocks noChangeAspect="1"/>
                        </p:cNvPicPr>
                        <p:nvPr/>
                      </p:nvPicPr>
                      <p:blipFill>
                        <a:blip r:embed="rId8"/>
                        <a:stretch>
                          <a:fillRect/>
                        </a:stretch>
                      </p:blipFill>
                      <p:spPr>
                        <a:xfrm>
                          <a:off x="6951184" y="4941738"/>
                          <a:ext cx="881623" cy="484187"/>
                        </a:xfrm>
                        <a:prstGeom prst="rect">
                          <a:avLst/>
                        </a:prstGeom>
                        <a:noFill/>
                        <a:ln w="9525">
                          <a:noFill/>
                        </a:ln>
                      </p:spPr>
                    </p:pic>
                  </p:oleObj>
                </mc:Fallback>
              </mc:AlternateContent>
            </a:graphicData>
          </a:graphic>
        </p:graphicFrame>
      </p:grpSp>
      <p:sp>
        <p:nvSpPr>
          <p:cNvPr id="18" name="矩形 17"/>
          <p:cNvSpPr/>
          <p:nvPr/>
        </p:nvSpPr>
        <p:spPr>
          <a:xfrm>
            <a:off x="9048328" y="2042567"/>
            <a:ext cx="439420" cy="521970"/>
          </a:xfrm>
          <a:prstGeom prst="rect">
            <a:avLst/>
          </a:prstGeom>
        </p:spPr>
        <p:txBody>
          <a:bodyPr wrap="none">
            <a:spAutoFit/>
          </a:bodyPr>
          <a:lstStyle/>
          <a:p>
            <a:r>
              <a:rPr lang="en-US" altLang="zh-CN" sz="2800" b="1" dirty="0" smtClean="0">
                <a:solidFill>
                  <a:srgbClr val="FF0000"/>
                </a:solidFill>
                <a:latin typeface="Times New Roman" panose="02020603050405020304" pitchFamily="18" charset="0"/>
                <a:ea typeface="宋体" panose="02010600030101010101" pitchFamily="2" charset="-122"/>
              </a:rPr>
              <a:t>A</a:t>
            </a:r>
            <a:endParaRPr lang="zh-CN" altLang="en-US" sz="2000" dirty="0">
              <a:solidFill>
                <a:srgbClr val="FF0000"/>
              </a:solidFill>
              <a:latin typeface="Times New Roman" panose="02020603050405020304" pitchFamily="18" charset="0"/>
              <a:ea typeface="宋体" panose="02010600030101010101" pitchFamily="2" charset="-122"/>
            </a:endParaRPr>
          </a:p>
        </p:txBody>
      </p:sp>
      <p:sp>
        <p:nvSpPr>
          <p:cNvPr id="10" name="矩形 9"/>
          <p:cNvSpPr/>
          <p:nvPr/>
        </p:nvSpPr>
        <p:spPr>
          <a:xfrm>
            <a:off x="340360" y="158115"/>
            <a:ext cx="2014220" cy="645160"/>
          </a:xfrm>
          <a:prstGeom prst="rect">
            <a:avLst/>
          </a:prstGeom>
        </p:spPr>
        <p:txBody>
          <a:bodyPr wrap="none">
            <a:spAutoFit/>
          </a:bodyPr>
          <a:lstStyle/>
          <a:p>
            <a:r>
              <a:rPr lang="zh-CN" altLang="en-US" sz="3600" b="1" dirty="0" smtClean="0">
                <a:solidFill>
                  <a:schemeClr val="bg1"/>
                </a:solidFill>
                <a:latin typeface="+mn-ea"/>
                <a:cs typeface="Times New Roman" panose="02020603050405020304"/>
              </a:rPr>
              <a:t>反馈固学</a:t>
            </a:r>
            <a:endParaRPr lang="zh-CN" altLang="en-US" sz="3600" b="1" dirty="0" smtClean="0">
              <a:solidFill>
                <a:schemeClr val="bg1"/>
              </a:solidFill>
              <a:latin typeface="+mn-ea"/>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8282" y="714356"/>
            <a:ext cx="8286808" cy="2245360"/>
          </a:xfrm>
          <a:prstGeom prst="rect">
            <a:avLst/>
          </a:prstGeom>
        </p:spPr>
        <p:txBody>
          <a:bodyPr wrap="square">
            <a:spAutoFit/>
          </a:bodyPr>
          <a:lstStyle/>
          <a:p>
            <a:r>
              <a:rPr lang="en-US" altLang="zh-CN" sz="2800" b="1" dirty="0" smtClean="0">
                <a:latin typeface="Times New Roman" panose="02020603050405020304" pitchFamily="18" charset="0"/>
                <a:ea typeface="宋体" panose="02010600030101010101" pitchFamily="2" charset="-122"/>
              </a:rPr>
              <a:t>2.</a:t>
            </a:r>
            <a:r>
              <a:rPr lang="zh-CN" altLang="en-US" sz="2800" b="1" dirty="0" smtClean="0">
                <a:latin typeface="Times New Roman" panose="02020603050405020304" pitchFamily="18" charset="0"/>
                <a:ea typeface="宋体" panose="02010600030101010101" pitchFamily="2" charset="-122"/>
              </a:rPr>
              <a:t>一次夏令营活动中</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班长购买了甲、乙两种矿泉水</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其中甲种矿泉水共花费</a:t>
            </a:r>
            <a:r>
              <a:rPr lang="en-US" altLang="zh-CN" sz="2800" b="1" dirty="0" smtClean="0">
                <a:latin typeface="Times New Roman" panose="02020603050405020304" pitchFamily="18" charset="0"/>
                <a:ea typeface="宋体" panose="02010600030101010101" pitchFamily="2" charset="-122"/>
              </a:rPr>
              <a:t>80</a:t>
            </a:r>
            <a:r>
              <a:rPr lang="zh-CN" altLang="en-US" sz="2800" b="1" dirty="0" smtClean="0">
                <a:latin typeface="Times New Roman" panose="02020603050405020304" pitchFamily="18" charset="0"/>
                <a:ea typeface="宋体" panose="02010600030101010101" pitchFamily="2" charset="-122"/>
              </a:rPr>
              <a:t>元</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乙种矿泉水共花费</a:t>
            </a:r>
            <a:r>
              <a:rPr lang="en-US" altLang="zh-CN" sz="2800" b="1" dirty="0" smtClean="0">
                <a:latin typeface="Times New Roman" panose="02020603050405020304" pitchFamily="18" charset="0"/>
                <a:ea typeface="宋体" panose="02010600030101010101" pitchFamily="2" charset="-122"/>
              </a:rPr>
              <a:t>60</a:t>
            </a:r>
            <a:r>
              <a:rPr lang="zh-CN" altLang="en-US" sz="2800" b="1" dirty="0" smtClean="0">
                <a:latin typeface="Times New Roman" panose="02020603050405020304" pitchFamily="18" charset="0"/>
                <a:ea typeface="宋体" panose="02010600030101010101" pitchFamily="2" charset="-122"/>
              </a:rPr>
              <a:t>元</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甲种矿泉水比乙种矿泉水多</a:t>
            </a:r>
            <a:r>
              <a:rPr lang="en-US" altLang="zh-CN" sz="2800" b="1" dirty="0" smtClean="0">
                <a:latin typeface="Times New Roman" panose="02020603050405020304" pitchFamily="18" charset="0"/>
                <a:ea typeface="宋体" panose="02010600030101010101" pitchFamily="2" charset="-122"/>
              </a:rPr>
              <a:t>20</a:t>
            </a:r>
            <a:r>
              <a:rPr lang="zh-CN" altLang="en-US" sz="2800" b="1" dirty="0" smtClean="0">
                <a:latin typeface="Times New Roman" panose="02020603050405020304" pitchFamily="18" charset="0"/>
                <a:ea typeface="宋体" panose="02010600030101010101" pitchFamily="2" charset="-122"/>
              </a:rPr>
              <a:t>瓶</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乙种矿泉水的价格是甲种矿泉水的价格的</a:t>
            </a:r>
            <a:r>
              <a:rPr lang="en-US" altLang="zh-CN" sz="2800" b="1" dirty="0" smtClean="0">
                <a:latin typeface="Times New Roman" panose="02020603050405020304" pitchFamily="18" charset="0"/>
                <a:ea typeface="宋体" panose="02010600030101010101" pitchFamily="2" charset="-122"/>
              </a:rPr>
              <a:t>1.5</a:t>
            </a:r>
            <a:r>
              <a:rPr lang="zh-CN" altLang="en-US" sz="2800" b="1" dirty="0" smtClean="0">
                <a:latin typeface="Times New Roman" panose="02020603050405020304" pitchFamily="18" charset="0"/>
                <a:ea typeface="宋体" panose="02010600030101010101" pitchFamily="2" charset="-122"/>
              </a:rPr>
              <a:t>倍</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若设甲种矿泉水的价格为</a:t>
            </a:r>
            <a:r>
              <a:rPr lang="en-US" altLang="zh-CN" sz="2800" b="1" i="1" dirty="0" smtClean="0">
                <a:latin typeface="Times New Roman" panose="02020603050405020304" pitchFamily="18" charset="0"/>
                <a:ea typeface="宋体" panose="02010600030101010101" pitchFamily="2" charset="-122"/>
              </a:rPr>
              <a:t>x</a:t>
            </a:r>
            <a:r>
              <a:rPr lang="zh-CN" altLang="en-US" sz="2800" b="1" dirty="0" smtClean="0">
                <a:latin typeface="Times New Roman" panose="02020603050405020304" pitchFamily="18" charset="0"/>
                <a:ea typeface="宋体" panose="02010600030101010101" pitchFamily="2" charset="-122"/>
              </a:rPr>
              <a:t>元</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瓶</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根据题意可列方程为	</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　　</a:t>
            </a:r>
            <a:r>
              <a:rPr lang="en-US" altLang="zh-CN" sz="2800" b="1" dirty="0" smtClean="0">
                <a:latin typeface="Times New Roman" panose="02020603050405020304" pitchFamily="18" charset="0"/>
                <a:ea typeface="宋体" panose="02010600030101010101" pitchFamily="2" charset="-122"/>
              </a:rPr>
              <a:t>)</a:t>
            </a:r>
            <a:endParaRPr lang="zh-CN" altLang="en-US" sz="2800" b="1" dirty="0">
              <a:latin typeface="Times New Roman" panose="02020603050405020304" pitchFamily="18" charset="0"/>
              <a:ea typeface="宋体" panose="02010600030101010101" pitchFamily="2" charset="-122"/>
            </a:endParaRPr>
          </a:p>
        </p:txBody>
      </p:sp>
      <p:graphicFrame>
        <p:nvGraphicFramePr>
          <p:cNvPr id="4" name="对象 3"/>
          <p:cNvGraphicFramePr>
            <a:graphicFrameLocks noChangeAspect="1"/>
          </p:cNvGraphicFramePr>
          <p:nvPr/>
        </p:nvGraphicFramePr>
        <p:xfrm>
          <a:off x="1952596" y="3071810"/>
          <a:ext cx="7261225" cy="1177925"/>
        </p:xfrm>
        <a:graphic>
          <a:graphicData uri="http://schemas.openxmlformats.org/presentationml/2006/ole">
            <mc:AlternateContent xmlns:mc="http://schemas.openxmlformats.org/markup-compatibility/2006">
              <mc:Choice xmlns:v="urn:schemas-microsoft-com:vml" Requires="v">
                <p:oleObj spid="_x0000_s8193" name="Equation" r:id="rId1" imgW="61569600" imgH="19507200" progId="">
                  <p:embed/>
                </p:oleObj>
              </mc:Choice>
              <mc:Fallback>
                <p:oleObj name="Equation" r:id="rId1" imgW="61569600" imgH="19507200" progId="">
                  <p:embed/>
                  <p:pic>
                    <p:nvPicPr>
                      <p:cNvPr id="0" name="图片 8192"/>
                      <p:cNvPicPr>
                        <a:picLocks noChangeAspect="1"/>
                      </p:cNvPicPr>
                      <p:nvPr/>
                    </p:nvPicPr>
                    <p:blipFill>
                      <a:blip r:embed="rId2"/>
                      <a:stretch>
                        <a:fillRect/>
                      </a:stretch>
                    </p:blipFill>
                    <p:spPr>
                      <a:xfrm>
                        <a:off x="1952596" y="3071810"/>
                        <a:ext cx="7261225" cy="1177925"/>
                      </a:xfrm>
                      <a:prstGeom prst="rect">
                        <a:avLst/>
                      </a:prstGeom>
                      <a:noFill/>
                      <a:ln w="9525">
                        <a:noFill/>
                      </a:ln>
                    </p:spPr>
                  </p:pic>
                </p:oleObj>
              </mc:Fallback>
            </mc:AlternateContent>
          </a:graphicData>
        </a:graphic>
      </p:graphicFrame>
      <p:grpSp>
        <p:nvGrpSpPr>
          <p:cNvPr id="6" name="组合 5"/>
          <p:cNvGrpSpPr/>
          <p:nvPr/>
        </p:nvGrpSpPr>
        <p:grpSpPr>
          <a:xfrm>
            <a:off x="2095472" y="4286256"/>
            <a:ext cx="7500990" cy="2093904"/>
            <a:chOff x="214282" y="4276657"/>
            <a:chExt cx="8286808" cy="2093904"/>
          </a:xfrm>
        </p:grpSpPr>
        <p:sp>
          <p:nvSpPr>
            <p:cNvPr id="3" name="矩形 2"/>
            <p:cNvSpPr/>
            <p:nvPr/>
          </p:nvSpPr>
          <p:spPr>
            <a:xfrm>
              <a:off x="214282" y="4276657"/>
              <a:ext cx="8286808" cy="2061210"/>
            </a:xfrm>
            <a:prstGeom prst="rect">
              <a:avLst/>
            </a:prstGeom>
          </p:spPr>
          <p:txBody>
            <a:bodyPr wrap="square">
              <a:spAutoFit/>
            </a:bodyPr>
            <a:lstStyle/>
            <a:p>
              <a:r>
                <a:rPr lang="zh-CN" altLang="en-US" sz="3200" b="1" dirty="0" smtClean="0">
                  <a:solidFill>
                    <a:srgbClr val="FF0000"/>
                  </a:solidFill>
                  <a:latin typeface="楷体_GB2312" pitchFamily="49" charset="-122"/>
                  <a:ea typeface="楷体_GB2312" pitchFamily="49" charset="-122"/>
                </a:rPr>
                <a:t>解析</a:t>
              </a:r>
              <a:r>
                <a:rPr lang="en-US" altLang="zh-CN" sz="3200" b="1" dirty="0" smtClean="0">
                  <a:solidFill>
                    <a:srgbClr val="FF0000"/>
                  </a:solidFill>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因为甲种矿泉水的价格为</a:t>
              </a:r>
              <a:r>
                <a:rPr lang="en-US" altLang="zh-CN" sz="3200" b="1" i="1" dirty="0" smtClean="0">
                  <a:latin typeface="Times New Roman" panose="02020603050405020304" pitchFamily="18" charset="0"/>
                  <a:ea typeface="楷体_GB2312" pitchFamily="49" charset="-122"/>
                  <a:cs typeface="Times New Roman" panose="02020603050405020304" pitchFamily="18" charset="0"/>
                </a:rPr>
                <a:t>x</a:t>
              </a:r>
              <a:r>
                <a:rPr lang="zh-CN" altLang="en-US" sz="3200" b="1" dirty="0" smtClean="0">
                  <a:latin typeface="楷体_GB2312" pitchFamily="49" charset="-122"/>
                  <a:ea typeface="楷体_GB2312" pitchFamily="49" charset="-122"/>
                </a:rPr>
                <a:t>元</a:t>
              </a:r>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瓶</a:t>
              </a:r>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所以乙种矿泉水的价格为</a:t>
              </a:r>
              <a:r>
                <a:rPr lang="en-US" altLang="zh-CN" sz="3200" b="1" dirty="0" smtClean="0">
                  <a:latin typeface="楷体_GB2312" pitchFamily="49" charset="-122"/>
                  <a:ea typeface="楷体_GB2312" pitchFamily="49" charset="-122"/>
                </a:rPr>
                <a:t>1.5</a:t>
              </a:r>
              <a:r>
                <a:rPr lang="en-US" altLang="zh-CN" sz="3200" b="1" i="1" dirty="0" smtClean="0">
                  <a:latin typeface="Times New Roman" panose="02020603050405020304" pitchFamily="18" charset="0"/>
                  <a:ea typeface="楷体_GB2312" pitchFamily="49" charset="-122"/>
                  <a:cs typeface="Times New Roman" panose="02020603050405020304" pitchFamily="18" charset="0"/>
                </a:rPr>
                <a:t>x</a:t>
              </a:r>
              <a:r>
                <a:rPr lang="zh-CN" altLang="en-US" sz="3200" b="1" dirty="0" smtClean="0">
                  <a:latin typeface="楷体_GB2312" pitchFamily="49" charset="-122"/>
                  <a:ea typeface="楷体_GB2312" pitchFamily="49" charset="-122"/>
                </a:rPr>
                <a:t>元</a:t>
              </a:r>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瓶</a:t>
              </a:r>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根据甲种矿泉水比乙种矿泉水多</a:t>
              </a:r>
              <a:r>
                <a:rPr lang="en-US" altLang="zh-CN" sz="3200" b="1" dirty="0" smtClean="0">
                  <a:latin typeface="楷体_GB2312" pitchFamily="49" charset="-122"/>
                  <a:ea typeface="楷体_GB2312" pitchFamily="49" charset="-122"/>
                </a:rPr>
                <a:t>20</a:t>
              </a:r>
              <a:r>
                <a:rPr lang="zh-CN" altLang="en-US" sz="3200" b="1" dirty="0" smtClean="0">
                  <a:latin typeface="楷体_GB2312" pitchFamily="49" charset="-122"/>
                  <a:ea typeface="楷体_GB2312" pitchFamily="49" charset="-122"/>
                </a:rPr>
                <a:t>瓶</a:t>
              </a:r>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列分式方程</a:t>
              </a:r>
              <a:r>
                <a:rPr lang="en-US" altLang="zh-CN" sz="3200" b="1" dirty="0" smtClean="0">
                  <a:latin typeface="楷体_GB2312" pitchFamily="49" charset="-122"/>
                  <a:ea typeface="楷体_GB2312" pitchFamily="49" charset="-122"/>
                </a:rPr>
                <a:t>       .</a:t>
              </a:r>
              <a:r>
                <a:rPr lang="zh-CN" altLang="en-US" sz="3200" b="1" dirty="0" smtClean="0">
                  <a:latin typeface="楷体_GB2312" pitchFamily="49" charset="-122"/>
                  <a:ea typeface="楷体_GB2312" pitchFamily="49" charset="-122"/>
                </a:rPr>
                <a:t>故选</a:t>
              </a:r>
              <a:r>
                <a:rPr lang="en-US" altLang="zh-CN" sz="3200" b="1" dirty="0" smtClean="0">
                  <a:latin typeface="楷体_GB2312" pitchFamily="49" charset="-122"/>
                  <a:ea typeface="楷体_GB2312" pitchFamily="49" charset="-122"/>
                </a:rPr>
                <a:t>B.</a:t>
              </a:r>
              <a:endParaRPr lang="zh-CN" altLang="en-US" sz="3200" b="1" dirty="0">
                <a:latin typeface="楷体_GB2312" pitchFamily="49" charset="-122"/>
                <a:ea typeface="楷体_GB2312" pitchFamily="49" charset="-122"/>
              </a:endParaRPr>
            </a:p>
          </p:txBody>
        </p:sp>
        <p:graphicFrame>
          <p:nvGraphicFramePr>
            <p:cNvPr id="110594" name="Object 2"/>
            <p:cNvGraphicFramePr>
              <a:graphicFrameLocks noChangeAspect="1"/>
            </p:cNvGraphicFramePr>
            <p:nvPr/>
          </p:nvGraphicFramePr>
          <p:xfrm>
            <a:off x="1713800" y="5776855"/>
            <a:ext cx="1398082" cy="593706"/>
          </p:xfrm>
          <a:graphic>
            <a:graphicData uri="http://schemas.openxmlformats.org/presentationml/2006/ole">
              <mc:AlternateContent xmlns:mc="http://schemas.openxmlformats.org/markup-compatibility/2006">
                <mc:Choice xmlns:v="urn:schemas-microsoft-com:vml" Requires="v">
                  <p:oleObj spid="_x0000_s8194" name="Equation" r:id="rId3" imgW="22250400" imgH="9448800" progId="">
                    <p:embed/>
                  </p:oleObj>
                </mc:Choice>
                <mc:Fallback>
                  <p:oleObj name="Equation" r:id="rId3" imgW="22250400" imgH="9448800" progId="">
                    <p:embed/>
                    <p:pic>
                      <p:nvPicPr>
                        <p:cNvPr id="0" name="图片 8193"/>
                        <p:cNvPicPr>
                          <a:picLocks noChangeAspect="1"/>
                        </p:cNvPicPr>
                        <p:nvPr/>
                      </p:nvPicPr>
                      <p:blipFill>
                        <a:blip r:embed="rId4"/>
                        <a:stretch>
                          <a:fillRect/>
                        </a:stretch>
                      </p:blipFill>
                      <p:spPr>
                        <a:xfrm>
                          <a:off x="1713800" y="5776855"/>
                          <a:ext cx="1398082" cy="593706"/>
                        </a:xfrm>
                        <a:prstGeom prst="rect">
                          <a:avLst/>
                        </a:prstGeom>
                        <a:noFill/>
                        <a:ln w="9525">
                          <a:noFill/>
                        </a:ln>
                      </p:spPr>
                    </p:pic>
                  </p:oleObj>
                </mc:Fallback>
              </mc:AlternateContent>
            </a:graphicData>
          </a:graphic>
        </p:graphicFrame>
      </p:grpSp>
      <p:sp>
        <p:nvSpPr>
          <p:cNvPr id="7" name="矩形 6"/>
          <p:cNvSpPr/>
          <p:nvPr/>
        </p:nvSpPr>
        <p:spPr>
          <a:xfrm>
            <a:off x="7524760" y="2357430"/>
            <a:ext cx="454025" cy="583565"/>
          </a:xfrm>
          <a:prstGeom prst="rect">
            <a:avLst/>
          </a:prstGeom>
        </p:spPr>
        <p:txBody>
          <a:bodyPr wrap="none">
            <a:spAutoFit/>
          </a:bodyPr>
          <a:lstStyle/>
          <a:p>
            <a:r>
              <a:rPr lang="en-US" altLang="zh-CN" sz="3200" b="1" dirty="0" smtClean="0">
                <a:solidFill>
                  <a:srgbClr val="FF0000"/>
                </a:solidFill>
                <a:latin typeface="Times New Roman" panose="02020603050405020304" pitchFamily="18" charset="0"/>
                <a:ea typeface="宋体" panose="02010600030101010101" pitchFamily="2" charset="-122"/>
              </a:rPr>
              <a:t>B</a:t>
            </a:r>
            <a:endParaRPr lang="zh-CN" altLang="en-US" sz="2000" dirty="0">
              <a:solidFill>
                <a:srgbClr val="FF0000"/>
              </a:solidFill>
              <a:latin typeface="Times New Roman" panose="02020603050405020304" pitchFamily="18" charset="0"/>
              <a:ea typeface="宋体" panose="02010600030101010101" pitchFamily="2" charset="-122"/>
            </a:endParaRPr>
          </a:p>
        </p:txBody>
      </p:sp>
      <p:sp>
        <p:nvSpPr>
          <p:cNvPr id="8" name="矩形 7"/>
          <p:cNvSpPr/>
          <p:nvPr/>
        </p:nvSpPr>
        <p:spPr>
          <a:xfrm>
            <a:off x="259715" y="226060"/>
            <a:ext cx="2014220" cy="645160"/>
          </a:xfrm>
          <a:prstGeom prst="rect">
            <a:avLst/>
          </a:prstGeom>
        </p:spPr>
        <p:txBody>
          <a:bodyPr wrap="none">
            <a:spAutoFit/>
          </a:bodyPr>
          <a:lstStyle/>
          <a:p>
            <a:r>
              <a:rPr lang="zh-CN" altLang="en-US" sz="3600" b="1" dirty="0" smtClean="0">
                <a:solidFill>
                  <a:schemeClr val="bg1"/>
                </a:solidFill>
                <a:latin typeface="+mn-ea"/>
                <a:cs typeface="Times New Roman" panose="02020603050405020304"/>
              </a:rPr>
              <a:t>反馈固学</a:t>
            </a:r>
            <a:endParaRPr lang="zh-CN" altLang="en-US" sz="3600" b="1" dirty="0" smtClean="0">
              <a:solidFill>
                <a:schemeClr val="bg1"/>
              </a:solidFill>
              <a:latin typeface="+mn-ea"/>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8282" y="714356"/>
            <a:ext cx="8143900" cy="1198880"/>
          </a:xfrm>
          <a:prstGeom prst="rect">
            <a:avLst/>
          </a:prstGeom>
        </p:spPr>
        <p:txBody>
          <a:bodyPr wrap="square">
            <a:spAutoFit/>
          </a:bodyPr>
          <a:lstStyle/>
          <a:p>
            <a:r>
              <a:rPr lang="en-US" altLang="zh-CN" sz="2400" b="1" dirty="0" smtClean="0">
                <a:latin typeface="+mn-ea"/>
              </a:rPr>
              <a:t>3.</a:t>
            </a:r>
            <a:r>
              <a:rPr lang="zh-CN" altLang="en-US" sz="2400" b="1" dirty="0" smtClean="0">
                <a:latin typeface="+mn-ea"/>
              </a:rPr>
              <a:t>扬州建城</a:t>
            </a:r>
            <a:r>
              <a:rPr lang="en-US" altLang="zh-CN" sz="2400" b="1" dirty="0" smtClean="0">
                <a:latin typeface="+mn-ea"/>
              </a:rPr>
              <a:t>2500</a:t>
            </a:r>
            <a:r>
              <a:rPr lang="zh-CN" altLang="en-US" sz="2400" b="1" dirty="0" smtClean="0">
                <a:latin typeface="+mn-ea"/>
              </a:rPr>
              <a:t>年之际</a:t>
            </a:r>
            <a:r>
              <a:rPr lang="en-US" altLang="zh-CN" sz="2400" b="1" dirty="0" smtClean="0">
                <a:latin typeface="+mn-ea"/>
              </a:rPr>
              <a:t>,</a:t>
            </a:r>
            <a:r>
              <a:rPr lang="zh-CN" altLang="en-US" sz="2400" b="1" dirty="0" smtClean="0">
                <a:latin typeface="+mn-ea"/>
              </a:rPr>
              <a:t>为了继续美化城市</a:t>
            </a:r>
            <a:r>
              <a:rPr lang="en-US" altLang="zh-CN" sz="2400" b="1" dirty="0" smtClean="0">
                <a:latin typeface="+mn-ea"/>
              </a:rPr>
              <a:t>,</a:t>
            </a:r>
            <a:r>
              <a:rPr lang="zh-CN" altLang="en-US" sz="2400" b="1" dirty="0" smtClean="0">
                <a:latin typeface="+mn-ea"/>
              </a:rPr>
              <a:t>计划在路旁栽树</a:t>
            </a:r>
            <a:r>
              <a:rPr lang="en-US" altLang="zh-CN" sz="2400" b="1" dirty="0" smtClean="0">
                <a:latin typeface="+mn-ea"/>
              </a:rPr>
              <a:t>1200</a:t>
            </a:r>
            <a:r>
              <a:rPr lang="zh-CN" altLang="en-US" sz="2400" b="1" dirty="0" smtClean="0">
                <a:latin typeface="+mn-ea"/>
              </a:rPr>
              <a:t>棵</a:t>
            </a:r>
            <a:r>
              <a:rPr lang="en-US" altLang="zh-CN" sz="2400" b="1" dirty="0" smtClean="0">
                <a:latin typeface="+mn-ea"/>
              </a:rPr>
              <a:t>,</a:t>
            </a:r>
            <a:r>
              <a:rPr lang="zh-CN" altLang="en-US" sz="2400" b="1" dirty="0" smtClean="0">
                <a:latin typeface="+mn-ea"/>
              </a:rPr>
              <a:t>由于志愿者的参加</a:t>
            </a:r>
            <a:r>
              <a:rPr lang="en-US" altLang="zh-CN" sz="2400" b="1" dirty="0" smtClean="0">
                <a:latin typeface="+mn-ea"/>
              </a:rPr>
              <a:t>,</a:t>
            </a:r>
            <a:r>
              <a:rPr lang="zh-CN" altLang="en-US" sz="2400" b="1" dirty="0" smtClean="0">
                <a:latin typeface="+mn-ea"/>
              </a:rPr>
              <a:t>实际每天栽树的棵数比原计划多</a:t>
            </a:r>
            <a:r>
              <a:rPr lang="en-US" altLang="zh-CN" sz="2400" b="1" dirty="0" smtClean="0">
                <a:latin typeface="+mn-ea"/>
              </a:rPr>
              <a:t>20%,</a:t>
            </a:r>
            <a:r>
              <a:rPr lang="zh-CN" altLang="en-US" sz="2400" b="1" dirty="0" smtClean="0">
                <a:latin typeface="+mn-ea"/>
              </a:rPr>
              <a:t>结果提前</a:t>
            </a:r>
            <a:r>
              <a:rPr lang="en-US" altLang="zh-CN" sz="2400" b="1" dirty="0" smtClean="0">
                <a:latin typeface="+mn-ea"/>
              </a:rPr>
              <a:t>2</a:t>
            </a:r>
            <a:r>
              <a:rPr lang="zh-CN" altLang="en-US" sz="2400" b="1" dirty="0" smtClean="0">
                <a:latin typeface="+mn-ea"/>
              </a:rPr>
              <a:t>天完成任务</a:t>
            </a:r>
            <a:r>
              <a:rPr lang="en-US" altLang="zh-CN" sz="2400" b="1" dirty="0" smtClean="0">
                <a:latin typeface="+mn-ea"/>
              </a:rPr>
              <a:t>,</a:t>
            </a:r>
            <a:r>
              <a:rPr lang="zh-CN" altLang="en-US" sz="2400" b="1" dirty="0" smtClean="0">
                <a:latin typeface="+mn-ea"/>
              </a:rPr>
              <a:t>求原计划每天栽树多少棵</a:t>
            </a:r>
            <a:r>
              <a:rPr lang="en-US" altLang="zh-CN" sz="2400" b="1" dirty="0" smtClean="0">
                <a:latin typeface="+mn-ea"/>
              </a:rPr>
              <a:t>.</a:t>
            </a:r>
            <a:endParaRPr lang="en-US" altLang="zh-CN" sz="2400" b="1" dirty="0" smtClean="0">
              <a:latin typeface="+mn-ea"/>
            </a:endParaRPr>
          </a:p>
        </p:txBody>
      </p:sp>
      <p:sp>
        <p:nvSpPr>
          <p:cNvPr id="3" name="矩形 2"/>
          <p:cNvSpPr/>
          <p:nvPr/>
        </p:nvSpPr>
        <p:spPr>
          <a:xfrm>
            <a:off x="1738282" y="2285992"/>
            <a:ext cx="7858148" cy="1814830"/>
          </a:xfrm>
          <a:prstGeom prst="rect">
            <a:avLst/>
          </a:prstGeom>
        </p:spPr>
        <p:txBody>
          <a:bodyPr wrap="square">
            <a:spAutoFit/>
          </a:bodyPr>
          <a:lstStyle/>
          <a:p>
            <a:r>
              <a:rPr lang="zh-CN" altLang="en-US" sz="2800" b="1" dirty="0" smtClean="0">
                <a:solidFill>
                  <a:srgbClr val="FF0000"/>
                </a:solidFill>
                <a:latin typeface="楷体_GB2312" pitchFamily="49" charset="-122"/>
                <a:ea typeface="楷体_GB2312" pitchFamily="49" charset="-122"/>
              </a:rPr>
              <a:t>解析</a:t>
            </a:r>
            <a:r>
              <a:rPr lang="en-US" altLang="zh-CN" sz="2800" b="1" dirty="0" smtClean="0">
                <a:solidFill>
                  <a:srgbClr val="FF0000"/>
                </a:solidFill>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设原计划每天栽树</a:t>
            </a:r>
            <a:r>
              <a:rPr lang="en-US" altLang="zh-CN" sz="2800" b="1" i="1" dirty="0" smtClean="0">
                <a:latin typeface="Times New Roman" panose="02020603050405020304" pitchFamily="18" charset="0"/>
                <a:ea typeface="楷体_GB2312" pitchFamily="49" charset="-122"/>
                <a:cs typeface="Times New Roman" panose="02020603050405020304" pitchFamily="18" charset="0"/>
              </a:rPr>
              <a:t>x</a:t>
            </a:r>
            <a:r>
              <a:rPr lang="zh-CN" altLang="en-US" sz="2800" b="1" dirty="0" smtClean="0">
                <a:latin typeface="楷体_GB2312" pitchFamily="49" charset="-122"/>
                <a:ea typeface="楷体_GB2312" pitchFamily="49" charset="-122"/>
              </a:rPr>
              <a:t>棵</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则实际每天栽树的棵数为</a:t>
            </a:r>
            <a:r>
              <a:rPr lang="en-US" altLang="zh-CN" sz="2800" b="1" dirty="0" smtClean="0">
                <a:latin typeface="楷体_GB2312" pitchFamily="49" charset="-122"/>
                <a:ea typeface="楷体_GB2312" pitchFamily="49" charset="-122"/>
              </a:rPr>
              <a:t>(1+20%)</a:t>
            </a:r>
            <a:r>
              <a:rPr lang="en-US" altLang="zh-CN" sz="2800" b="1" i="1" dirty="0" smtClean="0">
                <a:latin typeface="Times New Roman" panose="02020603050405020304" pitchFamily="18" charset="0"/>
                <a:ea typeface="楷体_GB2312" pitchFamily="49" charset="-122"/>
                <a:cs typeface="Times New Roman" panose="02020603050405020304" pitchFamily="18" charset="0"/>
              </a:rPr>
              <a:t>x</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根据题意可得实际比计划少用</a:t>
            </a:r>
            <a:r>
              <a:rPr lang="en-US" altLang="zh-CN" sz="2800" b="1" dirty="0" smtClean="0">
                <a:latin typeface="楷体_GB2312" pitchFamily="49" charset="-122"/>
                <a:ea typeface="楷体_GB2312" pitchFamily="49" charset="-122"/>
              </a:rPr>
              <a:t>2</a:t>
            </a:r>
            <a:r>
              <a:rPr lang="zh-CN" altLang="en-US" sz="2800" b="1" dirty="0" smtClean="0">
                <a:latin typeface="楷体_GB2312" pitchFamily="49" charset="-122"/>
                <a:ea typeface="楷体_GB2312" pitchFamily="49" charset="-122"/>
              </a:rPr>
              <a:t>天</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据此列方程求解</a:t>
            </a:r>
            <a:r>
              <a:rPr lang="en-US" altLang="zh-CN" sz="2800" b="1" dirty="0" smtClean="0">
                <a:latin typeface="楷体_GB2312" pitchFamily="49" charset="-122"/>
                <a:ea typeface="楷体_GB2312" pitchFamily="49" charset="-122"/>
              </a:rPr>
              <a:t>.</a:t>
            </a:r>
            <a:endParaRPr lang="en-US" altLang="zh-CN" sz="2800" b="1" dirty="0" smtClean="0">
              <a:latin typeface="楷体_GB2312" pitchFamily="49" charset="-122"/>
              <a:ea typeface="楷体_GB2312" pitchFamily="49" charset="-122"/>
            </a:endParaRPr>
          </a:p>
          <a:p>
            <a:endParaRPr lang="en-US" altLang="zh-CN" sz="2800" b="1" dirty="0">
              <a:latin typeface="楷体_GB2312" pitchFamily="49" charset="-122"/>
              <a:ea typeface="楷体_GB2312" pitchFamily="49" charset="-122"/>
            </a:endParaRPr>
          </a:p>
        </p:txBody>
      </p:sp>
      <p:sp>
        <p:nvSpPr>
          <p:cNvPr id="4" name="矩形 3"/>
          <p:cNvSpPr/>
          <p:nvPr/>
        </p:nvSpPr>
        <p:spPr>
          <a:xfrm>
            <a:off x="1809720" y="3714752"/>
            <a:ext cx="8072494" cy="2676525"/>
          </a:xfrm>
          <a:prstGeom prst="rect">
            <a:avLst/>
          </a:prstGeom>
        </p:spPr>
        <p:txBody>
          <a:bodyPr wrap="square">
            <a:spAutoFit/>
          </a:bodyPr>
          <a:lstStyle/>
          <a:p>
            <a:r>
              <a:rPr lang="zh-CN" altLang="en-US" sz="2800" b="1" dirty="0" smtClean="0">
                <a:solidFill>
                  <a:srgbClr val="FF0000"/>
                </a:solidFill>
                <a:latin typeface="+mn-ea"/>
              </a:rPr>
              <a:t>解</a:t>
            </a:r>
            <a:r>
              <a:rPr lang="en-US" altLang="zh-CN" sz="2800" b="1" dirty="0" smtClean="0">
                <a:solidFill>
                  <a:srgbClr val="FF0000"/>
                </a:solidFill>
                <a:latin typeface="+mn-ea"/>
              </a:rPr>
              <a:t>:</a:t>
            </a:r>
            <a:r>
              <a:rPr lang="zh-CN" altLang="en-US" sz="2800" b="1" dirty="0" smtClean="0">
                <a:latin typeface="+mn-ea"/>
              </a:rPr>
              <a:t>设原计划每天栽树</a:t>
            </a:r>
            <a:r>
              <a:rPr lang="en-US" altLang="zh-CN" sz="2800" b="1" i="1" dirty="0" smtClean="0">
                <a:latin typeface="Times New Roman" panose="02020603050405020304" pitchFamily="18" charset="0"/>
                <a:cs typeface="Times New Roman" panose="02020603050405020304" pitchFamily="18" charset="0"/>
              </a:rPr>
              <a:t>x</a:t>
            </a:r>
            <a:r>
              <a:rPr lang="zh-CN" altLang="en-US" sz="2800" b="1" dirty="0" smtClean="0">
                <a:latin typeface="+mn-ea"/>
              </a:rPr>
              <a:t>棵</a:t>
            </a:r>
            <a:r>
              <a:rPr lang="en-US" altLang="zh-CN" sz="2800" b="1" dirty="0" smtClean="0">
                <a:latin typeface="+mn-ea"/>
              </a:rPr>
              <a:t>,</a:t>
            </a:r>
            <a:r>
              <a:rPr lang="zh-CN" altLang="en-US" sz="2800" b="1" dirty="0" smtClean="0">
                <a:latin typeface="+mn-ea"/>
              </a:rPr>
              <a:t>则实际每天栽树的棵数为</a:t>
            </a:r>
            <a:r>
              <a:rPr lang="en-US" altLang="zh-CN" sz="2800" b="1" dirty="0" smtClean="0">
                <a:latin typeface="+mn-ea"/>
              </a:rPr>
              <a:t>(1+20%)</a:t>
            </a:r>
            <a:r>
              <a:rPr lang="en-US" altLang="zh-CN" sz="2800" b="1" i="1" dirty="0" smtClean="0">
                <a:latin typeface="Times New Roman" panose="02020603050405020304" pitchFamily="18" charset="0"/>
                <a:cs typeface="Times New Roman" panose="02020603050405020304" pitchFamily="18" charset="0"/>
              </a:rPr>
              <a:t>x</a:t>
            </a:r>
            <a:r>
              <a:rPr lang="en-US" altLang="zh-CN" sz="2800" b="1" dirty="0" smtClean="0">
                <a:latin typeface="+mn-ea"/>
              </a:rPr>
              <a:t>,</a:t>
            </a:r>
            <a:endParaRPr lang="en-US" altLang="zh-CN" sz="2800" b="1" dirty="0" smtClean="0">
              <a:latin typeface="+mn-ea"/>
            </a:endParaRPr>
          </a:p>
          <a:p>
            <a:r>
              <a:rPr lang="zh-CN" altLang="en-US" sz="2800" b="1" dirty="0" smtClean="0">
                <a:latin typeface="+mn-ea"/>
              </a:rPr>
              <a:t>由题意得</a:t>
            </a:r>
            <a:endParaRPr lang="en-US" altLang="zh-CN" sz="2800" b="1" dirty="0" smtClean="0">
              <a:latin typeface="+mn-ea"/>
            </a:endParaRPr>
          </a:p>
          <a:p>
            <a:r>
              <a:rPr lang="zh-CN" altLang="en-US" sz="2800" b="1" dirty="0" smtClean="0">
                <a:latin typeface="+mn-ea"/>
              </a:rPr>
              <a:t>解得</a:t>
            </a:r>
            <a:r>
              <a:rPr lang="en-US" altLang="zh-CN" sz="2800" b="1" i="1" dirty="0" smtClean="0">
                <a:latin typeface="Times New Roman" panose="02020603050405020304" pitchFamily="18" charset="0"/>
                <a:cs typeface="Times New Roman" panose="02020603050405020304" pitchFamily="18" charset="0"/>
              </a:rPr>
              <a:t>x</a:t>
            </a:r>
            <a:r>
              <a:rPr lang="en-US" altLang="zh-CN" sz="2800" b="1" dirty="0" smtClean="0">
                <a:latin typeface="+mn-ea"/>
              </a:rPr>
              <a:t>=100,</a:t>
            </a:r>
            <a:endParaRPr lang="en-US" altLang="zh-CN" sz="2800" b="1" dirty="0" smtClean="0">
              <a:latin typeface="+mn-ea"/>
            </a:endParaRPr>
          </a:p>
          <a:p>
            <a:r>
              <a:rPr lang="zh-CN" altLang="en-US" sz="2800" b="1" dirty="0" smtClean="0">
                <a:solidFill>
                  <a:srgbClr val="FF0000"/>
                </a:solidFill>
                <a:latin typeface="+mn-ea"/>
              </a:rPr>
              <a:t>经检验</a:t>
            </a:r>
            <a:r>
              <a:rPr lang="en-US" altLang="zh-CN" sz="2800" b="1" dirty="0" smtClean="0">
                <a:latin typeface="+mn-ea"/>
              </a:rPr>
              <a:t>,</a:t>
            </a:r>
            <a:r>
              <a:rPr lang="en-US" altLang="zh-CN" sz="2800" b="1" i="1" dirty="0" smtClean="0">
                <a:latin typeface="Times New Roman" panose="02020603050405020304" pitchFamily="18" charset="0"/>
                <a:cs typeface="Times New Roman" panose="02020603050405020304" pitchFamily="18" charset="0"/>
              </a:rPr>
              <a:t>x</a:t>
            </a:r>
            <a:r>
              <a:rPr lang="en-US" altLang="zh-CN" sz="2800" b="1" dirty="0" smtClean="0">
                <a:latin typeface="+mn-ea"/>
              </a:rPr>
              <a:t>=100</a:t>
            </a:r>
            <a:r>
              <a:rPr lang="zh-CN" altLang="en-US" sz="2800" b="1" dirty="0" smtClean="0">
                <a:latin typeface="+mn-ea"/>
              </a:rPr>
              <a:t>是原分式方程的解</a:t>
            </a:r>
            <a:r>
              <a:rPr lang="en-US" altLang="zh-CN" sz="2800" b="1" dirty="0" smtClean="0">
                <a:latin typeface="+mn-ea"/>
              </a:rPr>
              <a:t>,</a:t>
            </a:r>
            <a:r>
              <a:rPr lang="zh-CN" altLang="en-US" sz="2800" b="1" dirty="0" smtClean="0">
                <a:latin typeface="+mn-ea"/>
              </a:rPr>
              <a:t>且符合题意</a:t>
            </a:r>
            <a:r>
              <a:rPr lang="en-US" altLang="zh-CN" sz="2800" b="1" dirty="0" smtClean="0">
                <a:latin typeface="+mn-ea"/>
              </a:rPr>
              <a:t>.</a:t>
            </a:r>
            <a:endParaRPr lang="en-US" altLang="zh-CN" sz="2800" b="1" dirty="0" smtClean="0">
              <a:latin typeface="+mn-ea"/>
            </a:endParaRPr>
          </a:p>
          <a:p>
            <a:r>
              <a:rPr lang="zh-CN" altLang="en-US" sz="2800" b="1" dirty="0" smtClean="0">
                <a:latin typeface="+mn-ea"/>
              </a:rPr>
              <a:t>答</a:t>
            </a:r>
            <a:r>
              <a:rPr lang="en-US" altLang="zh-CN" sz="2800" b="1" dirty="0" smtClean="0">
                <a:latin typeface="+mn-ea"/>
              </a:rPr>
              <a:t>:</a:t>
            </a:r>
            <a:r>
              <a:rPr lang="zh-CN" altLang="en-US" sz="2800" b="1" dirty="0" smtClean="0">
                <a:latin typeface="+mn-ea"/>
              </a:rPr>
              <a:t>原计划每天栽树</a:t>
            </a:r>
            <a:r>
              <a:rPr lang="en-US" altLang="zh-CN" sz="2800" b="1" dirty="0" smtClean="0">
                <a:latin typeface="+mn-ea"/>
              </a:rPr>
              <a:t>100</a:t>
            </a:r>
            <a:r>
              <a:rPr lang="zh-CN" altLang="en-US" sz="2800" b="1" dirty="0" smtClean="0">
                <a:latin typeface="+mn-ea"/>
              </a:rPr>
              <a:t>棵</a:t>
            </a:r>
            <a:r>
              <a:rPr lang="en-US" altLang="zh-CN" sz="2800" b="1" dirty="0" smtClean="0">
                <a:latin typeface="+mn-ea"/>
              </a:rPr>
              <a:t>.</a:t>
            </a:r>
            <a:endParaRPr lang="zh-CN" altLang="en-US" sz="2800" dirty="0"/>
          </a:p>
        </p:txBody>
      </p:sp>
      <p:graphicFrame>
        <p:nvGraphicFramePr>
          <p:cNvPr id="113665" name="Object 1"/>
          <p:cNvGraphicFramePr>
            <a:graphicFrameLocks noChangeAspect="1"/>
          </p:cNvGraphicFramePr>
          <p:nvPr/>
        </p:nvGraphicFramePr>
        <p:xfrm>
          <a:off x="3730625" y="4552950"/>
          <a:ext cx="3160713" cy="681038"/>
        </p:xfrm>
        <a:graphic>
          <a:graphicData uri="http://schemas.openxmlformats.org/presentationml/2006/ole">
            <mc:AlternateContent xmlns:mc="http://schemas.openxmlformats.org/markup-compatibility/2006">
              <mc:Choice xmlns:v="urn:schemas-microsoft-com:vml" Requires="v">
                <p:oleObj spid="_x0000_s9217" name="Equation" r:id="rId1" imgW="35052000" imgH="10668000" progId="">
                  <p:embed/>
                </p:oleObj>
              </mc:Choice>
              <mc:Fallback>
                <p:oleObj name="Equation" r:id="rId1" imgW="35052000" imgH="10668000" progId="">
                  <p:embed/>
                  <p:pic>
                    <p:nvPicPr>
                      <p:cNvPr id="0" name="图片 9216"/>
                      <p:cNvPicPr>
                        <a:picLocks noChangeAspect="1"/>
                      </p:cNvPicPr>
                      <p:nvPr/>
                    </p:nvPicPr>
                    <p:blipFill>
                      <a:blip r:embed="rId2"/>
                      <a:stretch>
                        <a:fillRect/>
                      </a:stretch>
                    </p:blipFill>
                    <p:spPr>
                      <a:xfrm>
                        <a:off x="3730625" y="4552950"/>
                        <a:ext cx="3160713" cy="681038"/>
                      </a:xfrm>
                      <a:prstGeom prst="rect">
                        <a:avLst/>
                      </a:prstGeom>
                      <a:noFill/>
                      <a:ln w="9525">
                        <a:noFill/>
                      </a:ln>
                    </p:spPr>
                  </p:pic>
                </p:oleObj>
              </mc:Fallback>
            </mc:AlternateContent>
          </a:graphicData>
        </a:graphic>
      </p:graphicFrame>
      <p:sp>
        <p:nvSpPr>
          <p:cNvPr id="6" name="动作按钮: 第一张 5">
            <a:hlinkClick r:id="" action="ppaction://hlinkshowjump?jump=firstslide" highlightClick="1"/>
          </p:cNvPr>
          <p:cNvSpPr/>
          <p:nvPr/>
        </p:nvSpPr>
        <p:spPr>
          <a:xfrm>
            <a:off x="8096264" y="6286520"/>
            <a:ext cx="936104" cy="360040"/>
          </a:xfrm>
          <a:prstGeom prst="actionButtonHom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b="1"/>
          </a:p>
        </p:txBody>
      </p:sp>
      <p:sp>
        <p:nvSpPr>
          <p:cNvPr id="7" name="矩形 6"/>
          <p:cNvSpPr/>
          <p:nvPr/>
        </p:nvSpPr>
        <p:spPr>
          <a:xfrm>
            <a:off x="236855" y="214630"/>
            <a:ext cx="2014220" cy="645160"/>
          </a:xfrm>
          <a:prstGeom prst="rect">
            <a:avLst/>
          </a:prstGeom>
        </p:spPr>
        <p:txBody>
          <a:bodyPr wrap="none">
            <a:spAutoFit/>
          </a:bodyPr>
          <a:lstStyle/>
          <a:p>
            <a:r>
              <a:rPr lang="zh-CN" altLang="en-US" sz="3600" b="1" dirty="0" smtClean="0">
                <a:solidFill>
                  <a:schemeClr val="bg1"/>
                </a:solidFill>
                <a:latin typeface="+mn-ea"/>
                <a:cs typeface="Times New Roman" panose="02020603050405020304"/>
              </a:rPr>
              <a:t>反馈固学</a:t>
            </a:r>
            <a:endParaRPr lang="zh-CN" altLang="en-US" sz="3600" b="1" dirty="0" smtClean="0">
              <a:solidFill>
                <a:schemeClr val="bg1"/>
              </a:solidFill>
              <a:latin typeface="+mn-ea"/>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3665"/>
                                        </p:tgtEl>
                                        <p:attrNameLst>
                                          <p:attrName>style.visibility</p:attrName>
                                        </p:attrNameLst>
                                      </p:cBhvr>
                                      <p:to>
                                        <p:strVal val="visible"/>
                                      </p:to>
                                    </p:set>
                                    <p:animEffect transition="in" filter="blinds(horizontal)">
                                      <p:cBhvr>
                                        <p:cTn id="27" dur="500"/>
                                        <p:tgtEl>
                                          <p:spTgt spid="11366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linds(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blinds(horizontal)">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8282" y="1071546"/>
            <a:ext cx="8429684" cy="1568450"/>
          </a:xfrm>
          <a:prstGeom prst="rect">
            <a:avLst/>
          </a:prstGeom>
        </p:spPr>
        <p:txBody>
          <a:bodyPr wrap="square">
            <a:spAutoFit/>
          </a:bodyPr>
          <a:lstStyle/>
          <a:p>
            <a:r>
              <a:rPr lang="zh-CN" altLang="en-US" sz="3200" b="1" dirty="0" smtClean="0">
                <a:latin typeface="Times New Roman" panose="02020603050405020304" pitchFamily="18" charset="0"/>
                <a:sym typeface="+mn-ea"/>
              </a:rPr>
              <a:t>【</a:t>
            </a:r>
            <a:r>
              <a:rPr lang="zh-CN" altLang="en-US" sz="3200" b="1" dirty="0" smtClean="0">
                <a:solidFill>
                  <a:srgbClr val="FF0000"/>
                </a:solidFill>
                <a:latin typeface="Times New Roman" panose="02020603050405020304" pitchFamily="18" charset="0"/>
                <a:sym typeface="+mn-ea"/>
              </a:rPr>
              <a:t>课本</a:t>
            </a:r>
            <a:r>
              <a:rPr lang="en-US" altLang="zh-CN" sz="3200" b="1" dirty="0" smtClean="0">
                <a:solidFill>
                  <a:srgbClr val="FF0000"/>
                </a:solidFill>
                <a:latin typeface="Times New Roman" panose="02020603050405020304" pitchFamily="18" charset="0"/>
                <a:sym typeface="+mn-ea"/>
              </a:rPr>
              <a:t>P23B</a:t>
            </a:r>
            <a:r>
              <a:rPr lang="zh-CN" altLang="en-US" sz="3200" b="1" dirty="0" smtClean="0">
                <a:solidFill>
                  <a:srgbClr val="FF0000"/>
                </a:solidFill>
                <a:latin typeface="Times New Roman" panose="02020603050405020304" pitchFamily="18" charset="0"/>
                <a:sym typeface="+mn-ea"/>
              </a:rPr>
              <a:t>组</a:t>
            </a:r>
            <a:r>
              <a:rPr lang="zh-CN" altLang="en-US" sz="3200" b="1" dirty="0" smtClean="0">
                <a:latin typeface="Times New Roman" panose="02020603050405020304" pitchFamily="18" charset="0"/>
                <a:sym typeface="+mn-ea"/>
              </a:rPr>
              <a:t>】</a:t>
            </a:r>
            <a:r>
              <a:rPr lang="en-US" altLang="zh-CN" sz="3200" b="1" dirty="0" smtClean="0"/>
              <a:t>1. </a:t>
            </a:r>
            <a:r>
              <a:rPr lang="zh-CN" altLang="zh-CN" sz="3200" b="1" dirty="0" smtClean="0"/>
              <a:t>一</a:t>
            </a:r>
            <a:r>
              <a:rPr lang="zh-CN" altLang="zh-CN" sz="3200" b="1" dirty="0" smtClean="0"/>
              <a:t>艘轮船的速度是</a:t>
            </a:r>
            <a:r>
              <a:rPr lang="en-US" altLang="zh-CN" sz="3200" b="1" dirty="0" smtClean="0"/>
              <a:t>21km/h,</a:t>
            </a:r>
            <a:r>
              <a:rPr lang="zh-CN" altLang="zh-CN" sz="3200" b="1" dirty="0" smtClean="0"/>
              <a:t>顺水航行</a:t>
            </a:r>
            <a:r>
              <a:rPr lang="en-US" altLang="zh-CN" sz="3200" b="1" dirty="0" smtClean="0"/>
              <a:t>80km</a:t>
            </a:r>
            <a:r>
              <a:rPr lang="zh-CN" altLang="zh-CN" sz="3200" b="1" dirty="0" smtClean="0"/>
              <a:t>后返回</a:t>
            </a:r>
            <a:r>
              <a:rPr lang="en-US" altLang="zh-CN" sz="3200" b="1" dirty="0" smtClean="0"/>
              <a:t>,</a:t>
            </a:r>
            <a:r>
              <a:rPr lang="zh-CN" altLang="zh-CN" sz="3200" b="1" dirty="0" smtClean="0"/>
              <a:t>返回时用同样的时间只航行了</a:t>
            </a:r>
            <a:r>
              <a:rPr lang="en-US" altLang="zh-CN" sz="3200" b="1" dirty="0" smtClean="0"/>
              <a:t>60km.</a:t>
            </a:r>
            <a:r>
              <a:rPr lang="zh-CN" altLang="zh-CN" sz="3200" b="1" dirty="0" smtClean="0"/>
              <a:t>求水流的速度</a:t>
            </a:r>
            <a:r>
              <a:rPr lang="en-US" altLang="zh-CN" sz="3200" b="1" dirty="0" smtClean="0"/>
              <a:t>.</a:t>
            </a:r>
            <a:endParaRPr lang="zh-CN" altLang="zh-CN" sz="3200" dirty="0"/>
          </a:p>
        </p:txBody>
      </p:sp>
      <p:sp>
        <p:nvSpPr>
          <p:cNvPr id="9" name="椭圆 8"/>
          <p:cNvSpPr/>
          <p:nvPr/>
        </p:nvSpPr>
        <p:spPr>
          <a:xfrm>
            <a:off x="1991544" y="0"/>
            <a:ext cx="3312368" cy="980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2495600" y="188640"/>
            <a:ext cx="3096344" cy="706755"/>
          </a:xfrm>
          <a:prstGeom prst="rect">
            <a:avLst/>
          </a:prstGeom>
          <a:noFill/>
        </p:spPr>
        <p:txBody>
          <a:bodyPr wrap="square" rtlCol="0">
            <a:spAutoFit/>
          </a:bodyPr>
          <a:lstStyle/>
          <a:p>
            <a:r>
              <a:rPr lang="zh-CN" altLang="en-US" sz="4000" dirty="0" smtClean="0">
                <a:solidFill>
                  <a:schemeClr val="bg1"/>
                </a:solidFill>
              </a:rPr>
              <a:t>拓展拔高</a:t>
            </a:r>
            <a:endParaRPr lang="zh-CN" altLang="en-US" sz="4000" dirty="0">
              <a:solidFill>
                <a:schemeClr val="bg1"/>
              </a:solidFill>
            </a:endParaRPr>
          </a:p>
        </p:txBody>
      </p:sp>
      <p:pic>
        <p:nvPicPr>
          <p:cNvPr id="4" name="图片 3"/>
          <p:cNvPicPr>
            <a:picLocks noChangeAspect="1"/>
          </p:cNvPicPr>
          <p:nvPr/>
        </p:nvPicPr>
        <p:blipFill>
          <a:blip r:embed="rId1"/>
          <a:srcRect l="10016" t="18844" r="23333" b="49742"/>
          <a:stretch>
            <a:fillRect/>
          </a:stretch>
        </p:blipFill>
        <p:spPr>
          <a:xfrm>
            <a:off x="1737995" y="2847975"/>
            <a:ext cx="8011795" cy="3183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8225" y="1116965"/>
            <a:ext cx="9874250" cy="2061210"/>
          </a:xfrm>
          <a:prstGeom prst="rect">
            <a:avLst/>
          </a:prstGeom>
        </p:spPr>
        <p:txBody>
          <a:bodyPr wrap="square">
            <a:spAutoFit/>
          </a:bodyPr>
          <a:lstStyle/>
          <a:p>
            <a:r>
              <a:rPr lang="zh-CN" altLang="en-US" sz="3200" b="1" dirty="0" smtClean="0">
                <a:latin typeface="Times New Roman" panose="02020603050405020304" pitchFamily="18" charset="0"/>
                <a:sym typeface="+mn-ea"/>
              </a:rPr>
              <a:t>【</a:t>
            </a:r>
            <a:r>
              <a:rPr lang="zh-CN" altLang="en-US" sz="3200" b="1" dirty="0" smtClean="0">
                <a:solidFill>
                  <a:srgbClr val="FF0000"/>
                </a:solidFill>
                <a:latin typeface="Times New Roman" panose="02020603050405020304" pitchFamily="18" charset="0"/>
                <a:sym typeface="+mn-ea"/>
              </a:rPr>
              <a:t>课本</a:t>
            </a:r>
            <a:r>
              <a:rPr lang="en-US" altLang="zh-CN" sz="3200" b="1" dirty="0" smtClean="0">
                <a:solidFill>
                  <a:srgbClr val="FF0000"/>
                </a:solidFill>
                <a:latin typeface="Times New Roman" panose="02020603050405020304" pitchFamily="18" charset="0"/>
                <a:sym typeface="+mn-ea"/>
              </a:rPr>
              <a:t>P23B</a:t>
            </a:r>
            <a:r>
              <a:rPr lang="zh-CN" altLang="en-US" sz="3200" b="1" dirty="0" smtClean="0">
                <a:solidFill>
                  <a:srgbClr val="FF0000"/>
                </a:solidFill>
                <a:latin typeface="Times New Roman" panose="02020603050405020304" pitchFamily="18" charset="0"/>
                <a:sym typeface="+mn-ea"/>
              </a:rPr>
              <a:t>组</a:t>
            </a:r>
            <a:r>
              <a:rPr lang="zh-CN" altLang="en-US" sz="3200" b="1" dirty="0" smtClean="0">
                <a:latin typeface="Times New Roman" panose="02020603050405020304" pitchFamily="18" charset="0"/>
                <a:sym typeface="+mn-ea"/>
              </a:rPr>
              <a:t>】</a:t>
            </a:r>
            <a:r>
              <a:rPr lang="en-US" altLang="zh-CN" sz="3200" b="1" dirty="0" smtClean="0"/>
              <a:t>2 .</a:t>
            </a:r>
            <a:r>
              <a:rPr lang="zh-CN" altLang="zh-CN" sz="3200" b="1" dirty="0" smtClean="0"/>
              <a:t>原计划由</a:t>
            </a:r>
            <a:r>
              <a:rPr lang="en-US" altLang="zh-CN" sz="3200" b="1" dirty="0" smtClean="0"/>
              <a:t>52</a:t>
            </a:r>
            <a:r>
              <a:rPr lang="zh-CN" altLang="zh-CN" sz="3200" b="1" dirty="0" smtClean="0"/>
              <a:t>人在一定时间内完成一项工程</a:t>
            </a:r>
            <a:r>
              <a:rPr lang="en-US" altLang="zh-CN" sz="3200" b="1" dirty="0" smtClean="0"/>
              <a:t>,</a:t>
            </a:r>
            <a:r>
              <a:rPr lang="zh-CN" altLang="zh-CN" sz="3200" b="1" dirty="0" smtClean="0"/>
              <a:t>但从开工之日起就采用了提高工作效率</a:t>
            </a:r>
            <a:r>
              <a:rPr lang="en-US" altLang="zh-CN" sz="3200" b="1" dirty="0" smtClean="0"/>
              <a:t>50%</a:t>
            </a:r>
            <a:r>
              <a:rPr lang="zh-CN" altLang="zh-CN" sz="3200" b="1" dirty="0" smtClean="0"/>
              <a:t>的新技术</a:t>
            </a:r>
            <a:r>
              <a:rPr lang="en-US" altLang="zh-CN" sz="3200" b="1" dirty="0" smtClean="0"/>
              <a:t>,</a:t>
            </a:r>
            <a:r>
              <a:rPr lang="zh-CN" altLang="zh-CN" sz="3200" b="1" dirty="0" smtClean="0"/>
              <a:t>这样</a:t>
            </a:r>
            <a:r>
              <a:rPr lang="en-US" altLang="zh-CN" sz="3200" b="1" dirty="0" smtClean="0"/>
              <a:t>,</a:t>
            </a:r>
            <a:r>
              <a:rPr lang="zh-CN" altLang="zh-CN" sz="3200" b="1" dirty="0" smtClean="0"/>
              <a:t>改用</a:t>
            </a:r>
            <a:r>
              <a:rPr lang="en-US" altLang="zh-CN" sz="3200" b="1" dirty="0" smtClean="0"/>
              <a:t>40</a:t>
            </a:r>
            <a:r>
              <a:rPr lang="zh-CN" altLang="zh-CN" sz="3200" b="1" dirty="0" smtClean="0"/>
              <a:t>人去工作</a:t>
            </a:r>
            <a:r>
              <a:rPr lang="en-US" altLang="zh-CN" sz="3200" b="1" dirty="0" smtClean="0"/>
              <a:t>,</a:t>
            </a:r>
            <a:r>
              <a:rPr lang="zh-CN" altLang="zh-CN" sz="3200" b="1" dirty="0" smtClean="0"/>
              <a:t>结果还比原计划提前</a:t>
            </a:r>
            <a:r>
              <a:rPr lang="en-US" altLang="zh-CN" sz="3200" b="1" dirty="0" smtClean="0"/>
              <a:t>6</a:t>
            </a:r>
            <a:r>
              <a:rPr lang="zh-CN" altLang="zh-CN" sz="3200" b="1" dirty="0" smtClean="0"/>
              <a:t>天完成任务</a:t>
            </a:r>
            <a:r>
              <a:rPr lang="en-US" altLang="zh-CN" sz="3200" b="1" dirty="0" smtClean="0"/>
              <a:t>.</a:t>
            </a:r>
            <a:r>
              <a:rPr lang="zh-CN" altLang="zh-CN" sz="3200" b="1" dirty="0" smtClean="0"/>
              <a:t>采用新技术完成这项工程用了多少天</a:t>
            </a:r>
            <a:r>
              <a:rPr lang="en-US" altLang="zh-CN" sz="3200" b="1" dirty="0" smtClean="0"/>
              <a:t>?</a:t>
            </a:r>
            <a:endParaRPr lang="zh-CN" altLang="zh-CN" sz="3200" dirty="0"/>
          </a:p>
        </p:txBody>
      </p:sp>
      <p:sp>
        <p:nvSpPr>
          <p:cNvPr id="3" name="椭圆 2"/>
          <p:cNvSpPr/>
          <p:nvPr/>
        </p:nvSpPr>
        <p:spPr>
          <a:xfrm>
            <a:off x="1991544" y="0"/>
            <a:ext cx="3312368" cy="980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495600" y="188640"/>
            <a:ext cx="3096344" cy="706755"/>
          </a:xfrm>
          <a:prstGeom prst="rect">
            <a:avLst/>
          </a:prstGeom>
          <a:noFill/>
        </p:spPr>
        <p:txBody>
          <a:bodyPr wrap="square" rtlCol="0">
            <a:spAutoFit/>
          </a:bodyPr>
          <a:lstStyle/>
          <a:p>
            <a:r>
              <a:rPr lang="zh-CN" altLang="en-US" sz="4000" dirty="0" smtClean="0">
                <a:solidFill>
                  <a:schemeClr val="bg1"/>
                </a:solidFill>
              </a:rPr>
              <a:t>拓展拔高</a:t>
            </a:r>
            <a:endParaRPr lang="zh-CN" altLang="en-US" sz="4000" dirty="0">
              <a:solidFill>
                <a:schemeClr val="bg1"/>
              </a:solidFill>
            </a:endParaRPr>
          </a:p>
        </p:txBody>
      </p:sp>
      <p:pic>
        <p:nvPicPr>
          <p:cNvPr id="5" name="图片 4"/>
          <p:cNvPicPr>
            <a:picLocks noChangeAspect="1"/>
          </p:cNvPicPr>
          <p:nvPr/>
        </p:nvPicPr>
        <p:blipFill>
          <a:blip r:embed="rId1"/>
          <a:srcRect l="9018" t="63171" r="34928"/>
          <a:stretch>
            <a:fillRect/>
          </a:stretch>
        </p:blipFill>
        <p:spPr>
          <a:xfrm>
            <a:off x="1746250" y="3178175"/>
            <a:ext cx="6416675" cy="3554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19536" y="908720"/>
            <a:ext cx="8572528" cy="1876425"/>
          </a:xfrm>
          <a:prstGeom prst="rect">
            <a:avLst/>
          </a:prstGeom>
        </p:spPr>
        <p:txBody>
          <a:bodyPr wrap="square">
            <a:spAutoFit/>
          </a:bodyPr>
          <a:lstStyle/>
          <a:p>
            <a:r>
              <a:rPr lang="en-US" sz="3200" b="1" dirty="0" smtClean="0">
                <a:latin typeface="Times New Roman" panose="02020603050405020304" pitchFamily="18" charset="0"/>
                <a:ea typeface="宋体" panose="02010600030101010101" pitchFamily="2" charset="-122"/>
              </a:rPr>
              <a:t>3.</a:t>
            </a:r>
            <a:r>
              <a:rPr lang="zh-CN" altLang="en-US" sz="2800" b="1" dirty="0" smtClean="0">
                <a:latin typeface="Times New Roman" panose="02020603050405020304" pitchFamily="18" charset="0"/>
                <a:ea typeface="宋体" panose="02010600030101010101" pitchFamily="2" charset="-122"/>
              </a:rPr>
              <a:t>两个工程队共同参与一项筑路工程</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甲队单独施工</a:t>
            </a:r>
            <a:r>
              <a:rPr lang="en-US" altLang="zh-CN" sz="2800" b="1" dirty="0" smtClean="0">
                <a:latin typeface="Times New Roman" panose="02020603050405020304" pitchFamily="18" charset="0"/>
                <a:ea typeface="宋体" panose="02010600030101010101" pitchFamily="2" charset="-122"/>
              </a:rPr>
              <a:t>1</a:t>
            </a:r>
            <a:r>
              <a:rPr lang="zh-CN" altLang="en-US" sz="2800" b="1" dirty="0" smtClean="0">
                <a:latin typeface="Times New Roman" panose="02020603050405020304" pitchFamily="18" charset="0"/>
                <a:ea typeface="宋体" panose="02010600030101010101" pitchFamily="2" charset="-122"/>
              </a:rPr>
              <a:t>个月完成总工程的三分之一</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这时增加了乙队</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两队又共同工作了半个月</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总工程全部完成</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哪个队的施工速度快</a:t>
            </a:r>
            <a:r>
              <a:rPr lang="en-US" altLang="zh-CN" sz="2800" b="1" dirty="0" smtClean="0">
                <a:latin typeface="Times New Roman" panose="02020603050405020304" pitchFamily="18" charset="0"/>
                <a:ea typeface="宋体" panose="02010600030101010101" pitchFamily="2" charset="-122"/>
              </a:rPr>
              <a:t>?</a:t>
            </a:r>
            <a:endParaRPr lang="en-US" altLang="zh-CN" sz="2800" b="1" dirty="0" smtClean="0">
              <a:latin typeface="Times New Roman" panose="02020603050405020304" pitchFamily="18" charset="0"/>
              <a:ea typeface="宋体" panose="02010600030101010101" pitchFamily="2" charset="-122"/>
            </a:endParaRPr>
          </a:p>
        </p:txBody>
      </p:sp>
      <p:grpSp>
        <p:nvGrpSpPr>
          <p:cNvPr id="16" name="组合 15"/>
          <p:cNvGrpSpPr/>
          <p:nvPr/>
        </p:nvGrpSpPr>
        <p:grpSpPr>
          <a:xfrm>
            <a:off x="1703512" y="2780928"/>
            <a:ext cx="8572560" cy="3286148"/>
            <a:chOff x="357158" y="2786058"/>
            <a:chExt cx="8572560" cy="3286148"/>
          </a:xfrm>
        </p:grpSpPr>
        <p:sp>
          <p:nvSpPr>
            <p:cNvPr id="6" name="矩形 5"/>
            <p:cNvSpPr/>
            <p:nvPr/>
          </p:nvSpPr>
          <p:spPr>
            <a:xfrm>
              <a:off x="357158" y="2786058"/>
              <a:ext cx="8572560" cy="3046095"/>
            </a:xfrm>
            <a:prstGeom prst="rect">
              <a:avLst/>
            </a:prstGeom>
          </p:spPr>
          <p:txBody>
            <a:bodyPr wrap="square">
              <a:spAutoFit/>
            </a:bodyPr>
            <a:lstStyle/>
            <a:p>
              <a:pPr lvl="0"/>
              <a:r>
                <a:rPr lang="zh-CN" altLang="en-US" sz="3200" b="1" dirty="0" smtClean="0">
                  <a:solidFill>
                    <a:prstClr val="black"/>
                  </a:solidFill>
                  <a:latin typeface="Times New Roman" panose="02020603050405020304" pitchFamily="18" charset="0"/>
                  <a:ea typeface="宋体" panose="02010600030101010101" pitchFamily="2" charset="-122"/>
                </a:rPr>
                <a:t>这是一道“工程工效”的模型</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分析方面是先将两队的单位工效列出</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可以设乙工程队单独完成施工需</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zh-CN" altLang="en-US" sz="3200" b="1" dirty="0" smtClean="0">
                  <a:solidFill>
                    <a:prstClr val="black"/>
                  </a:solidFill>
                  <a:latin typeface="Times New Roman" panose="02020603050405020304" pitchFamily="18" charset="0"/>
                  <a:ea typeface="宋体" panose="02010600030101010101" pitchFamily="2" charset="-122"/>
                </a:rPr>
                <a:t>个月</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每个月完成   </a:t>
              </a:r>
              <a:r>
                <a:rPr lang="en-US" altLang="zh-CN" sz="3200" b="1" dirty="0" smtClean="0">
                  <a:solidFill>
                    <a:prstClr val="black"/>
                  </a:solidFill>
                  <a:latin typeface="Times New Roman" panose="02020603050405020304" pitchFamily="18" charset="0"/>
                  <a:ea typeface="宋体" panose="02010600030101010101" pitchFamily="2" charset="-122"/>
                </a:rPr>
                <a:t>   ,</a:t>
              </a:r>
              <a:r>
                <a:rPr lang="zh-CN" altLang="en-US" sz="3200" b="1" dirty="0" smtClean="0">
                  <a:solidFill>
                    <a:prstClr val="black"/>
                  </a:solidFill>
                  <a:latin typeface="Times New Roman" panose="02020603050405020304" pitchFamily="18" charset="0"/>
                  <a:ea typeface="宋体" panose="02010600030101010101" pitchFamily="2" charset="-122"/>
                </a:rPr>
                <a:t>已知甲队每个月完成工程的</a:t>
              </a:r>
              <a:r>
                <a:rPr lang="en-US" altLang="zh-CN" sz="3200" b="1" dirty="0" smtClean="0">
                  <a:solidFill>
                    <a:prstClr val="black"/>
                  </a:solidFill>
                  <a:latin typeface="Times New Roman" panose="02020603050405020304" pitchFamily="18" charset="0"/>
                  <a:ea typeface="宋体" panose="02010600030101010101" pitchFamily="2" charset="-122"/>
                </a:rPr>
                <a:t>        ,</a:t>
              </a:r>
              <a:r>
                <a:rPr lang="zh-CN" altLang="en-US" sz="3200" b="1" dirty="0" smtClean="0">
                  <a:solidFill>
                    <a:prstClr val="black"/>
                  </a:solidFill>
                  <a:latin typeface="Times New Roman" panose="02020603050405020304" pitchFamily="18" charset="0"/>
                  <a:ea typeface="宋体" panose="02010600030101010101" pitchFamily="2" charset="-122"/>
                </a:rPr>
                <a:t>那么半个月完成工程的</a:t>
              </a:r>
              <a:r>
                <a:rPr lang="en-US" altLang="zh-CN" sz="3200" b="1" dirty="0" smtClean="0">
                  <a:solidFill>
                    <a:prstClr val="black"/>
                  </a:solidFill>
                  <a:latin typeface="Times New Roman" panose="02020603050405020304" pitchFamily="18" charset="0"/>
                  <a:ea typeface="宋体" panose="02010600030101010101" pitchFamily="2" charset="-122"/>
                </a:rPr>
                <a:t>         ,</a:t>
              </a:r>
              <a:r>
                <a:rPr lang="zh-CN" altLang="en-US" sz="3200" b="1" dirty="0" smtClean="0">
                  <a:solidFill>
                    <a:prstClr val="black"/>
                  </a:solidFill>
                  <a:latin typeface="Times New Roman" panose="02020603050405020304" pitchFamily="18" charset="0"/>
                  <a:ea typeface="宋体" panose="02010600030101010101" pitchFamily="2" charset="-122"/>
                </a:rPr>
                <a:t>乙队半个月完成工程的        </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再以总工程量</a:t>
              </a:r>
              <a:r>
                <a:rPr lang="en-US" altLang="zh-CN" sz="3200" b="1" dirty="0" smtClean="0">
                  <a:solidFill>
                    <a:prstClr val="black"/>
                  </a:solidFill>
                  <a:latin typeface="Times New Roman" panose="02020603050405020304" pitchFamily="18" charset="0"/>
                  <a:ea typeface="宋体" panose="02010600030101010101" pitchFamily="2" charset="-122"/>
                </a:rPr>
                <a:t>1</a:t>
              </a:r>
              <a:r>
                <a:rPr lang="zh-CN" altLang="en-US" sz="3200" b="1" dirty="0" smtClean="0">
                  <a:solidFill>
                    <a:prstClr val="black"/>
                  </a:solidFill>
                  <a:latin typeface="Times New Roman" panose="02020603050405020304" pitchFamily="18" charset="0"/>
                  <a:ea typeface="宋体" panose="02010600030101010101" pitchFamily="2" charset="-122"/>
                </a:rPr>
                <a:t>为不变量</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列出等量关系</a:t>
              </a:r>
              <a:r>
                <a:rPr lang="en-US" altLang="zh-CN" sz="3200" b="1" dirty="0" smtClean="0">
                  <a:solidFill>
                    <a:prstClr val="black"/>
                  </a:solidFill>
                  <a:latin typeface="Times New Roman" panose="02020603050405020304" pitchFamily="18" charset="0"/>
                  <a:ea typeface="宋体" panose="02010600030101010101" pitchFamily="2" charset="-122"/>
                </a:rPr>
                <a:t>:                                ,</a:t>
              </a:r>
              <a:r>
                <a:rPr lang="zh-CN" altLang="en-US" sz="3200" b="1" dirty="0" smtClean="0">
                  <a:solidFill>
                    <a:prstClr val="black"/>
                  </a:solidFill>
                  <a:latin typeface="Times New Roman" panose="02020603050405020304" pitchFamily="18" charset="0"/>
                  <a:ea typeface="宋体" panose="02010600030101010101" pitchFamily="2" charset="-122"/>
                </a:rPr>
                <a:t>解得</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en-US" altLang="zh-CN" sz="3200" b="1" dirty="0" smtClean="0">
                  <a:solidFill>
                    <a:prstClr val="black"/>
                  </a:solidFill>
                  <a:latin typeface="Times New Roman" panose="02020603050405020304" pitchFamily="18" charset="0"/>
                  <a:ea typeface="宋体" panose="02010600030101010101" pitchFamily="2" charset="-122"/>
                </a:rPr>
                <a:t>=1.</a:t>
              </a:r>
              <a:endParaRPr lang="en-US" altLang="zh-CN" sz="3200" b="1" dirty="0">
                <a:solidFill>
                  <a:prstClr val="black"/>
                </a:solidFill>
                <a:latin typeface="Times New Roman" panose="02020603050405020304" pitchFamily="18" charset="0"/>
                <a:ea typeface="宋体" panose="02010600030101010101" pitchFamily="2" charset="-122"/>
              </a:endParaRPr>
            </a:p>
          </p:txBody>
        </p:sp>
        <p:graphicFrame>
          <p:nvGraphicFramePr>
            <p:cNvPr id="11" name="对象 10"/>
            <p:cNvGraphicFramePr>
              <a:graphicFrameLocks noChangeAspect="1"/>
            </p:cNvGraphicFramePr>
            <p:nvPr/>
          </p:nvGraphicFramePr>
          <p:xfrm>
            <a:off x="5000628" y="3857628"/>
            <a:ext cx="357190" cy="438549"/>
          </p:xfrm>
          <a:graphic>
            <a:graphicData uri="http://schemas.openxmlformats.org/presentationml/2006/ole">
              <mc:AlternateContent xmlns:mc="http://schemas.openxmlformats.org/markup-compatibility/2006">
                <mc:Choice xmlns:v="urn:schemas-microsoft-com:vml" Requires="v">
                  <p:oleObj spid="_x0000_s4097" name="Equation" r:id="rId1" imgW="3657600" imgH="9448800" progId="">
                    <p:embed/>
                  </p:oleObj>
                </mc:Choice>
                <mc:Fallback>
                  <p:oleObj name="Equation" r:id="rId1" imgW="3657600" imgH="9448800" progId="">
                    <p:embed/>
                    <p:pic>
                      <p:nvPicPr>
                        <p:cNvPr id="0" name="图片 4096"/>
                        <p:cNvPicPr>
                          <a:picLocks noChangeAspect="1"/>
                        </p:cNvPicPr>
                        <p:nvPr/>
                      </p:nvPicPr>
                      <p:blipFill>
                        <a:blip r:embed="rId2"/>
                        <a:stretch>
                          <a:fillRect/>
                        </a:stretch>
                      </p:blipFill>
                      <p:spPr>
                        <a:xfrm>
                          <a:off x="5000628" y="3857628"/>
                          <a:ext cx="357190" cy="43854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7215206" y="4214818"/>
            <a:ext cx="428628" cy="635000"/>
          </p:xfrm>
          <a:graphic>
            <a:graphicData uri="http://schemas.openxmlformats.org/presentationml/2006/ole">
              <mc:AlternateContent xmlns:mc="http://schemas.openxmlformats.org/markup-compatibility/2006">
                <mc:Choice xmlns:v="urn:schemas-microsoft-com:vml" Requires="v">
                  <p:oleObj spid="_x0000_s4098" name="Equation" r:id="rId3" imgW="4572000" imgH="15240000" progId="Equations">
                    <p:embed/>
                  </p:oleObj>
                </mc:Choice>
                <mc:Fallback>
                  <p:oleObj name="Equation" r:id="rId3" imgW="4572000" imgH="15240000" progId="Equations">
                    <p:embed/>
                    <p:pic>
                      <p:nvPicPr>
                        <p:cNvPr id="0" name="图片 4097"/>
                        <p:cNvPicPr>
                          <a:picLocks noChangeAspect="1"/>
                        </p:cNvPicPr>
                        <p:nvPr/>
                      </p:nvPicPr>
                      <p:blipFill>
                        <a:blip r:embed="rId4"/>
                        <a:stretch>
                          <a:fillRect/>
                        </a:stretch>
                      </p:blipFill>
                      <p:spPr>
                        <a:xfrm>
                          <a:off x="7215206" y="4214818"/>
                          <a:ext cx="428628" cy="635000"/>
                        </a:xfrm>
                        <a:prstGeom prst="rect">
                          <a:avLst/>
                        </a:prstGeom>
                        <a:noFill/>
                        <a:ln w="9525">
                          <a:noFill/>
                        </a:ln>
                      </p:spPr>
                    </p:pic>
                  </p:oleObj>
                </mc:Fallback>
              </mc:AlternateContent>
            </a:graphicData>
          </a:graphic>
        </p:graphicFrame>
        <p:graphicFrame>
          <p:nvGraphicFramePr>
            <p:cNvPr id="62470" name="Object 6"/>
            <p:cNvGraphicFramePr>
              <a:graphicFrameLocks noChangeAspect="1"/>
            </p:cNvGraphicFramePr>
            <p:nvPr/>
          </p:nvGraphicFramePr>
          <p:xfrm>
            <a:off x="2373382" y="4226218"/>
            <a:ext cx="400050" cy="635000"/>
          </p:xfrm>
          <a:graphic>
            <a:graphicData uri="http://schemas.openxmlformats.org/presentationml/2006/ole">
              <mc:AlternateContent xmlns:mc="http://schemas.openxmlformats.org/markup-compatibility/2006">
                <mc:Choice xmlns:v="urn:schemas-microsoft-com:vml" Requires="v">
                  <p:oleObj spid="_x0000_s4099" name="Equation" r:id="rId5" imgW="4267200" imgH="15240000" progId="">
                    <p:embed/>
                  </p:oleObj>
                </mc:Choice>
                <mc:Fallback>
                  <p:oleObj name="Equation" r:id="rId5" imgW="4267200" imgH="15240000" progId="">
                    <p:embed/>
                    <p:pic>
                      <p:nvPicPr>
                        <p:cNvPr id="0" name="图片 4098"/>
                        <p:cNvPicPr>
                          <a:picLocks noChangeAspect="1"/>
                        </p:cNvPicPr>
                        <p:nvPr/>
                      </p:nvPicPr>
                      <p:blipFill>
                        <a:blip r:embed="rId6"/>
                        <a:stretch>
                          <a:fillRect/>
                        </a:stretch>
                      </p:blipFill>
                      <p:spPr>
                        <a:xfrm>
                          <a:off x="2373382" y="4226218"/>
                          <a:ext cx="400050" cy="635000"/>
                        </a:xfrm>
                        <a:prstGeom prst="rect">
                          <a:avLst/>
                        </a:prstGeom>
                        <a:noFill/>
                        <a:ln w="9525">
                          <a:noFill/>
                        </a:ln>
                      </p:spPr>
                    </p:pic>
                  </p:oleObj>
                </mc:Fallback>
              </mc:AlternateContent>
            </a:graphicData>
          </a:graphic>
        </p:graphicFrame>
        <p:graphicFrame>
          <p:nvGraphicFramePr>
            <p:cNvPr id="62471" name="Object 7"/>
            <p:cNvGraphicFramePr>
              <a:graphicFrameLocks noChangeAspect="1"/>
            </p:cNvGraphicFramePr>
            <p:nvPr/>
          </p:nvGraphicFramePr>
          <p:xfrm>
            <a:off x="4271809" y="4715243"/>
            <a:ext cx="581025" cy="642937"/>
          </p:xfrm>
          <a:graphic>
            <a:graphicData uri="http://schemas.openxmlformats.org/presentationml/2006/ole">
              <mc:AlternateContent xmlns:mc="http://schemas.openxmlformats.org/markup-compatibility/2006">
                <mc:Choice xmlns:v="urn:schemas-microsoft-com:vml" Requires="v">
                  <p:oleObj spid="_x0000_s4100" name="Equation" r:id="rId7" imgW="5181600" imgH="9448800" progId="">
                    <p:embed/>
                  </p:oleObj>
                </mc:Choice>
                <mc:Fallback>
                  <p:oleObj name="Equation" r:id="rId7" imgW="5181600" imgH="9448800" progId="">
                    <p:embed/>
                    <p:pic>
                      <p:nvPicPr>
                        <p:cNvPr id="0" name="图片 4099"/>
                        <p:cNvPicPr>
                          <a:picLocks noChangeAspect="1"/>
                        </p:cNvPicPr>
                        <p:nvPr/>
                      </p:nvPicPr>
                      <p:blipFill>
                        <a:blip r:embed="rId8"/>
                        <a:stretch>
                          <a:fillRect/>
                        </a:stretch>
                      </p:blipFill>
                      <p:spPr>
                        <a:xfrm>
                          <a:off x="4271809" y="4715243"/>
                          <a:ext cx="581025" cy="642937"/>
                        </a:xfrm>
                        <a:prstGeom prst="rect">
                          <a:avLst/>
                        </a:prstGeom>
                        <a:noFill/>
                        <a:ln w="9525">
                          <a:noFill/>
                        </a:ln>
                      </p:spPr>
                    </p:pic>
                  </p:oleObj>
                </mc:Fallback>
              </mc:AlternateContent>
            </a:graphicData>
          </a:graphic>
        </p:graphicFrame>
        <p:graphicFrame>
          <p:nvGraphicFramePr>
            <p:cNvPr id="62472" name="Object 8"/>
            <p:cNvGraphicFramePr>
              <a:graphicFrameLocks noChangeAspect="1"/>
            </p:cNvGraphicFramePr>
            <p:nvPr/>
          </p:nvGraphicFramePr>
          <p:xfrm>
            <a:off x="4071934" y="5357826"/>
            <a:ext cx="2945746" cy="714380"/>
          </p:xfrm>
          <a:graphic>
            <a:graphicData uri="http://schemas.openxmlformats.org/presentationml/2006/ole">
              <mc:AlternateContent xmlns:mc="http://schemas.openxmlformats.org/markup-compatibility/2006">
                <mc:Choice xmlns:v="urn:schemas-microsoft-com:vml" Requires="v">
                  <p:oleObj spid="_x0000_s4101" name="Equation" r:id="rId9" imgW="21031200" imgH="9448800" progId="">
                    <p:embed/>
                  </p:oleObj>
                </mc:Choice>
                <mc:Fallback>
                  <p:oleObj name="Equation" r:id="rId9" imgW="21031200" imgH="9448800" progId="">
                    <p:embed/>
                    <p:pic>
                      <p:nvPicPr>
                        <p:cNvPr id="0" name="图片 4100"/>
                        <p:cNvPicPr>
                          <a:picLocks noChangeAspect="1"/>
                        </p:cNvPicPr>
                        <p:nvPr/>
                      </p:nvPicPr>
                      <p:blipFill>
                        <a:blip r:embed="rId10"/>
                        <a:stretch>
                          <a:fillRect/>
                        </a:stretch>
                      </p:blipFill>
                      <p:spPr>
                        <a:xfrm>
                          <a:off x="4071934" y="5357826"/>
                          <a:ext cx="2945746" cy="714380"/>
                        </a:xfrm>
                        <a:prstGeom prst="rect">
                          <a:avLst/>
                        </a:prstGeom>
                        <a:noFill/>
                        <a:ln w="9525">
                          <a:noFill/>
                        </a:ln>
                      </p:spPr>
                    </p:pic>
                  </p:oleObj>
                </mc:Fallback>
              </mc:AlternateContent>
            </a:graphicData>
          </a:graphic>
        </p:graphicFrame>
      </p:grpSp>
      <p:sp>
        <p:nvSpPr>
          <p:cNvPr id="13" name="Rectangle 1"/>
          <p:cNvSpPr>
            <a:spLocks noChangeArrowheads="1"/>
          </p:cNvSpPr>
          <p:nvPr/>
        </p:nvSpPr>
        <p:spPr bwMode="auto">
          <a:xfrm>
            <a:off x="5167630" y="242585"/>
            <a:ext cx="2077085" cy="58356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8605" algn="l" defTabSz="914400" rtl="0" eaLnBrk="1" fontAlgn="base" latinLnBrk="0" hangingPunct="1">
              <a:lnSpc>
                <a:spcPct val="100000"/>
              </a:lnSpc>
              <a:spcBef>
                <a:spcPct val="0"/>
              </a:spcBef>
              <a:spcAft>
                <a:spcPct val="0"/>
              </a:spcAft>
              <a:buClrTx/>
              <a:buSzTx/>
              <a:buFontTx/>
              <a:buNone/>
            </a:pPr>
            <a:r>
              <a:rPr kumimoji="0" lang="zh-CN" altLang="en-US" sz="3200" b="0" i="0" u="none" strike="noStrike" cap="none" normalizeH="0" dirty="0" smtClean="0">
                <a:ln>
                  <a:noFill/>
                </a:ln>
                <a:solidFill>
                  <a:schemeClr val="bg1"/>
                </a:solidFill>
                <a:effectLst/>
                <a:latin typeface="Times New Roman" panose="02020603050405020304" pitchFamily="18" charset="0"/>
              </a:rPr>
              <a:t>拓展拔高</a:t>
            </a:r>
            <a:endParaRPr kumimoji="0" lang="zh-CN" altLang="en-US" sz="3200" b="0" i="0" u="none" strike="noStrike" cap="none" normalizeH="0" dirty="0" smtClean="0">
              <a:ln>
                <a:noFill/>
              </a:ln>
              <a:solidFill>
                <a:schemeClr val="bg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74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260851" y="82265"/>
            <a:ext cx="3670300" cy="584775"/>
          </a:xfrm>
          <a:prstGeom prst="rect">
            <a:avLst/>
          </a:prstGeom>
          <a:noFill/>
        </p:spPr>
        <p:txBody>
          <a:bodyPr wrap="square"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布置作业</a:t>
            </a:r>
            <a:endParaRPr lang="zh-CN" altLang="en-US" sz="32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2927" y="82265"/>
            <a:ext cx="3508651" cy="584775"/>
          </a:xfrm>
          <a:prstGeom prst="rect">
            <a:avLst/>
          </a:prstGeom>
        </p:spPr>
      </p:pic>
      <p:cxnSp>
        <p:nvCxnSpPr>
          <p:cNvPr id="8" name="直接连接符 7"/>
          <p:cNvCxnSpPr/>
          <p:nvPr/>
        </p:nvCxnSpPr>
        <p:spPr>
          <a:xfrm>
            <a:off x="571313" y="2742937"/>
            <a:ext cx="11159491" cy="0"/>
          </a:xfrm>
          <a:prstGeom prst="line">
            <a:avLst/>
          </a:prstGeom>
          <a:ln w="28575">
            <a:solidFill>
              <a:srgbClr val="E5404C"/>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348315" y="1627093"/>
            <a:ext cx="5298141" cy="4491318"/>
            <a:chOff x="3294526" y="1358153"/>
            <a:chExt cx="5298141" cy="4491318"/>
          </a:xfrm>
        </p:grpSpPr>
        <p:sp>
          <p:nvSpPr>
            <p:cNvPr id="10" name="直角三角形 9"/>
            <p:cNvSpPr/>
            <p:nvPr/>
          </p:nvSpPr>
          <p:spPr>
            <a:xfrm>
              <a:off x="8207724" y="1358153"/>
              <a:ext cx="384943" cy="1116209"/>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离页连接符 10"/>
            <p:cNvSpPr/>
            <p:nvPr/>
          </p:nvSpPr>
          <p:spPr>
            <a:xfrm>
              <a:off x="3294526" y="1359134"/>
              <a:ext cx="4911818" cy="449033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0"/>
            <p:cNvSpPr txBox="1"/>
            <p:nvPr/>
          </p:nvSpPr>
          <p:spPr>
            <a:xfrm>
              <a:off x="3294526" y="1379732"/>
              <a:ext cx="4913198" cy="1292662"/>
            </a:xfrm>
            <a:prstGeom prst="rect">
              <a:avLst/>
            </a:prstGeom>
            <a:noFill/>
          </p:spPr>
          <p:txBody>
            <a:bodyPr wrap="square" rtlCol="0">
              <a:spAutoFit/>
            </a:bodyPr>
            <a:lstStyle/>
            <a:p>
              <a:pPr algn="ctr">
                <a:lnSpc>
                  <a:spcPct val="130000"/>
                </a:lnSpc>
              </a:pPr>
              <a:r>
                <a:rPr lang="zh-CN" altLang="en-US" sz="6000" cap="all" dirty="0">
                  <a:solidFill>
                    <a:schemeClr val="bg1"/>
                  </a:solidFill>
                  <a:uFillTx/>
                  <a:latin typeface="黑体" panose="02010609060101010101" pitchFamily="49" charset="-122"/>
                  <a:ea typeface="黑体" panose="02010609060101010101" pitchFamily="49" charset="-122"/>
                  <a:sym typeface="+mn-ea"/>
                </a:rPr>
                <a:t>课本</a:t>
              </a:r>
              <a:endParaRPr lang="en-US" altLang="zh-CN" sz="6000" cap="all" dirty="0">
                <a:solidFill>
                  <a:schemeClr val="bg1"/>
                </a:solidFill>
                <a:uFillTx/>
                <a:latin typeface="黑体" panose="02010609060101010101" pitchFamily="49" charset="-122"/>
                <a:ea typeface="黑体" panose="02010609060101010101" pitchFamily="49" charset="-122"/>
                <a:sym typeface="+mn-ea"/>
              </a:endParaRPr>
            </a:p>
          </p:txBody>
        </p:sp>
        <p:sp>
          <p:nvSpPr>
            <p:cNvPr id="30" name="文本框 10"/>
            <p:cNvSpPr txBox="1"/>
            <p:nvPr/>
          </p:nvSpPr>
          <p:spPr>
            <a:xfrm>
              <a:off x="3294526" y="2590085"/>
              <a:ext cx="4913198" cy="2252924"/>
            </a:xfrm>
            <a:prstGeom prst="rect">
              <a:avLst/>
            </a:prstGeom>
            <a:noFill/>
          </p:spPr>
          <p:txBody>
            <a:bodyPr wrap="square" rtlCol="0">
              <a:spAutoFit/>
            </a:bodyPr>
            <a:lstStyle/>
            <a:p>
              <a:pPr algn="ctr">
                <a:lnSpc>
                  <a:spcPct val="130000"/>
                </a:lnSpc>
              </a:pPr>
              <a:r>
                <a:rPr lang="zh-CN" altLang="en-US" sz="5400" cap="all" dirty="0">
                  <a:solidFill>
                    <a:schemeClr val="bg1"/>
                  </a:solidFill>
                  <a:uFillTx/>
                  <a:latin typeface="黑体" panose="02010609060101010101" pitchFamily="49" charset="-122"/>
                  <a:ea typeface="黑体" panose="02010609060101010101" pitchFamily="49" charset="-122"/>
                  <a:sym typeface="+mn-ea"/>
                </a:rPr>
                <a:t>练习题</a:t>
              </a:r>
              <a:endParaRPr lang="en-US" altLang="zh-CN" sz="5400" cap="all" dirty="0">
                <a:solidFill>
                  <a:schemeClr val="bg1"/>
                </a:solidFill>
                <a:uFillTx/>
                <a:latin typeface="黑体" panose="02010609060101010101" pitchFamily="49" charset="-122"/>
                <a:ea typeface="黑体" panose="02010609060101010101" pitchFamily="49" charset="-122"/>
                <a:sym typeface="+mn-ea"/>
              </a:endParaRPr>
            </a:p>
            <a:p>
              <a:pPr algn="ctr">
                <a:lnSpc>
                  <a:spcPct val="130000"/>
                </a:lnSpc>
              </a:pPr>
              <a:r>
                <a:rPr lang="zh-CN" altLang="en-US" sz="5400" cap="all" dirty="0">
                  <a:solidFill>
                    <a:schemeClr val="bg1"/>
                  </a:solidFill>
                  <a:latin typeface="黑体" panose="02010609060101010101" pitchFamily="49" charset="-122"/>
                  <a:ea typeface="黑体" panose="02010609060101010101" pitchFamily="49" charset="-122"/>
                  <a:sym typeface="+mn-ea"/>
                </a:rPr>
                <a:t>习题</a:t>
              </a:r>
              <a:r>
                <a:rPr lang="en-US" altLang="zh-CN" sz="5400" cap="all" dirty="0">
                  <a:solidFill>
                    <a:schemeClr val="bg1"/>
                  </a:solidFill>
                  <a:latin typeface="黑体" panose="02010609060101010101" pitchFamily="49" charset="-122"/>
                  <a:ea typeface="黑体" panose="02010609060101010101" pitchFamily="49" charset="-122"/>
                  <a:sym typeface="+mn-ea"/>
                </a:rPr>
                <a:t>A</a:t>
              </a:r>
              <a:r>
                <a:rPr lang="zh-CN" altLang="en-US" sz="5400" cap="all" dirty="0">
                  <a:solidFill>
                    <a:schemeClr val="bg1"/>
                  </a:solidFill>
                  <a:latin typeface="黑体" panose="02010609060101010101" pitchFamily="49" charset="-122"/>
                  <a:ea typeface="黑体" panose="02010609060101010101" pitchFamily="49" charset="-122"/>
                  <a:sym typeface="+mn-ea"/>
                </a:rPr>
                <a:t>组</a:t>
              </a:r>
              <a:r>
                <a:rPr lang="en-US" altLang="zh-CN" sz="5400" cap="all" dirty="0">
                  <a:solidFill>
                    <a:schemeClr val="bg1"/>
                  </a:solidFill>
                  <a:latin typeface="黑体" panose="02010609060101010101" pitchFamily="49" charset="-122"/>
                  <a:ea typeface="黑体" panose="02010609060101010101" pitchFamily="49" charset="-122"/>
                  <a:sym typeface="+mn-ea"/>
                </a:rPr>
                <a:t>B</a:t>
              </a:r>
              <a:r>
                <a:rPr lang="zh-CN" altLang="en-US" sz="5400" cap="all" dirty="0">
                  <a:solidFill>
                    <a:schemeClr val="bg1"/>
                  </a:solidFill>
                  <a:latin typeface="黑体" panose="02010609060101010101" pitchFamily="49" charset="-122"/>
                  <a:ea typeface="黑体" panose="02010609060101010101" pitchFamily="49" charset="-122"/>
                  <a:sym typeface="+mn-ea"/>
                </a:rPr>
                <a:t>组</a:t>
              </a:r>
              <a:endParaRPr lang="en-US" altLang="zh-CN" sz="5400" cap="all" dirty="0">
                <a:solidFill>
                  <a:schemeClr val="bg1"/>
                </a:solidFill>
                <a:uFillTx/>
                <a:latin typeface="黑体" panose="02010609060101010101" pitchFamily="49" charset="-122"/>
                <a:ea typeface="黑体" panose="02010609060101010101" pitchFamily="49"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
          <p:cNvGrpSpPr/>
          <p:nvPr/>
        </p:nvGrpSpPr>
        <p:grpSpPr bwMode="auto">
          <a:xfrm>
            <a:off x="2927350" y="5300663"/>
            <a:ext cx="2016125" cy="1009650"/>
            <a:chOff x="340" y="3022"/>
            <a:chExt cx="1270" cy="636"/>
          </a:xfrm>
        </p:grpSpPr>
        <p:sp>
          <p:nvSpPr>
            <p:cNvPr id="12297" name="Oval 5">
              <a:hlinkClick r:id="rId1" action="ppaction://hlinksldjump"/>
            </p:cNvPr>
            <p:cNvSpPr>
              <a:spLocks noChangeArrowheads="1"/>
            </p:cNvSpPr>
            <p:nvPr/>
          </p:nvSpPr>
          <p:spPr bwMode="auto">
            <a:xfrm>
              <a:off x="340" y="3022"/>
              <a:ext cx="1224" cy="636"/>
            </a:xfrm>
            <a:prstGeom prst="ellipse">
              <a:avLst/>
            </a:prstGeom>
            <a:gradFill rotWithShape="1">
              <a:gsLst>
                <a:gs pos="0">
                  <a:srgbClr val="D3E11F"/>
                </a:gs>
                <a:gs pos="100000">
                  <a:srgbClr val="DEEC22"/>
                </a:gs>
              </a:gsLst>
              <a:path path="rect">
                <a:fillToRect r="100000" b="100000"/>
              </a:path>
            </a:gradFill>
            <a:ln w="9525" algn="ctr">
              <a:solidFill>
                <a:schemeClr val="hlink"/>
              </a:solidFill>
              <a:round/>
            </a:ln>
          </p:spPr>
          <p:txBody>
            <a:bodyPr wrap="none" anchor="ctr"/>
            <a:lstStyle/>
            <a:p>
              <a:endParaRPr lang="zh-CN" altLang="en-US" sz="1800">
                <a:latin typeface="Times New Roman" panose="02020603050405020304" pitchFamily="18" charset="0"/>
              </a:endParaRPr>
            </a:p>
          </p:txBody>
        </p:sp>
        <p:sp>
          <p:nvSpPr>
            <p:cNvPr id="12298" name="Rectangle 6"/>
            <p:cNvSpPr>
              <a:spLocks noChangeArrowheads="1"/>
            </p:cNvSpPr>
            <p:nvPr/>
          </p:nvSpPr>
          <p:spPr bwMode="auto">
            <a:xfrm>
              <a:off x="340" y="3149"/>
              <a:ext cx="1270" cy="329"/>
            </a:xfrm>
            <a:prstGeom prst="rect">
              <a:avLst/>
            </a:prstGeom>
            <a:noFill/>
            <a:ln w="9525">
              <a:noFill/>
              <a:miter lim="800000"/>
            </a:ln>
          </p:spPr>
          <p:txBody>
            <a:bodyPr>
              <a:spAutoFit/>
            </a:bodyPr>
            <a:lstStyle/>
            <a:p>
              <a:r>
                <a:rPr lang="zh-CN" altLang="en-US" sz="2800" dirty="0">
                  <a:latin typeface="Times New Roman" panose="02020603050405020304" pitchFamily="18" charset="0"/>
                </a:rPr>
                <a:t> </a:t>
              </a:r>
              <a:r>
                <a:rPr lang="zh-CN" altLang="en-US" sz="2800" b="1" dirty="0">
                  <a:solidFill>
                    <a:srgbClr val="CC0000"/>
                  </a:solidFill>
                  <a:latin typeface="Times New Roman" panose="02020603050405020304" pitchFamily="18" charset="0"/>
                </a:rPr>
                <a:t>学习新知</a:t>
              </a:r>
              <a:endParaRPr lang="zh-CN" altLang="en-US" sz="2800" b="1" dirty="0">
                <a:solidFill>
                  <a:srgbClr val="CC0000"/>
                </a:solidFill>
                <a:latin typeface="Times New Roman" panose="02020603050405020304" pitchFamily="18" charset="0"/>
              </a:endParaRPr>
            </a:p>
          </p:txBody>
        </p:sp>
      </p:grpSp>
      <p:grpSp>
        <p:nvGrpSpPr>
          <p:cNvPr id="3" name="Group 7"/>
          <p:cNvGrpSpPr/>
          <p:nvPr/>
        </p:nvGrpSpPr>
        <p:grpSpPr bwMode="auto">
          <a:xfrm>
            <a:off x="6456363" y="5229225"/>
            <a:ext cx="2160587" cy="1009650"/>
            <a:chOff x="2018" y="2976"/>
            <a:chExt cx="1361" cy="636"/>
          </a:xfrm>
        </p:grpSpPr>
        <p:sp>
          <p:nvSpPr>
            <p:cNvPr id="12300" name="Oval 8">
              <a:hlinkClick r:id="" action="ppaction://noaction"/>
            </p:cNvPr>
            <p:cNvSpPr>
              <a:spLocks noChangeArrowheads="1"/>
            </p:cNvSpPr>
            <p:nvPr/>
          </p:nvSpPr>
          <p:spPr bwMode="auto">
            <a:xfrm>
              <a:off x="2018" y="2976"/>
              <a:ext cx="1224" cy="636"/>
            </a:xfrm>
            <a:prstGeom prst="ellipse">
              <a:avLst/>
            </a:prstGeom>
            <a:gradFill rotWithShape="1">
              <a:gsLst>
                <a:gs pos="0">
                  <a:srgbClr val="D3E11F"/>
                </a:gs>
                <a:gs pos="100000">
                  <a:srgbClr val="DEEC22"/>
                </a:gs>
              </a:gsLst>
              <a:path path="rect">
                <a:fillToRect r="100000" b="100000"/>
              </a:path>
            </a:gradFill>
            <a:ln w="9525" algn="ctr">
              <a:solidFill>
                <a:schemeClr val="hlink"/>
              </a:solidFill>
              <a:round/>
            </a:ln>
          </p:spPr>
          <p:txBody>
            <a:bodyPr wrap="none" anchor="ctr"/>
            <a:lstStyle/>
            <a:p>
              <a:endParaRPr lang="zh-CN" altLang="en-US" sz="1800">
                <a:latin typeface="Times New Roman" panose="02020603050405020304" pitchFamily="18" charset="0"/>
              </a:endParaRPr>
            </a:p>
          </p:txBody>
        </p:sp>
        <p:sp>
          <p:nvSpPr>
            <p:cNvPr id="12301" name="Rectangle 9">
              <a:hlinkClick r:id="rId1" action="ppaction://hlinksldjump"/>
            </p:cNvPr>
            <p:cNvSpPr>
              <a:spLocks noChangeArrowheads="1"/>
            </p:cNvSpPr>
            <p:nvPr/>
          </p:nvSpPr>
          <p:spPr bwMode="auto">
            <a:xfrm>
              <a:off x="2109" y="3113"/>
              <a:ext cx="1270" cy="329"/>
            </a:xfrm>
            <a:prstGeom prst="rect">
              <a:avLst/>
            </a:prstGeom>
            <a:noFill/>
            <a:ln w="9525">
              <a:noFill/>
              <a:miter lim="800000"/>
            </a:ln>
          </p:spPr>
          <p:txBody>
            <a:bodyPr>
              <a:spAutoFit/>
            </a:bodyPr>
            <a:lstStyle/>
            <a:p>
              <a:r>
                <a:rPr lang="zh-CN" altLang="en-US" sz="2800" b="1" dirty="0">
                  <a:solidFill>
                    <a:srgbClr val="CC0000"/>
                  </a:solidFill>
                  <a:latin typeface="Times New Roman" panose="02020603050405020304" pitchFamily="18" charset="0"/>
                </a:rPr>
                <a:t>检测反馈</a:t>
              </a:r>
              <a:endParaRPr lang="zh-CN" altLang="en-US" sz="2800" b="1" dirty="0">
                <a:solidFill>
                  <a:srgbClr val="CC0000"/>
                </a:solidFill>
                <a:latin typeface="Times New Roman" panose="02020603050405020304" pitchFamily="18" charset="0"/>
              </a:endParaRPr>
            </a:p>
          </p:txBody>
        </p:sp>
      </p:grpSp>
      <p:sp>
        <p:nvSpPr>
          <p:cNvPr id="11" name="矩形 10"/>
          <p:cNvSpPr/>
          <p:nvPr/>
        </p:nvSpPr>
        <p:spPr>
          <a:xfrm>
            <a:off x="1919536" y="3068960"/>
            <a:ext cx="8136904" cy="922020"/>
          </a:xfrm>
          <a:prstGeom prst="rect">
            <a:avLst/>
          </a:prstGeom>
          <a:noFill/>
        </p:spPr>
        <p:txBody>
          <a:bodyPr wrap="square" lIns="91440" tIns="45720" rIns="91440" bIns="45720">
            <a:spAutoFit/>
          </a:bodyPr>
          <a:lstStyle/>
          <a:p>
            <a:pPr algn="ctr"/>
            <a:r>
              <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rPr>
              <a:t>  </a:t>
            </a:r>
            <a:r>
              <a:rPr lang="en-US" altLang="zh-C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rPr>
              <a:t>12.5   </a:t>
            </a: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rPr>
              <a:t>分式方程的应用</a:t>
            </a:r>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rPr>
              <a:t>（第</a:t>
            </a:r>
            <a:r>
              <a:rPr lang="en-US"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rPr>
              <a:t>1</a:t>
            </a:r>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rPr>
              <a:t>课时）</a:t>
            </a:r>
            <a:endParaRPr lang="zh-CN" alt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ndParaRPr>
          </a:p>
        </p:txBody>
      </p:sp>
      <p:sp>
        <p:nvSpPr>
          <p:cNvPr id="13" name="TextBox 16"/>
          <p:cNvSpPr txBox="1">
            <a:spLocks noChangeArrowheads="1"/>
          </p:cNvSpPr>
          <p:nvPr/>
        </p:nvSpPr>
        <p:spPr bwMode="auto">
          <a:xfrm>
            <a:off x="2366010" y="1714500"/>
            <a:ext cx="7500620" cy="829945"/>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800" b="1" dirty="0" smtClean="0">
                <a:solidFill>
                  <a:srgbClr val="CC0000"/>
                </a:solidFill>
                <a:latin typeface="Calibri" panose="020F0502020204030204" charset="0"/>
              </a:rPr>
              <a:t>第十二章   分式和分式方程</a:t>
            </a:r>
            <a:endParaRPr lang="zh-CN" altLang="en-US" sz="4800" b="1" dirty="0" smtClean="0">
              <a:solidFill>
                <a:srgbClr val="CC0000"/>
              </a:solidFill>
              <a:latin typeface="Calibri" panose="020F0502020204030204"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31" y="199206"/>
            <a:ext cx="5917029" cy="986171"/>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1504920" y="2263092"/>
            <a:ext cx="8643998" cy="40309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l"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(1)</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行程问题</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路程</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速度</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时间</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而行程问题中   又分相遇问题、追及问题</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a:t>
            </a:r>
            <a:endParaRPr kumimoji="0" lang="en-US" altLang="zh-CN" sz="3200" b="1" i="0" u="none" strike="noStrike" cap="none" normalizeH="0" baseline="0" dirty="0" smtClean="0">
              <a:ln>
                <a:noFill/>
              </a:ln>
              <a:solidFill>
                <a:schemeClr val="tx1"/>
              </a:solidFill>
              <a:effectLst/>
              <a:latin typeface="+mn-ea"/>
            </a:endParaRPr>
          </a:p>
          <a:p>
            <a:pPr marL="0" marR="0" lvl="0" algn="l" defTabSz="914400" rtl="0" eaLnBrk="0" fontAlgn="base" latinLnBrk="0" hangingPunct="0">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(2)</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数字问题</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掌握</a:t>
            </a:r>
            <a:r>
              <a:rPr lang="zh-CN" altLang="en-US" sz="3200" b="1" dirty="0" smtClean="0">
                <a:solidFill>
                  <a:srgbClr val="000000"/>
                </a:solidFill>
                <a:latin typeface="+mn-ea"/>
                <a:cs typeface="Times New Roman" panose="02020603050405020304" pitchFamily="18" charset="0"/>
              </a:rPr>
              <a:t>和差倍分关系</a:t>
            </a:r>
            <a:endParaRPr kumimoji="0" lang="en-US" altLang="zh-CN" sz="3200" b="1" i="0" u="none" strike="noStrike" cap="none" normalizeH="0" baseline="0" dirty="0" smtClean="0">
              <a:ln>
                <a:noFill/>
              </a:ln>
              <a:solidFill>
                <a:schemeClr val="tx1"/>
              </a:solidFill>
              <a:effectLst/>
              <a:latin typeface="+mn-ea"/>
            </a:endParaRPr>
          </a:p>
          <a:p>
            <a:pPr marL="0" marR="0" lvl="0" algn="l" defTabSz="914400" rtl="0" eaLnBrk="0" fontAlgn="base" latinLnBrk="0" hangingPunct="0">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(3)</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工程问题</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工作量</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工时</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工效</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a:t>
            </a:r>
            <a:endParaRPr kumimoji="0" lang="en-US" altLang="zh-CN" sz="3200" b="1" i="0" u="none" strike="noStrike" cap="none" normalizeH="0" baseline="0" dirty="0" smtClean="0">
              <a:ln>
                <a:noFill/>
              </a:ln>
              <a:solidFill>
                <a:schemeClr val="tx1"/>
              </a:solidFill>
              <a:effectLst/>
              <a:latin typeface="+mn-ea"/>
            </a:endParaRPr>
          </a:p>
          <a:p>
            <a:pPr marL="0" marR="0" lvl="0" algn="l" defTabSz="914400" rtl="0" eaLnBrk="0" fontAlgn="base" latinLnBrk="0" hangingPunct="0">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(4)</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顺水逆水问题</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v</a:t>
            </a:r>
            <a:r>
              <a:rPr kumimoji="0" lang="zh-CN" altLang="en-US" sz="3200" b="1" i="0" u="none" strike="noStrike" cap="none" normalizeH="0" baseline="-30000" dirty="0" smtClean="0">
                <a:ln>
                  <a:noFill/>
                </a:ln>
                <a:solidFill>
                  <a:srgbClr val="000000"/>
                </a:solidFill>
                <a:effectLst/>
                <a:latin typeface="+mn-ea"/>
                <a:cs typeface="Times New Roman" panose="02020603050405020304" pitchFamily="18" charset="0"/>
              </a:rPr>
              <a:t>顺水</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v</a:t>
            </a:r>
            <a:r>
              <a:rPr kumimoji="0" lang="zh-CN" altLang="en-US" sz="3200" b="1" i="0" u="none" strike="noStrike" cap="none" normalizeH="0" baseline="-30000" dirty="0" smtClean="0">
                <a:ln>
                  <a:noFill/>
                </a:ln>
                <a:solidFill>
                  <a:srgbClr val="000000"/>
                </a:solidFill>
                <a:effectLst/>
                <a:latin typeface="+mn-ea"/>
                <a:cs typeface="Times New Roman" panose="02020603050405020304" pitchFamily="18" charset="0"/>
              </a:rPr>
              <a:t>静水</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v</a:t>
            </a:r>
            <a:r>
              <a:rPr kumimoji="0" lang="zh-CN" altLang="en-US" sz="3200" b="1" i="0" u="none" strike="noStrike" cap="none" normalizeH="0" baseline="-30000" dirty="0" smtClean="0">
                <a:ln>
                  <a:noFill/>
                </a:ln>
                <a:solidFill>
                  <a:srgbClr val="000000"/>
                </a:solidFill>
                <a:effectLst/>
                <a:latin typeface="+mn-ea"/>
                <a:cs typeface="Times New Roman" panose="02020603050405020304" pitchFamily="18" charset="0"/>
              </a:rPr>
              <a:t>水</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v</a:t>
            </a:r>
            <a:r>
              <a:rPr kumimoji="0" lang="zh-CN" altLang="en-US" sz="3200" b="1" i="0" u="none" strike="noStrike" cap="none" normalizeH="0" baseline="-30000" dirty="0" smtClean="0">
                <a:ln>
                  <a:noFill/>
                </a:ln>
                <a:solidFill>
                  <a:srgbClr val="000000"/>
                </a:solidFill>
                <a:effectLst/>
                <a:latin typeface="+mn-ea"/>
                <a:cs typeface="Times New Roman" panose="02020603050405020304" pitchFamily="18" charset="0"/>
              </a:rPr>
              <a:t>逆水</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v</a:t>
            </a:r>
            <a:r>
              <a:rPr kumimoji="0" lang="zh-CN" altLang="en-US" sz="3200" b="1" i="0" u="none" strike="noStrike" cap="none" normalizeH="0" baseline="-30000" dirty="0" smtClean="0">
                <a:ln>
                  <a:noFill/>
                </a:ln>
                <a:solidFill>
                  <a:srgbClr val="000000"/>
                </a:solidFill>
                <a:effectLst/>
                <a:latin typeface="+mn-ea"/>
                <a:cs typeface="Times New Roman" panose="02020603050405020304" pitchFamily="18" charset="0"/>
              </a:rPr>
              <a:t>静水</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-v</a:t>
            </a:r>
            <a:r>
              <a:rPr kumimoji="0" lang="zh-CN" altLang="en-US" sz="3200" b="1" i="0" u="none" strike="noStrike" cap="none" normalizeH="0" baseline="-30000" dirty="0" smtClean="0">
                <a:ln>
                  <a:noFill/>
                </a:ln>
                <a:solidFill>
                  <a:srgbClr val="000000"/>
                </a:solidFill>
                <a:effectLst/>
                <a:latin typeface="+mn-ea"/>
                <a:cs typeface="Times New Roman" panose="02020603050405020304" pitchFamily="18" charset="0"/>
              </a:rPr>
              <a:t>水</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a:t>
            </a:r>
            <a:endParaRPr kumimoji="0" lang="en-US" altLang="zh-CN" sz="3200" b="1" i="0" u="none" strike="noStrike" cap="none" normalizeH="0" baseline="0" dirty="0" smtClean="0">
              <a:ln>
                <a:noFill/>
              </a:ln>
              <a:solidFill>
                <a:schemeClr val="tx1"/>
              </a:solidFill>
              <a:effectLst/>
              <a:latin typeface="+mn-ea"/>
            </a:endParaRPr>
          </a:p>
          <a:p>
            <a:pPr marL="0" marR="0" lvl="0" algn="l" defTabSz="914400" rtl="0" eaLnBrk="0" fontAlgn="base" latinLnBrk="0" hangingPunct="0">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(5)</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利润问题</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售价</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进价</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利润率</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进价</a:t>
            </a:r>
            <a:r>
              <a:rPr kumimoji="0" lang="en-US" altLang="zh-CN" sz="3200" b="1" i="1" u="none" strike="noStrike" cap="none" normalizeH="0" baseline="0" dirty="0" smtClean="0">
                <a:ln>
                  <a:noFill/>
                </a:ln>
                <a:solidFill>
                  <a:srgbClr val="000000"/>
                </a:solidFill>
                <a:effectLst/>
                <a:latin typeface="+mn-ea"/>
                <a:cs typeface="Times New Roman" panose="02020603050405020304" pitchFamily="18" charset="0"/>
              </a:rPr>
              <a:t>.</a:t>
            </a:r>
            <a:endParaRPr kumimoji="0" lang="en-US" altLang="zh-CN" sz="3200" b="1" i="0" u="none" strike="noStrike" cap="none" normalizeH="0" baseline="0" dirty="0" smtClean="0">
              <a:ln>
                <a:noFill/>
              </a:ln>
              <a:solidFill>
                <a:schemeClr val="tx1"/>
              </a:solidFill>
              <a:effectLst/>
              <a:latin typeface="+mn-ea"/>
            </a:endParaRPr>
          </a:p>
          <a:p>
            <a:pPr marL="0" marR="0" lvl="0" algn="l" defTabSz="914400" rtl="0" eaLnBrk="0" fontAlgn="base" latinLnBrk="0" hangingPunct="0">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有一些实际问题</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r>
              <a:rPr kumimoji="0" lang="zh-CN" altLang="en-US" sz="3200" b="1" i="0" u="none" strike="noStrike" cap="none" normalizeH="0" baseline="0" dirty="0" smtClean="0">
                <a:ln>
                  <a:noFill/>
                </a:ln>
                <a:solidFill>
                  <a:srgbClr val="000000"/>
                </a:solidFill>
                <a:effectLst/>
                <a:latin typeface="+mn-ea"/>
                <a:cs typeface="Times New Roman" panose="02020603050405020304" pitchFamily="18" charset="0"/>
              </a:rPr>
              <a:t>我们是否可以通过列分式方程解决</a:t>
            </a:r>
            <a:r>
              <a:rPr kumimoji="0" lang="en-US" altLang="zh-CN" sz="3200" b="1" i="0" u="none" strike="noStrike" cap="none" normalizeH="0" baseline="0" dirty="0" smtClean="0">
                <a:ln>
                  <a:noFill/>
                </a:ln>
                <a:solidFill>
                  <a:srgbClr val="000000"/>
                </a:solidFill>
                <a:effectLst/>
                <a:latin typeface="+mn-ea"/>
                <a:cs typeface="Times New Roman" panose="02020603050405020304" pitchFamily="18" charset="0"/>
              </a:rPr>
              <a:t>?</a:t>
            </a:r>
            <a:endParaRPr kumimoji="0" lang="en-US" altLang="zh-CN" sz="3200" b="1" i="0" u="none" strike="noStrike" cap="none" normalizeH="0" baseline="0" dirty="0" smtClean="0">
              <a:ln>
                <a:noFill/>
              </a:ln>
              <a:solidFill>
                <a:schemeClr val="tx1"/>
              </a:solidFill>
              <a:effectLst/>
              <a:latin typeface="+mn-ea"/>
            </a:endParaRPr>
          </a:p>
        </p:txBody>
      </p:sp>
      <p:sp>
        <p:nvSpPr>
          <p:cNvPr id="3" name="矩形 2"/>
          <p:cNvSpPr/>
          <p:nvPr/>
        </p:nvSpPr>
        <p:spPr>
          <a:xfrm>
            <a:off x="1684947" y="1207430"/>
            <a:ext cx="2217420" cy="706755"/>
          </a:xfrm>
          <a:prstGeom prst="rect">
            <a:avLst/>
          </a:prstGeom>
        </p:spPr>
        <p:txBody>
          <a:bodyPr wrap="none">
            <a:spAutoFit/>
          </a:bodyPr>
          <a:lstStyle/>
          <a:p>
            <a:r>
              <a:rPr lang="zh-CN" altLang="en-US" sz="4000" b="1" dirty="0" smtClean="0">
                <a:solidFill>
                  <a:srgbClr val="FF0000"/>
                </a:solidFill>
                <a:latin typeface="宋体" panose="02010600030101010101" pitchFamily="2" charset="-122"/>
                <a:cs typeface="Times New Roman" panose="02020603050405020304" pitchFamily="18" charset="0"/>
              </a:rPr>
              <a:t>知识回顾</a:t>
            </a:r>
            <a:endParaRPr lang="zh-CN" altLang="en-US" sz="4000" b="1" dirty="0" smtClean="0">
              <a:solidFill>
                <a:srgbClr val="FF0000"/>
              </a:solidFill>
              <a:latin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749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260851" y="82265"/>
            <a:ext cx="3670300" cy="584775"/>
          </a:xfrm>
          <a:prstGeom prst="rect">
            <a:avLst/>
          </a:prstGeom>
          <a:noFill/>
        </p:spPr>
        <p:txBody>
          <a:bodyPr wrap="square"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课程目标</a:t>
            </a:r>
            <a:endParaRPr lang="zh-CN" altLang="en-US" sz="32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2927" y="82265"/>
            <a:ext cx="3508651" cy="584775"/>
          </a:xfrm>
          <a:prstGeom prst="rect">
            <a:avLst/>
          </a:prstGeom>
        </p:spPr>
      </p:pic>
      <p:sp>
        <p:nvSpPr>
          <p:cNvPr id="13" name="出自【趣你的PPT】(微信:qunideppt)：最优质的PPT资源库"/>
          <p:cNvSpPr>
            <a:spLocks noChangeArrowheads="1"/>
          </p:cNvSpPr>
          <p:nvPr/>
        </p:nvSpPr>
        <p:spPr bwMode="auto">
          <a:xfrm>
            <a:off x="7567405" y="2737745"/>
            <a:ext cx="3574316" cy="35743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7891546" y="3102187"/>
            <a:ext cx="2926033" cy="2926033"/>
            <a:chOff x="7192301" y="2335706"/>
            <a:chExt cx="2926033" cy="2926033"/>
          </a:xfrm>
        </p:grpSpPr>
        <p:sp>
          <p:nvSpPr>
            <p:cNvPr id="15" name="出自【趣你的PPT】(微信:qunideppt)：最优质的PPT资源库"/>
            <p:cNvSpPr>
              <a:spLocks noChangeArrowheads="1"/>
            </p:cNvSpPr>
            <p:nvPr/>
          </p:nvSpPr>
          <p:spPr bwMode="auto">
            <a:xfrm>
              <a:off x="7192301" y="2335706"/>
              <a:ext cx="2926033" cy="2926033"/>
            </a:xfrm>
            <a:prstGeom prst="ellipse">
              <a:avLst/>
            </a:prstGeom>
            <a:solidFill>
              <a:srgbClr val="404040"/>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6" name="出自【趣你的PPT】(微信:qunideppt)：最优质的PPT资源库"/>
            <p:cNvSpPr>
              <a:spLocks noChangeArrowheads="1"/>
            </p:cNvSpPr>
            <p:nvPr/>
          </p:nvSpPr>
          <p:spPr bwMode="auto">
            <a:xfrm>
              <a:off x="7516443" y="2621301"/>
              <a:ext cx="2275998" cy="227424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7" name="出自【趣你的PPT】(微信:qunideppt)：最优质的PPT资源库"/>
            <p:cNvSpPr>
              <a:spLocks noChangeArrowheads="1"/>
            </p:cNvSpPr>
            <p:nvPr/>
          </p:nvSpPr>
          <p:spPr bwMode="auto">
            <a:xfrm>
              <a:off x="7842336" y="2945442"/>
              <a:ext cx="1624211" cy="1625963"/>
            </a:xfrm>
            <a:prstGeom prst="ellipse">
              <a:avLst/>
            </a:prstGeom>
            <a:solidFill>
              <a:srgbClr val="4472C4"/>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8" name="出自【趣你的PPT】(微信:qunideppt)：最优质的PPT资源库"/>
            <p:cNvSpPr>
              <a:spLocks noChangeArrowheads="1"/>
            </p:cNvSpPr>
            <p:nvPr/>
          </p:nvSpPr>
          <p:spPr bwMode="auto">
            <a:xfrm>
              <a:off x="8168230" y="3271336"/>
              <a:ext cx="974176" cy="97417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9" name="出自【趣你的PPT】(微信:qunideppt)：最优质的PPT资源库"/>
            <p:cNvSpPr>
              <a:spLocks noChangeArrowheads="1"/>
            </p:cNvSpPr>
            <p:nvPr/>
          </p:nvSpPr>
          <p:spPr bwMode="auto">
            <a:xfrm>
              <a:off x="8411773" y="3486847"/>
              <a:ext cx="487088" cy="487088"/>
            </a:xfrm>
            <a:prstGeom prst="ellipse">
              <a:avLst/>
            </a:prstGeom>
            <a:solidFill>
              <a:srgbClr val="F6A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9256445" y="2993554"/>
            <a:ext cx="2721035" cy="1629468"/>
            <a:chOff x="8557200" y="2227075"/>
            <a:chExt cx="2721035" cy="1629468"/>
          </a:xfrm>
        </p:grpSpPr>
        <p:sp>
          <p:nvSpPr>
            <p:cNvPr id="21" name="出自【趣你的PPT】(微信:qunideppt)：最优质的PPT资源库"/>
            <p:cNvSpPr/>
            <p:nvPr/>
          </p:nvSpPr>
          <p:spPr bwMode="auto">
            <a:xfrm>
              <a:off x="9743382" y="2227075"/>
              <a:ext cx="1142380" cy="1035501"/>
            </a:xfrm>
            <a:custGeom>
              <a:avLst/>
              <a:gdLst>
                <a:gd name="T0" fmla="*/ 0 w 652"/>
                <a:gd name="T1" fmla="*/ 591 h 591"/>
                <a:gd name="T2" fmla="*/ 100 w 652"/>
                <a:gd name="T3" fmla="*/ 243 h 591"/>
                <a:gd name="T4" fmla="*/ 652 w 652"/>
                <a:gd name="T5" fmla="*/ 0 h 591"/>
                <a:gd name="T6" fmla="*/ 552 w 652"/>
                <a:gd name="T7" fmla="*/ 348 h 591"/>
                <a:gd name="T8" fmla="*/ 0 w 652"/>
                <a:gd name="T9" fmla="*/ 591 h 591"/>
              </a:gdLst>
              <a:ahLst/>
              <a:cxnLst>
                <a:cxn ang="0">
                  <a:pos x="T0" y="T1"/>
                </a:cxn>
                <a:cxn ang="0">
                  <a:pos x="T2" y="T3"/>
                </a:cxn>
                <a:cxn ang="0">
                  <a:pos x="T4" y="T5"/>
                </a:cxn>
                <a:cxn ang="0">
                  <a:pos x="T6" y="T7"/>
                </a:cxn>
                <a:cxn ang="0">
                  <a:pos x="T8" y="T9"/>
                </a:cxn>
              </a:cxnLst>
              <a:rect l="0" t="0" r="r" b="b"/>
              <a:pathLst>
                <a:path w="652" h="591">
                  <a:moveTo>
                    <a:pt x="0" y="591"/>
                  </a:moveTo>
                  <a:lnTo>
                    <a:pt x="100" y="243"/>
                  </a:lnTo>
                  <a:lnTo>
                    <a:pt x="652" y="0"/>
                  </a:lnTo>
                  <a:lnTo>
                    <a:pt x="552" y="348"/>
                  </a:lnTo>
                  <a:lnTo>
                    <a:pt x="0" y="591"/>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22" name="出自【趣你的PPT】(微信:qunideppt)：最优质的PPT资源库"/>
            <p:cNvSpPr/>
            <p:nvPr/>
          </p:nvSpPr>
          <p:spPr bwMode="auto">
            <a:xfrm>
              <a:off x="9743382" y="2836811"/>
              <a:ext cx="1534853" cy="707855"/>
            </a:xfrm>
            <a:custGeom>
              <a:avLst/>
              <a:gdLst>
                <a:gd name="T0" fmla="*/ 0 w 876"/>
                <a:gd name="T1" fmla="*/ 243 h 404"/>
                <a:gd name="T2" fmla="*/ 325 w 876"/>
                <a:gd name="T3" fmla="*/ 404 h 404"/>
                <a:gd name="T4" fmla="*/ 876 w 876"/>
                <a:gd name="T5" fmla="*/ 161 h 404"/>
                <a:gd name="T6" fmla="*/ 552 w 876"/>
                <a:gd name="T7" fmla="*/ 0 h 404"/>
                <a:gd name="T8" fmla="*/ 0 w 876"/>
                <a:gd name="T9" fmla="*/ 243 h 404"/>
              </a:gdLst>
              <a:ahLst/>
              <a:cxnLst>
                <a:cxn ang="0">
                  <a:pos x="T0" y="T1"/>
                </a:cxn>
                <a:cxn ang="0">
                  <a:pos x="T2" y="T3"/>
                </a:cxn>
                <a:cxn ang="0">
                  <a:pos x="T4" y="T5"/>
                </a:cxn>
                <a:cxn ang="0">
                  <a:pos x="T6" y="T7"/>
                </a:cxn>
                <a:cxn ang="0">
                  <a:pos x="T8" y="T9"/>
                </a:cxn>
              </a:cxnLst>
              <a:rect l="0" t="0" r="r" b="b"/>
              <a:pathLst>
                <a:path w="876" h="404">
                  <a:moveTo>
                    <a:pt x="0" y="243"/>
                  </a:moveTo>
                  <a:lnTo>
                    <a:pt x="325" y="404"/>
                  </a:lnTo>
                  <a:lnTo>
                    <a:pt x="876" y="161"/>
                  </a:lnTo>
                  <a:lnTo>
                    <a:pt x="552" y="0"/>
                  </a:lnTo>
                  <a:lnTo>
                    <a:pt x="0" y="243"/>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23" name="出自【趣你的PPT】(微信:qunideppt)：最优质的PPT资源库"/>
            <p:cNvSpPr/>
            <p:nvPr/>
          </p:nvSpPr>
          <p:spPr bwMode="auto">
            <a:xfrm>
              <a:off x="8557200" y="2682625"/>
              <a:ext cx="2368861" cy="1173918"/>
            </a:xfrm>
            <a:custGeom>
              <a:avLst/>
              <a:gdLst>
                <a:gd name="T0" fmla="*/ 3683 w 3725"/>
                <a:gd name="T1" fmla="*/ 142 h 1846"/>
                <a:gd name="T2" fmla="*/ 3582 w 3725"/>
                <a:gd name="T3" fmla="*/ 394 h 1846"/>
                <a:gd name="T4" fmla="*/ 294 w 3725"/>
                <a:gd name="T5" fmla="*/ 1804 h 1846"/>
                <a:gd name="T6" fmla="*/ 42 w 3725"/>
                <a:gd name="T7" fmla="*/ 1703 h 1846"/>
                <a:gd name="T8" fmla="*/ 42 w 3725"/>
                <a:gd name="T9" fmla="*/ 1703 h 1846"/>
                <a:gd name="T10" fmla="*/ 143 w 3725"/>
                <a:gd name="T11" fmla="*/ 1451 h 1846"/>
                <a:gd name="T12" fmla="*/ 3431 w 3725"/>
                <a:gd name="T13" fmla="*/ 42 h 1846"/>
                <a:gd name="T14" fmla="*/ 3683 w 3725"/>
                <a:gd name="T15" fmla="*/ 142 h 18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25" h="1846">
                  <a:moveTo>
                    <a:pt x="3683" y="142"/>
                  </a:moveTo>
                  <a:cubicBezTo>
                    <a:pt x="3725" y="240"/>
                    <a:pt x="3680" y="352"/>
                    <a:pt x="3582" y="394"/>
                  </a:cubicBezTo>
                  <a:cubicBezTo>
                    <a:pt x="294" y="1804"/>
                    <a:pt x="294" y="1804"/>
                    <a:pt x="294" y="1804"/>
                  </a:cubicBezTo>
                  <a:cubicBezTo>
                    <a:pt x="196" y="1846"/>
                    <a:pt x="84" y="1800"/>
                    <a:pt x="42" y="1703"/>
                  </a:cubicBezTo>
                  <a:cubicBezTo>
                    <a:pt x="42" y="1703"/>
                    <a:pt x="42" y="1703"/>
                    <a:pt x="42" y="1703"/>
                  </a:cubicBezTo>
                  <a:cubicBezTo>
                    <a:pt x="0" y="1606"/>
                    <a:pt x="45" y="1493"/>
                    <a:pt x="143" y="1451"/>
                  </a:cubicBezTo>
                  <a:cubicBezTo>
                    <a:pt x="3431" y="42"/>
                    <a:pt x="3431" y="42"/>
                    <a:pt x="3431" y="42"/>
                  </a:cubicBezTo>
                  <a:cubicBezTo>
                    <a:pt x="3529" y="0"/>
                    <a:pt x="3641" y="45"/>
                    <a:pt x="3683" y="142"/>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98393" y="1187553"/>
            <a:ext cx="9448801" cy="1272539"/>
            <a:chOff x="1465568" y="2368567"/>
            <a:chExt cx="6090764" cy="820288"/>
          </a:xfrm>
        </p:grpSpPr>
        <p:sp>
          <p:nvSpPr>
            <p:cNvPr id="25" name="出自【趣你的PPT】(微信:qunideppt)：最优质的PPT资源库"/>
            <p:cNvSpPr/>
            <p:nvPr/>
          </p:nvSpPr>
          <p:spPr>
            <a:xfrm>
              <a:off x="1465568" y="2431326"/>
              <a:ext cx="296333" cy="296333"/>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latin typeface="黑体" panose="02010609060101010101" pitchFamily="49" charset="-122"/>
                <a:ea typeface="黑体" panose="02010609060101010101" pitchFamily="49" charset="-122"/>
              </a:endParaRPr>
            </a:p>
          </p:txBody>
        </p:sp>
        <p:sp>
          <p:nvSpPr>
            <p:cNvPr id="26" name="矩形 25"/>
            <p:cNvSpPr/>
            <p:nvPr/>
          </p:nvSpPr>
          <p:spPr>
            <a:xfrm>
              <a:off x="1867526" y="2368567"/>
              <a:ext cx="5688806" cy="820288"/>
            </a:xfrm>
            <a:prstGeom prst="rect">
              <a:avLst/>
            </a:prstGeom>
          </p:spPr>
          <p:txBody>
            <a:bodyPr wrap="square">
              <a:spAutoFit/>
            </a:bodyPr>
            <a:lstStyle/>
            <a:p>
              <a:pPr>
                <a:lnSpc>
                  <a:spcPct val="120000"/>
                </a:lnSpc>
              </a:pPr>
              <a:r>
                <a:rPr lang="zh-CN" altLang="en-US" sz="3200" dirty="0">
                  <a:solidFill>
                    <a:schemeClr val="tx1">
                      <a:lumMod val="85000"/>
                      <a:lumOff val="15000"/>
                    </a:schemeClr>
                  </a:solidFill>
                  <a:latin typeface="黑体" panose="02010609060101010101" pitchFamily="49" charset="-122"/>
                  <a:ea typeface="黑体" panose="02010609060101010101" pitchFamily="49" charset="-122"/>
                </a:rPr>
                <a:t>重点：能根据题目中的数量关系列出分式方程</a:t>
              </a:r>
              <a:endParaRPr lang="zh-CN" altLang="en-US" sz="3200" dirty="0">
                <a:solidFill>
                  <a:schemeClr val="tx1">
                    <a:lumMod val="85000"/>
                    <a:lumOff val="15000"/>
                  </a:schemeClr>
                </a:solidFill>
                <a:latin typeface="黑体" panose="02010609060101010101" pitchFamily="49" charset="-122"/>
                <a:ea typeface="黑体" panose="02010609060101010101" pitchFamily="49" charset="-122"/>
              </a:endParaRPr>
            </a:p>
            <a:p>
              <a:pPr>
                <a:lnSpc>
                  <a:spcPct val="120000"/>
                </a:lnSpc>
              </a:pPr>
              <a:endParaRPr lang="zh-CN" altLang="en-US" sz="3200" dirty="0">
                <a:solidFill>
                  <a:schemeClr val="tx1">
                    <a:lumMod val="85000"/>
                    <a:lumOff val="15000"/>
                  </a:schemeClr>
                </a:solidFill>
                <a:latin typeface="黑体" panose="02010609060101010101" pitchFamily="49" charset="-122"/>
                <a:ea typeface="黑体" panose="02010609060101010101" pitchFamily="49" charset="-122"/>
              </a:endParaRPr>
            </a:p>
          </p:txBody>
        </p:sp>
      </p:grpSp>
      <p:grpSp>
        <p:nvGrpSpPr>
          <p:cNvPr id="27" name="组合 26"/>
          <p:cNvGrpSpPr/>
          <p:nvPr/>
        </p:nvGrpSpPr>
        <p:grpSpPr>
          <a:xfrm>
            <a:off x="898393" y="2102651"/>
            <a:ext cx="10120630" cy="681990"/>
            <a:chOff x="1480585" y="2833338"/>
            <a:chExt cx="6523828" cy="439616"/>
          </a:xfrm>
        </p:grpSpPr>
        <p:sp>
          <p:nvSpPr>
            <p:cNvPr id="28" name="出自【趣你的PPT】(微信:qunideppt)：最优质的PPT资源库"/>
            <p:cNvSpPr/>
            <p:nvPr/>
          </p:nvSpPr>
          <p:spPr>
            <a:xfrm>
              <a:off x="1480585" y="2946215"/>
              <a:ext cx="296333" cy="296333"/>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prstClr val="white"/>
                </a:solidFill>
                <a:latin typeface="黑体" panose="02010609060101010101" pitchFamily="49" charset="-122"/>
                <a:ea typeface="黑体" panose="02010609060101010101" pitchFamily="49" charset="-122"/>
              </a:endParaRPr>
            </a:p>
          </p:txBody>
        </p:sp>
        <p:sp>
          <p:nvSpPr>
            <p:cNvPr id="29" name="矩形 28"/>
            <p:cNvSpPr/>
            <p:nvPr/>
          </p:nvSpPr>
          <p:spPr>
            <a:xfrm>
              <a:off x="1882543" y="2833338"/>
              <a:ext cx="6121870" cy="439616"/>
            </a:xfrm>
            <a:prstGeom prst="rect">
              <a:avLst/>
            </a:prstGeom>
          </p:spPr>
          <p:txBody>
            <a:bodyPr wrap="square">
              <a:spAutoFit/>
            </a:bodyPr>
            <a:lstStyle/>
            <a:p>
              <a:pPr>
                <a:lnSpc>
                  <a:spcPct val="120000"/>
                </a:lnSpc>
              </a:pPr>
              <a:r>
                <a:rPr lang="zh-CN" altLang="en-US" sz="3200" dirty="0">
                  <a:solidFill>
                    <a:schemeClr val="tx1">
                      <a:lumMod val="85000"/>
                      <a:lumOff val="15000"/>
                    </a:schemeClr>
                  </a:solidFill>
                  <a:latin typeface="黑体" panose="02010609060101010101" pitchFamily="49" charset="-122"/>
                  <a:ea typeface="黑体" panose="02010609060101010101" pitchFamily="49" charset="-122"/>
                  <a:sym typeface="+mn-ea"/>
                </a:rPr>
                <a:t>难点：通过分式方程解决实际问题；检验增根</a:t>
              </a:r>
              <a:endParaRPr lang="zh-CN" altLang="en-US" sz="3200" dirty="0">
                <a:solidFill>
                  <a:schemeClr val="tx1">
                    <a:lumMod val="85000"/>
                    <a:lumOff val="15000"/>
                  </a:schemeClr>
                </a:solidFill>
                <a:latin typeface="黑体" panose="02010609060101010101" pitchFamily="49" charset="-122"/>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250" fill="hold"/>
                                        <p:tgtEl>
                                          <p:spTgt spid="20"/>
                                        </p:tgtEl>
                                        <p:attrNameLst>
                                          <p:attrName>ppt_x</p:attrName>
                                        </p:attrNameLst>
                                      </p:cBhvr>
                                      <p:tavLst>
                                        <p:tav tm="0">
                                          <p:val>
                                            <p:strVal val="1+#ppt_w/2"/>
                                          </p:val>
                                        </p:tav>
                                        <p:tav tm="100000">
                                          <p:val>
                                            <p:strVal val="#ppt_x"/>
                                          </p:val>
                                        </p:tav>
                                      </p:tavLst>
                                    </p:anim>
                                    <p:anim calcmode="lin" valueType="num">
                                      <p:cBhvr additive="base">
                                        <p:cTn id="18" dur="25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250" fill="hold"/>
                                        <p:tgtEl>
                                          <p:spTgt spid="24"/>
                                        </p:tgtEl>
                                        <p:attrNameLst>
                                          <p:attrName>ppt_x</p:attrName>
                                        </p:attrNameLst>
                                      </p:cBhvr>
                                      <p:tavLst>
                                        <p:tav tm="0">
                                          <p:val>
                                            <p:strVal val="#ppt_x"/>
                                          </p:val>
                                        </p:tav>
                                        <p:tav tm="100000">
                                          <p:val>
                                            <p:strVal val="#ppt_x"/>
                                          </p:val>
                                        </p:tav>
                                      </p:tavLst>
                                    </p:anim>
                                    <p:anim calcmode="lin" valueType="num">
                                      <p:cBhvr additive="base">
                                        <p:cTn id="23" dur="25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50" fill="hold"/>
                                        <p:tgtEl>
                                          <p:spTgt spid="27"/>
                                        </p:tgtEl>
                                        <p:attrNameLst>
                                          <p:attrName>ppt_x</p:attrName>
                                        </p:attrNameLst>
                                      </p:cBhvr>
                                      <p:tavLst>
                                        <p:tav tm="0">
                                          <p:val>
                                            <p:strVal val="#ppt_x"/>
                                          </p:val>
                                        </p:tav>
                                        <p:tav tm="100000">
                                          <p:val>
                                            <p:strVal val="#ppt_x"/>
                                          </p:val>
                                        </p:tav>
                                      </p:tavLst>
                                    </p:anim>
                                    <p:anim calcmode="lin" valueType="num">
                                      <p:cBhvr additive="base">
                                        <p:cTn id="28" dur="2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38282" y="1285860"/>
            <a:ext cx="8001056" cy="2061210"/>
          </a:xfrm>
          <a:prstGeom prst="rect">
            <a:avLst/>
          </a:prstGeom>
        </p:spPr>
        <p:txBody>
          <a:bodyPr wrap="square">
            <a:spAutoFit/>
          </a:bodyPr>
          <a:lstStyle/>
          <a:p>
            <a:r>
              <a:rPr lang="zh-CN" altLang="en-US" sz="3200" b="1" dirty="0" smtClean="0">
                <a:latin typeface="Times New Roman" panose="02020603050405020304" pitchFamily="18" charset="0"/>
              </a:rPr>
              <a:t>    【</a:t>
            </a:r>
            <a:r>
              <a:rPr lang="zh-CN" altLang="en-US" sz="3200" b="1" dirty="0" smtClean="0">
                <a:solidFill>
                  <a:srgbClr val="FF0000"/>
                </a:solidFill>
                <a:latin typeface="Times New Roman" panose="02020603050405020304" pitchFamily="18" charset="0"/>
              </a:rPr>
              <a:t>课本</a:t>
            </a:r>
            <a:r>
              <a:rPr lang="en-US" altLang="zh-CN" sz="3200" b="1" dirty="0" smtClean="0">
                <a:solidFill>
                  <a:srgbClr val="FF0000"/>
                </a:solidFill>
                <a:latin typeface="Times New Roman" panose="02020603050405020304" pitchFamily="18" charset="0"/>
              </a:rPr>
              <a:t>P22</a:t>
            </a:r>
            <a:r>
              <a:rPr lang="zh-CN" altLang="en-US" sz="3200" b="1" dirty="0" smtClean="0">
                <a:solidFill>
                  <a:schemeClr val="tx1"/>
                </a:solidFill>
                <a:latin typeface="Times New Roman" panose="02020603050405020304" pitchFamily="18" charset="0"/>
              </a:rPr>
              <a:t>】</a:t>
            </a:r>
            <a:r>
              <a:rPr lang="zh-CN" altLang="en-US" sz="3200" b="1" dirty="0" smtClean="0">
                <a:latin typeface="Times New Roman" panose="02020603050405020304" pitchFamily="18" charset="0"/>
              </a:rPr>
              <a:t>小红和小丽分别将</a:t>
            </a:r>
            <a:r>
              <a:rPr lang="en-US" altLang="zh-CN" sz="3200" b="1" dirty="0" smtClean="0">
                <a:latin typeface="Times New Roman" panose="02020603050405020304" pitchFamily="18" charset="0"/>
              </a:rPr>
              <a:t>9000</a:t>
            </a:r>
            <a:r>
              <a:rPr lang="zh-CN" altLang="en-US" sz="3200" b="1" dirty="0" smtClean="0">
                <a:latin typeface="Times New Roman" panose="02020603050405020304" pitchFamily="18" charset="0"/>
              </a:rPr>
              <a:t>字和</a:t>
            </a:r>
            <a:r>
              <a:rPr lang="en-US" altLang="zh-CN" sz="3200" b="1" dirty="0" smtClean="0">
                <a:latin typeface="Times New Roman" panose="02020603050405020304" pitchFamily="18" charset="0"/>
              </a:rPr>
              <a:t>7500</a:t>
            </a:r>
            <a:r>
              <a:rPr lang="zh-CN" altLang="en-US" sz="3200" b="1" dirty="0" smtClean="0">
                <a:latin typeface="Times New Roman" panose="02020603050405020304" pitchFamily="18" charset="0"/>
              </a:rPr>
              <a:t>字的两篇文稿录入计算机</a:t>
            </a:r>
            <a:r>
              <a:rPr lang="en-US" altLang="zh-CN" sz="3200" b="1" dirty="0" smtClean="0">
                <a:latin typeface="Times New Roman" panose="02020603050405020304" pitchFamily="18" charset="0"/>
              </a:rPr>
              <a:t>,</a:t>
            </a:r>
            <a:r>
              <a:rPr lang="zh-CN" altLang="en-US" sz="3200" b="1" dirty="0" smtClean="0">
                <a:latin typeface="Times New Roman" panose="02020603050405020304" pitchFamily="18" charset="0"/>
              </a:rPr>
              <a:t>所用时间相同</a:t>
            </a:r>
            <a:r>
              <a:rPr lang="en-US" altLang="zh-CN" sz="3200" b="1" dirty="0" smtClean="0">
                <a:latin typeface="Times New Roman" panose="02020603050405020304" pitchFamily="18" charset="0"/>
              </a:rPr>
              <a:t>.</a:t>
            </a:r>
            <a:r>
              <a:rPr lang="zh-CN" altLang="en-US" sz="3200" b="1" dirty="0" smtClean="0">
                <a:latin typeface="Times New Roman" panose="02020603050405020304" pitchFamily="18" charset="0"/>
              </a:rPr>
              <a:t>已知两人每分钟录入计算机字数的和是</a:t>
            </a:r>
            <a:r>
              <a:rPr lang="en-US" altLang="zh-CN" sz="3200" b="1" dirty="0" smtClean="0">
                <a:latin typeface="Times New Roman" panose="02020603050405020304" pitchFamily="18" charset="0"/>
              </a:rPr>
              <a:t>220</a:t>
            </a:r>
            <a:r>
              <a:rPr lang="zh-CN" altLang="en-US" sz="3200" b="1" dirty="0" smtClean="0">
                <a:latin typeface="Times New Roman" panose="02020603050405020304" pitchFamily="18" charset="0"/>
              </a:rPr>
              <a:t>字</a:t>
            </a:r>
            <a:r>
              <a:rPr lang="en-US" altLang="zh-CN" sz="3200" b="1" dirty="0" smtClean="0">
                <a:latin typeface="Times New Roman" panose="02020603050405020304" pitchFamily="18" charset="0"/>
              </a:rPr>
              <a:t>.</a:t>
            </a:r>
            <a:r>
              <a:rPr lang="zh-CN" altLang="en-US" sz="3200" b="1" dirty="0" smtClean="0">
                <a:latin typeface="Times New Roman" panose="02020603050405020304" pitchFamily="18" charset="0"/>
              </a:rPr>
              <a:t>两人每分钟各录入多少字</a:t>
            </a:r>
            <a:r>
              <a:rPr lang="en-US" altLang="zh-CN" sz="3200" b="1" dirty="0" smtClean="0">
                <a:latin typeface="Times New Roman" panose="02020603050405020304" pitchFamily="18" charset="0"/>
              </a:rPr>
              <a:t>?</a:t>
            </a:r>
            <a:endParaRPr lang="en-US" altLang="zh-CN" sz="3200" b="1" dirty="0" smtClean="0">
              <a:latin typeface="Times New Roman" panose="02020603050405020304" pitchFamily="18" charset="0"/>
            </a:endParaRPr>
          </a:p>
        </p:txBody>
      </p:sp>
      <p:sp>
        <p:nvSpPr>
          <p:cNvPr id="4" name="矩形 3"/>
          <p:cNvSpPr/>
          <p:nvPr/>
        </p:nvSpPr>
        <p:spPr>
          <a:xfrm>
            <a:off x="1952596" y="3786190"/>
            <a:ext cx="7429520" cy="2061210"/>
          </a:xfrm>
          <a:prstGeom prst="rect">
            <a:avLst/>
          </a:prstGeom>
        </p:spPr>
        <p:txBody>
          <a:bodyPr wrap="square">
            <a:spAutoFit/>
          </a:bodyPr>
          <a:lstStyle/>
          <a:p>
            <a:r>
              <a:rPr lang="zh-CN" altLang="en-US" sz="3200" b="1" dirty="0" smtClean="0">
                <a:latin typeface="Times New Roman" panose="02020603050405020304" pitchFamily="18" charset="0"/>
              </a:rPr>
              <a:t>学生分小组探究</a:t>
            </a:r>
            <a:r>
              <a:rPr lang="en-US" altLang="zh-CN" sz="3200" b="1" dirty="0" smtClean="0">
                <a:latin typeface="Times New Roman" panose="02020603050405020304" pitchFamily="18" charset="0"/>
              </a:rPr>
              <a:t>:</a:t>
            </a:r>
            <a:endParaRPr lang="en-US" altLang="zh-CN" sz="3200" b="1" dirty="0" smtClean="0">
              <a:latin typeface="Times New Roman" panose="02020603050405020304" pitchFamily="18" charset="0"/>
            </a:endParaRPr>
          </a:p>
          <a:p>
            <a:r>
              <a:rPr lang="en-US" altLang="zh-CN" sz="3200" b="1" dirty="0" smtClean="0">
                <a:latin typeface="Times New Roman" panose="02020603050405020304" pitchFamily="18" charset="0"/>
              </a:rPr>
              <a:t>(1)</a:t>
            </a:r>
            <a:r>
              <a:rPr lang="zh-CN" altLang="en-US" sz="3200" b="1" dirty="0" smtClean="0">
                <a:latin typeface="Times New Roman" panose="02020603050405020304" pitchFamily="18" charset="0"/>
              </a:rPr>
              <a:t>请找出上述问题中的等量关系</a:t>
            </a:r>
            <a:r>
              <a:rPr lang="en-US" altLang="zh-CN" sz="3200" b="1" dirty="0" smtClean="0">
                <a:latin typeface="Times New Roman" panose="02020603050405020304" pitchFamily="18" charset="0"/>
              </a:rPr>
              <a:t>;</a:t>
            </a:r>
            <a:endParaRPr lang="en-US" altLang="zh-CN" sz="3200" b="1" dirty="0" smtClean="0">
              <a:latin typeface="Times New Roman" panose="02020603050405020304" pitchFamily="18" charset="0"/>
            </a:endParaRPr>
          </a:p>
          <a:p>
            <a:r>
              <a:rPr lang="en-US" altLang="zh-CN" sz="3200" b="1" dirty="0" smtClean="0">
                <a:latin typeface="Times New Roman" panose="02020603050405020304" pitchFamily="18" charset="0"/>
              </a:rPr>
              <a:t>(2)</a:t>
            </a:r>
            <a:r>
              <a:rPr lang="zh-CN" altLang="en-US" sz="3200" b="1" dirty="0" smtClean="0">
                <a:latin typeface="Times New Roman" panose="02020603050405020304" pitchFamily="18" charset="0"/>
              </a:rPr>
              <a:t>试列出方程</a:t>
            </a:r>
            <a:r>
              <a:rPr lang="en-US" altLang="zh-CN" sz="3200" b="1" dirty="0" smtClean="0">
                <a:latin typeface="Times New Roman" panose="02020603050405020304" pitchFamily="18" charset="0"/>
              </a:rPr>
              <a:t>,</a:t>
            </a:r>
            <a:r>
              <a:rPr lang="zh-CN" altLang="en-US" sz="3200" b="1" dirty="0" smtClean="0">
                <a:latin typeface="Times New Roman" panose="02020603050405020304" pitchFamily="18" charset="0"/>
              </a:rPr>
              <a:t>并求方程的解</a:t>
            </a:r>
            <a:r>
              <a:rPr lang="en-US" altLang="zh-CN" sz="3200" b="1" dirty="0" smtClean="0">
                <a:latin typeface="Times New Roman" panose="02020603050405020304" pitchFamily="18" charset="0"/>
              </a:rPr>
              <a:t>;</a:t>
            </a:r>
            <a:endParaRPr lang="en-US" altLang="zh-CN" sz="3200" b="1" dirty="0" smtClean="0">
              <a:latin typeface="Times New Roman" panose="02020603050405020304" pitchFamily="18" charset="0"/>
            </a:endParaRPr>
          </a:p>
          <a:p>
            <a:r>
              <a:rPr lang="en-US" altLang="zh-CN" sz="3200" b="1" dirty="0" smtClean="0">
                <a:latin typeface="Times New Roman" panose="02020603050405020304" pitchFamily="18" charset="0"/>
              </a:rPr>
              <a:t>(3)</a:t>
            </a:r>
            <a:r>
              <a:rPr lang="zh-CN" altLang="en-US" sz="3200" b="1" dirty="0" smtClean="0">
                <a:latin typeface="Times New Roman" panose="02020603050405020304" pitchFamily="18" charset="0"/>
              </a:rPr>
              <a:t>写出问题的答案</a:t>
            </a:r>
            <a:r>
              <a:rPr lang="en-US" altLang="zh-CN" sz="3200" b="1" dirty="0" smtClean="0">
                <a:latin typeface="Times New Roman" panose="02020603050405020304" pitchFamily="18" charset="0"/>
              </a:rPr>
              <a:t>,</a:t>
            </a:r>
            <a:r>
              <a:rPr lang="zh-CN" altLang="en-US" sz="3200" b="1" dirty="0" smtClean="0">
                <a:latin typeface="Times New Roman" panose="02020603050405020304" pitchFamily="18" charset="0"/>
              </a:rPr>
              <a:t>将结果与同学交流</a:t>
            </a:r>
            <a:r>
              <a:rPr lang="en-US" altLang="zh-CN" sz="3200" b="1" dirty="0" smtClean="0">
                <a:latin typeface="Times New Roman" panose="02020603050405020304" pitchFamily="18" charset="0"/>
              </a:rPr>
              <a:t>.</a:t>
            </a:r>
            <a:endParaRPr lang="en-US" altLang="zh-CN" sz="3200" b="1" dirty="0" smtClean="0">
              <a:latin typeface="Times New Roman" panose="02020603050405020304" pitchFamily="18" charset="0"/>
            </a:endParaRPr>
          </a:p>
        </p:txBody>
      </p:sp>
      <p:grpSp>
        <p:nvGrpSpPr>
          <p:cNvPr id="6" name="Group 4"/>
          <p:cNvGrpSpPr/>
          <p:nvPr/>
        </p:nvGrpSpPr>
        <p:grpSpPr bwMode="auto">
          <a:xfrm>
            <a:off x="280989" y="200025"/>
            <a:ext cx="2722562" cy="1008063"/>
            <a:chOff x="-4910" y="126"/>
            <a:chExt cx="1715" cy="635"/>
          </a:xfrm>
        </p:grpSpPr>
        <p:pic>
          <p:nvPicPr>
            <p:cNvPr id="7" name="Picture 5" descr="1"/>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4828" y="126"/>
              <a:ext cx="1633" cy="635"/>
            </a:xfrm>
            <a:prstGeom prst="rect">
              <a:avLst/>
            </a:prstGeom>
            <a:noFill/>
            <a:ln w="9525">
              <a:noFill/>
              <a:miter lim="800000"/>
              <a:headEnd/>
              <a:tailEnd/>
            </a:ln>
          </p:spPr>
        </p:pic>
        <p:sp>
          <p:nvSpPr>
            <p:cNvPr id="8" name="Rectangle 2"/>
            <p:cNvSpPr txBox="1">
              <a:spLocks noChangeArrowheads="1"/>
            </p:cNvSpPr>
            <p:nvPr/>
          </p:nvSpPr>
          <p:spPr bwMode="auto">
            <a:xfrm>
              <a:off x="-4910" y="126"/>
              <a:ext cx="1497" cy="635"/>
            </a:xfrm>
            <a:prstGeom prst="rect">
              <a:avLst/>
            </a:prstGeom>
            <a:noFill/>
            <a:ln w="9525">
              <a:noFill/>
              <a:miter lim="800000"/>
            </a:ln>
          </p:spPr>
          <p:txBody>
            <a:bodyPr lIns="91403" tIns="45700" rIns="91403" bIns="45700" anchor="ctr"/>
            <a:lstStyle/>
            <a:p>
              <a:pPr algn="r" defTabSz="923925">
                <a:buFont typeface="Arial" panose="020B0604020202020204" pitchFamily="34" charset="0"/>
                <a:buNone/>
              </a:pPr>
              <a:r>
                <a:rPr lang="zh-CN" altLang="en-US" sz="3200" b="1" dirty="0" smtClean="0">
                  <a:solidFill>
                    <a:srgbClr val="CC0000"/>
                  </a:solidFill>
                  <a:latin typeface="Times New Roman" panose="02020603050405020304" pitchFamily="18" charset="0"/>
                  <a:ea typeface="黑体" panose="02010609060101010101" pitchFamily="49" charset="-122"/>
                </a:rPr>
                <a:t>定向自学</a:t>
              </a:r>
              <a:endParaRPr lang="zh-CN" altLang="en-US" sz="3200" b="1" dirty="0">
                <a:solidFill>
                  <a:srgbClr val="CC0000"/>
                </a:solidFill>
                <a:latin typeface="Times New Roman" panose="02020603050405020304" pitchFamily="18" charset="0"/>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24034" y="785794"/>
            <a:ext cx="8072494" cy="2061210"/>
          </a:xfrm>
          <a:prstGeom prst="rect">
            <a:avLst/>
          </a:prstGeom>
        </p:spPr>
        <p:txBody>
          <a:bodyPr wrap="square">
            <a:spAutoFit/>
          </a:bodyPr>
          <a:lstStyle/>
          <a:p>
            <a:r>
              <a:rPr lang="en-US" altLang="zh-CN" sz="3200" b="1" dirty="0" smtClean="0">
                <a:latin typeface="Times New Roman" panose="02020603050405020304" pitchFamily="18" charset="0"/>
                <a:ea typeface="宋体" panose="02010600030101010101" pitchFamily="2" charset="-122"/>
              </a:rPr>
              <a:t>(1)</a:t>
            </a:r>
            <a:r>
              <a:rPr lang="zh-CN" altLang="en-US" sz="3200" b="1" dirty="0" smtClean="0">
                <a:latin typeface="Times New Roman" panose="02020603050405020304" pitchFamily="18" charset="0"/>
                <a:ea typeface="宋体" panose="02010600030101010101" pitchFamily="2" charset="-122"/>
              </a:rPr>
              <a:t>小红录入</a:t>
            </a:r>
            <a:r>
              <a:rPr lang="en-US" altLang="zh-CN" sz="3200" b="1" dirty="0" smtClean="0">
                <a:latin typeface="Times New Roman" panose="02020603050405020304" pitchFamily="18" charset="0"/>
                <a:ea typeface="宋体" panose="02010600030101010101" pitchFamily="2" charset="-122"/>
              </a:rPr>
              <a:t>9000</a:t>
            </a:r>
            <a:r>
              <a:rPr lang="zh-CN" altLang="en-US" sz="3200" b="1" dirty="0" smtClean="0">
                <a:latin typeface="Times New Roman" panose="02020603050405020304" pitchFamily="18" charset="0"/>
                <a:ea typeface="宋体" panose="02010600030101010101" pitchFamily="2" charset="-122"/>
              </a:rPr>
              <a:t>字所用时间</a:t>
            </a:r>
            <a:r>
              <a:rPr lang="en-US" altLang="zh-CN" sz="3200" b="1" dirty="0" smtClean="0">
                <a:latin typeface="Times New Roman" panose="02020603050405020304" pitchFamily="18" charset="0"/>
                <a:ea typeface="宋体" panose="02010600030101010101" pitchFamily="2" charset="-122"/>
              </a:rPr>
              <a:t>=</a:t>
            </a:r>
            <a:r>
              <a:rPr lang="zh-CN" altLang="en-US" sz="3200" b="1" dirty="0" smtClean="0">
                <a:latin typeface="Times New Roman" panose="02020603050405020304" pitchFamily="18" charset="0"/>
                <a:ea typeface="宋体" panose="02010600030101010101" pitchFamily="2" charset="-122"/>
              </a:rPr>
              <a:t>小丽录入</a:t>
            </a:r>
            <a:r>
              <a:rPr lang="en-US" altLang="zh-CN" sz="3200" b="1" dirty="0" smtClean="0">
                <a:latin typeface="Times New Roman" panose="02020603050405020304" pitchFamily="18" charset="0"/>
                <a:ea typeface="宋体" panose="02010600030101010101" pitchFamily="2" charset="-122"/>
              </a:rPr>
              <a:t>7500</a:t>
            </a:r>
            <a:r>
              <a:rPr lang="zh-CN" altLang="en-US" sz="3200" b="1" dirty="0" smtClean="0">
                <a:latin typeface="Times New Roman" panose="02020603050405020304" pitchFamily="18" charset="0"/>
                <a:ea typeface="宋体" panose="02010600030101010101" pitchFamily="2" charset="-122"/>
              </a:rPr>
              <a:t>字所用时间</a:t>
            </a:r>
            <a:r>
              <a:rPr lang="en-US" altLang="zh-CN" sz="3200" b="1" dirty="0" smtClean="0">
                <a:latin typeface="Times New Roman" panose="02020603050405020304" pitchFamily="18" charset="0"/>
                <a:ea typeface="宋体" panose="02010600030101010101" pitchFamily="2" charset="-122"/>
              </a:rPr>
              <a:t>.</a:t>
            </a:r>
            <a:endParaRPr lang="en-US" altLang="zh-CN" sz="3200" b="1" dirty="0" smtClean="0">
              <a:latin typeface="Times New Roman" panose="02020603050405020304" pitchFamily="18" charset="0"/>
              <a:ea typeface="宋体" panose="02010600030101010101" pitchFamily="2" charset="-122"/>
            </a:endParaRPr>
          </a:p>
          <a:p>
            <a:r>
              <a:rPr lang="zh-CN" altLang="en-US" sz="3200" b="1" dirty="0" smtClean="0">
                <a:latin typeface="Times New Roman" panose="02020603050405020304" pitchFamily="18" charset="0"/>
                <a:ea typeface="宋体" panose="02010600030101010101" pitchFamily="2" charset="-122"/>
              </a:rPr>
              <a:t>小红每分钟录入的字数</a:t>
            </a:r>
            <a:r>
              <a:rPr lang="en-US" altLang="zh-CN" sz="3200" b="1" dirty="0" smtClean="0">
                <a:latin typeface="Times New Roman" panose="02020603050405020304" pitchFamily="18" charset="0"/>
                <a:ea typeface="宋体" panose="02010600030101010101" pitchFamily="2" charset="-122"/>
              </a:rPr>
              <a:t>+</a:t>
            </a:r>
            <a:r>
              <a:rPr lang="zh-CN" altLang="en-US" sz="3200" b="1" dirty="0" smtClean="0">
                <a:latin typeface="Times New Roman" panose="02020603050405020304" pitchFamily="18" charset="0"/>
                <a:ea typeface="宋体" panose="02010600030101010101" pitchFamily="2" charset="-122"/>
              </a:rPr>
              <a:t>小丽每分钟录入的字数</a:t>
            </a:r>
            <a:r>
              <a:rPr lang="en-US" altLang="zh-CN" sz="3200" b="1" dirty="0" smtClean="0">
                <a:latin typeface="Times New Roman" panose="02020603050405020304" pitchFamily="18" charset="0"/>
                <a:ea typeface="宋体" panose="02010600030101010101" pitchFamily="2" charset="-122"/>
              </a:rPr>
              <a:t>=220.</a:t>
            </a:r>
            <a:endParaRPr lang="en-US" altLang="zh-CN" sz="3200" b="1" dirty="0" smtClean="0">
              <a:latin typeface="Times New Roman" panose="02020603050405020304" pitchFamily="18" charset="0"/>
              <a:ea typeface="宋体" panose="02010600030101010101" pitchFamily="2" charset="-122"/>
            </a:endParaRPr>
          </a:p>
        </p:txBody>
      </p:sp>
      <p:grpSp>
        <p:nvGrpSpPr>
          <p:cNvPr id="10" name="组合 9"/>
          <p:cNvGrpSpPr/>
          <p:nvPr/>
        </p:nvGrpSpPr>
        <p:grpSpPr>
          <a:xfrm>
            <a:off x="1809720" y="2857496"/>
            <a:ext cx="8715436" cy="2061210"/>
            <a:chOff x="1571636" y="3429000"/>
            <a:chExt cx="8715436" cy="2061210"/>
          </a:xfrm>
        </p:grpSpPr>
        <p:graphicFrame>
          <p:nvGraphicFramePr>
            <p:cNvPr id="74755" name="Object 3"/>
            <p:cNvGraphicFramePr>
              <a:graphicFrameLocks noChangeAspect="1"/>
            </p:cNvGraphicFramePr>
            <p:nvPr/>
          </p:nvGraphicFramePr>
          <p:xfrm>
            <a:off x="3929090" y="4429132"/>
            <a:ext cx="1785950" cy="502712"/>
          </p:xfrm>
          <a:graphic>
            <a:graphicData uri="http://schemas.openxmlformats.org/presentationml/2006/ole">
              <mc:AlternateContent xmlns:mc="http://schemas.openxmlformats.org/markup-compatibility/2006">
                <mc:Choice xmlns:v="urn:schemas-microsoft-com:vml" Requires="v">
                  <p:oleObj spid="_x0000_s2049" name="Equation" r:id="rId1" imgW="23774400" imgH="9448800" progId="">
                    <p:embed/>
                  </p:oleObj>
                </mc:Choice>
                <mc:Fallback>
                  <p:oleObj name="Equation" r:id="rId1" imgW="23774400" imgH="9448800" progId="">
                    <p:embed/>
                    <p:pic>
                      <p:nvPicPr>
                        <p:cNvPr id="0" name="图片 2048"/>
                        <p:cNvPicPr>
                          <a:picLocks noChangeAspect="1"/>
                        </p:cNvPicPr>
                        <p:nvPr/>
                      </p:nvPicPr>
                      <p:blipFill>
                        <a:blip r:embed="rId2"/>
                        <a:stretch>
                          <a:fillRect/>
                        </a:stretch>
                      </p:blipFill>
                      <p:spPr>
                        <a:xfrm>
                          <a:off x="3929090" y="4429132"/>
                          <a:ext cx="1785950" cy="502712"/>
                        </a:xfrm>
                        <a:prstGeom prst="rect">
                          <a:avLst/>
                        </a:prstGeom>
                        <a:noFill/>
                        <a:ln w="9525">
                          <a:noFill/>
                        </a:ln>
                      </p:spPr>
                    </p:pic>
                  </p:oleObj>
                </mc:Fallback>
              </mc:AlternateContent>
            </a:graphicData>
          </a:graphic>
        </p:graphicFrame>
        <p:sp>
          <p:nvSpPr>
            <p:cNvPr id="8" name="矩形 7"/>
            <p:cNvSpPr/>
            <p:nvPr/>
          </p:nvSpPr>
          <p:spPr>
            <a:xfrm>
              <a:off x="1571636" y="3429000"/>
              <a:ext cx="8715436" cy="2061210"/>
            </a:xfrm>
            <a:prstGeom prst="rect">
              <a:avLst/>
            </a:prstGeom>
          </p:spPr>
          <p:txBody>
            <a:bodyPr wrap="square">
              <a:spAutoFit/>
            </a:bodyPr>
            <a:lstStyle/>
            <a:p>
              <a:pPr lvl="0"/>
              <a:r>
                <a:rPr lang="en-US" altLang="zh-CN" sz="3200" b="1" dirty="0" smtClean="0">
                  <a:solidFill>
                    <a:prstClr val="black"/>
                  </a:solidFill>
                  <a:latin typeface="Times New Roman" panose="02020603050405020304" pitchFamily="18" charset="0"/>
                  <a:ea typeface="宋体" panose="02010600030101010101" pitchFamily="2" charset="-122"/>
                </a:rPr>
                <a:t>(2)</a:t>
              </a:r>
              <a:r>
                <a:rPr lang="zh-CN" altLang="en-US" sz="3200" b="1" dirty="0" smtClean="0">
                  <a:solidFill>
                    <a:prstClr val="black"/>
                  </a:solidFill>
                  <a:latin typeface="Times New Roman" panose="02020603050405020304" pitchFamily="18" charset="0"/>
                  <a:ea typeface="宋体" panose="02010600030101010101" pitchFamily="2" charset="-122"/>
                </a:rPr>
                <a:t>设小红每分钟录入</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zh-CN" altLang="en-US" sz="3200" b="1" dirty="0" smtClean="0">
                  <a:solidFill>
                    <a:prstClr val="black"/>
                  </a:solidFill>
                  <a:latin typeface="Times New Roman" panose="02020603050405020304" pitchFamily="18" charset="0"/>
                  <a:ea typeface="宋体" panose="02010600030101010101" pitchFamily="2" charset="-122"/>
                </a:rPr>
                <a:t>字</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则小丽每分钟录入</a:t>
              </a:r>
              <a:r>
                <a:rPr lang="en-US" altLang="zh-CN" sz="3200" b="1" dirty="0" smtClean="0">
                  <a:solidFill>
                    <a:prstClr val="black"/>
                  </a:solidFill>
                  <a:latin typeface="Times New Roman" panose="02020603050405020304" pitchFamily="18" charset="0"/>
                  <a:ea typeface="宋体" panose="02010600030101010101" pitchFamily="2" charset="-122"/>
                </a:rPr>
                <a:t>(220-</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字</a:t>
              </a:r>
              <a:r>
                <a:rPr lang="en-US" altLang="zh-CN" sz="3200" b="1" dirty="0" smtClean="0">
                  <a:solidFill>
                    <a:prstClr val="black"/>
                  </a:solidFill>
                  <a:latin typeface="Times New Roman" panose="02020603050405020304" pitchFamily="18" charset="0"/>
                  <a:ea typeface="宋体" panose="02010600030101010101" pitchFamily="2" charset="-122"/>
                </a:rPr>
                <a:t>.</a:t>
              </a:r>
              <a:endParaRPr lang="en-US" altLang="zh-CN" sz="3200" b="1" dirty="0" smtClean="0">
                <a:solidFill>
                  <a:prstClr val="black"/>
                </a:solidFill>
                <a:latin typeface="Times New Roman" panose="02020603050405020304" pitchFamily="18" charset="0"/>
                <a:ea typeface="宋体" panose="02010600030101010101" pitchFamily="2" charset="-122"/>
              </a:endParaRPr>
            </a:p>
            <a:p>
              <a:pPr lvl="0"/>
              <a:r>
                <a:rPr lang="zh-CN" altLang="en-US" sz="3200" b="1" dirty="0" smtClean="0">
                  <a:solidFill>
                    <a:prstClr val="black"/>
                  </a:solidFill>
                  <a:latin typeface="Times New Roman" panose="02020603050405020304" pitchFamily="18" charset="0"/>
                  <a:ea typeface="宋体" panose="02010600030101010101" pitchFamily="2" charset="-122"/>
                </a:rPr>
                <a:t>根据题意</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得</a:t>
              </a:r>
              <a:r>
                <a:rPr lang="en-US" altLang="zh-CN" sz="3200" b="1" dirty="0" smtClean="0">
                  <a:solidFill>
                    <a:prstClr val="black"/>
                  </a:solidFill>
                  <a:latin typeface="Times New Roman" panose="02020603050405020304" pitchFamily="18" charset="0"/>
                  <a:ea typeface="宋体" panose="02010600030101010101" pitchFamily="2" charset="-122"/>
                </a:rPr>
                <a:t>                   ,</a:t>
              </a:r>
              <a:r>
                <a:rPr lang="zh-CN" altLang="en-US" sz="3200" b="1" dirty="0" smtClean="0">
                  <a:solidFill>
                    <a:prstClr val="black"/>
                  </a:solidFill>
                  <a:latin typeface="Times New Roman" panose="02020603050405020304" pitchFamily="18" charset="0"/>
                  <a:ea typeface="宋体" panose="02010600030101010101" pitchFamily="2" charset="-122"/>
                </a:rPr>
                <a:t>解得</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en-US" altLang="zh-CN" sz="3200" b="1" dirty="0" smtClean="0">
                  <a:solidFill>
                    <a:prstClr val="black"/>
                  </a:solidFill>
                  <a:latin typeface="Times New Roman" panose="02020603050405020304" pitchFamily="18" charset="0"/>
                  <a:ea typeface="宋体" panose="02010600030101010101" pitchFamily="2" charset="-122"/>
                </a:rPr>
                <a:t>=120.</a:t>
              </a:r>
              <a:endParaRPr lang="en-US" altLang="zh-CN" sz="3200" b="1" dirty="0" smtClean="0">
                <a:solidFill>
                  <a:prstClr val="black"/>
                </a:solidFill>
                <a:latin typeface="Times New Roman" panose="02020603050405020304" pitchFamily="18" charset="0"/>
                <a:ea typeface="宋体" panose="02010600030101010101" pitchFamily="2" charset="-122"/>
              </a:endParaRPr>
            </a:p>
            <a:p>
              <a:pPr lvl="0"/>
              <a:r>
                <a:rPr lang="zh-CN" altLang="en-US" sz="3200" b="1" dirty="0" smtClean="0">
                  <a:solidFill>
                    <a:srgbClr val="FF0000"/>
                  </a:solidFill>
                  <a:latin typeface="Times New Roman" panose="02020603050405020304" pitchFamily="18" charset="0"/>
                  <a:ea typeface="宋体" panose="02010600030101010101" pitchFamily="2" charset="-122"/>
                </a:rPr>
                <a:t>经检验</a:t>
              </a:r>
              <a:r>
                <a:rPr lang="en-US" altLang="zh-CN" sz="3200" b="1" dirty="0" smtClean="0">
                  <a:solidFill>
                    <a:prstClr val="black"/>
                  </a:solidFill>
                  <a:latin typeface="Times New Roman" panose="02020603050405020304" pitchFamily="18" charset="0"/>
                  <a:ea typeface="宋体" panose="02010600030101010101" pitchFamily="2" charset="-122"/>
                </a:rPr>
                <a:t>, </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en-US" altLang="zh-CN" sz="3200" b="1" dirty="0" smtClean="0">
                  <a:solidFill>
                    <a:prstClr val="black"/>
                  </a:solidFill>
                  <a:latin typeface="Times New Roman" panose="02020603050405020304" pitchFamily="18" charset="0"/>
                  <a:ea typeface="宋体" panose="02010600030101010101" pitchFamily="2" charset="-122"/>
                </a:rPr>
                <a:t>=120</a:t>
              </a:r>
              <a:r>
                <a:rPr lang="zh-CN" altLang="en-US" sz="3200" b="1" dirty="0" smtClean="0">
                  <a:solidFill>
                    <a:prstClr val="black"/>
                  </a:solidFill>
                  <a:latin typeface="Times New Roman" panose="02020603050405020304" pitchFamily="18" charset="0"/>
                  <a:ea typeface="宋体" panose="02010600030101010101" pitchFamily="2" charset="-122"/>
                </a:rPr>
                <a:t>是原方程的根</a:t>
              </a:r>
              <a:r>
                <a:rPr lang="en-US" altLang="zh-CN" sz="3200" b="1" dirty="0" smtClean="0">
                  <a:solidFill>
                    <a:prstClr val="black"/>
                  </a:solidFill>
                  <a:latin typeface="Times New Roman" panose="02020603050405020304" pitchFamily="18" charset="0"/>
                  <a:ea typeface="宋体" panose="02010600030101010101" pitchFamily="2" charset="-122"/>
                </a:rPr>
                <a:t>.220-</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en-US" altLang="zh-CN" sz="3200" b="1" dirty="0" smtClean="0">
                  <a:solidFill>
                    <a:prstClr val="black"/>
                  </a:solidFill>
                  <a:latin typeface="Times New Roman" panose="02020603050405020304" pitchFamily="18" charset="0"/>
                  <a:ea typeface="宋体" panose="02010600030101010101" pitchFamily="2" charset="-122"/>
                </a:rPr>
                <a:t>=100.</a:t>
              </a:r>
              <a:endParaRPr lang="en-US" altLang="zh-CN" sz="3200" b="1" dirty="0" smtClean="0">
                <a:solidFill>
                  <a:prstClr val="black"/>
                </a:solidFill>
                <a:latin typeface="Times New Roman" panose="02020603050405020304" pitchFamily="18" charset="0"/>
                <a:ea typeface="宋体" panose="02010600030101010101" pitchFamily="2" charset="-122"/>
              </a:endParaRPr>
            </a:p>
          </p:txBody>
        </p:sp>
      </p:grpSp>
      <p:sp>
        <p:nvSpPr>
          <p:cNvPr id="9" name="矩形 8"/>
          <p:cNvSpPr/>
          <p:nvPr/>
        </p:nvSpPr>
        <p:spPr>
          <a:xfrm>
            <a:off x="1809720" y="5000636"/>
            <a:ext cx="7858180" cy="1076325"/>
          </a:xfrm>
          <a:prstGeom prst="rect">
            <a:avLst/>
          </a:prstGeom>
        </p:spPr>
        <p:txBody>
          <a:bodyPr wrap="square">
            <a:spAutoFit/>
          </a:bodyPr>
          <a:lstStyle/>
          <a:p>
            <a:pPr lvl="0"/>
            <a:r>
              <a:rPr lang="en-US" altLang="zh-CN" sz="3200" b="1" dirty="0" smtClean="0">
                <a:solidFill>
                  <a:prstClr val="black"/>
                </a:solidFill>
                <a:latin typeface="Times New Roman" panose="02020603050405020304" pitchFamily="18" charset="0"/>
                <a:ea typeface="宋体" panose="02010600030101010101" pitchFamily="2" charset="-122"/>
              </a:rPr>
              <a:t>(3)</a:t>
            </a:r>
            <a:r>
              <a:rPr lang="zh-CN" altLang="en-US" sz="3200" b="1" dirty="0" smtClean="0">
                <a:solidFill>
                  <a:prstClr val="black"/>
                </a:solidFill>
                <a:latin typeface="Times New Roman" panose="02020603050405020304" pitchFamily="18" charset="0"/>
                <a:ea typeface="宋体" panose="02010600030101010101" pitchFamily="2" charset="-122"/>
              </a:rPr>
              <a:t>小红每分钟录入</a:t>
            </a:r>
            <a:r>
              <a:rPr lang="en-US" altLang="zh-CN" sz="3200" b="1" dirty="0" smtClean="0">
                <a:solidFill>
                  <a:prstClr val="black"/>
                </a:solidFill>
                <a:latin typeface="Times New Roman" panose="02020603050405020304" pitchFamily="18" charset="0"/>
                <a:ea typeface="宋体" panose="02010600030101010101" pitchFamily="2" charset="-122"/>
              </a:rPr>
              <a:t>120</a:t>
            </a:r>
            <a:r>
              <a:rPr lang="zh-CN" altLang="en-US" sz="3200" b="1" dirty="0" smtClean="0">
                <a:solidFill>
                  <a:prstClr val="black"/>
                </a:solidFill>
                <a:latin typeface="Times New Roman" panose="02020603050405020304" pitchFamily="18" charset="0"/>
                <a:ea typeface="宋体" panose="02010600030101010101" pitchFamily="2" charset="-122"/>
              </a:rPr>
              <a:t>字</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小丽每分钟录入</a:t>
            </a:r>
            <a:r>
              <a:rPr lang="en-US" altLang="zh-CN" sz="3200" b="1" dirty="0" smtClean="0">
                <a:solidFill>
                  <a:prstClr val="black"/>
                </a:solidFill>
                <a:latin typeface="Times New Roman" panose="02020603050405020304" pitchFamily="18" charset="0"/>
                <a:ea typeface="宋体" panose="02010600030101010101" pitchFamily="2" charset="-122"/>
              </a:rPr>
              <a:t>100</a:t>
            </a:r>
            <a:r>
              <a:rPr lang="zh-CN" altLang="en-US" sz="3200" b="1" dirty="0" smtClean="0">
                <a:solidFill>
                  <a:prstClr val="black"/>
                </a:solidFill>
                <a:latin typeface="Times New Roman" panose="02020603050405020304" pitchFamily="18" charset="0"/>
                <a:ea typeface="宋体" panose="02010600030101010101" pitchFamily="2" charset="-122"/>
              </a:rPr>
              <a:t>字</a:t>
            </a:r>
            <a:r>
              <a:rPr lang="en-US" altLang="zh-CN" sz="3200" b="1" dirty="0" smtClean="0">
                <a:solidFill>
                  <a:prstClr val="black"/>
                </a:solidFill>
                <a:latin typeface="Times New Roman" panose="02020603050405020304" pitchFamily="18" charset="0"/>
                <a:ea typeface="宋体" panose="02010600030101010101" pitchFamily="2" charset="-122"/>
              </a:rPr>
              <a:t>.</a:t>
            </a:r>
            <a:endParaRPr lang="en-US" altLang="zh-CN" sz="3200" b="1" dirty="0">
              <a:solidFill>
                <a:prstClr val="black"/>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3691255" y="212105"/>
            <a:ext cx="4109085" cy="58356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8605" algn="l" defTabSz="914400" rtl="0" eaLnBrk="1" fontAlgn="base" latinLnBrk="0" hangingPunct="1">
              <a:lnSpc>
                <a:spcPct val="100000"/>
              </a:lnSpc>
              <a:spcBef>
                <a:spcPct val="0"/>
              </a:spcBef>
              <a:spcAft>
                <a:spcPct val="0"/>
              </a:spcAft>
              <a:buClrTx/>
              <a:buSzTx/>
              <a:buFontTx/>
              <a:buNone/>
            </a:pPr>
            <a:r>
              <a:rPr kumimoji="0" lang="zh-CN" altLang="en-US" sz="3200" b="0" i="0" u="none" strike="noStrike" cap="none" normalizeH="0" dirty="0" smtClean="0">
                <a:ln>
                  <a:noFill/>
                </a:ln>
                <a:solidFill>
                  <a:schemeClr val="bg1"/>
                </a:solidFill>
                <a:effectLst/>
                <a:latin typeface="Times New Roman" panose="02020603050405020304" pitchFamily="18" charset="0"/>
              </a:rPr>
              <a:t>合作研学、展示激学</a:t>
            </a:r>
            <a:endParaRPr kumimoji="0" lang="zh-CN" altLang="en-US" sz="3200" b="0" i="0" u="none" strike="noStrike" cap="none" normalizeH="0" dirty="0" smtClean="0">
              <a:ln>
                <a:noFill/>
              </a:ln>
              <a:solidFill>
                <a:schemeClr val="bg1"/>
              </a:solidFill>
              <a:effectLst/>
              <a:latin typeface="Times New Roman" panose="02020603050405020304" pitchFamily="18" charset="0"/>
            </a:endParaRPr>
          </a:p>
        </p:txBody>
      </p:sp>
      <p:sp>
        <p:nvSpPr>
          <p:cNvPr id="4" name="矩形 3"/>
          <p:cNvSpPr/>
          <p:nvPr/>
        </p:nvSpPr>
        <p:spPr>
          <a:xfrm>
            <a:off x="1881158" y="928670"/>
            <a:ext cx="7929586" cy="1876425"/>
          </a:xfrm>
          <a:prstGeom prst="rect">
            <a:avLst/>
          </a:prstGeom>
        </p:spPr>
        <p:txBody>
          <a:bodyPr wrap="square">
            <a:spAutoFit/>
          </a:bodyPr>
          <a:lstStyle/>
          <a:p>
            <a:r>
              <a:rPr lang="zh-CN" altLang="en-US" sz="3200" b="1" dirty="0" smtClean="0">
                <a:latin typeface="Times New Roman" panose="02020603050405020304" pitchFamily="18" charset="0"/>
                <a:sym typeface="+mn-ea"/>
              </a:rPr>
              <a:t>【</a:t>
            </a:r>
            <a:r>
              <a:rPr lang="zh-CN" altLang="en-US" sz="3200" b="1" dirty="0" smtClean="0">
                <a:solidFill>
                  <a:srgbClr val="FF0000"/>
                </a:solidFill>
                <a:latin typeface="Times New Roman" panose="02020603050405020304" pitchFamily="18" charset="0"/>
                <a:sym typeface="+mn-ea"/>
              </a:rPr>
              <a:t>课本</a:t>
            </a:r>
            <a:r>
              <a:rPr lang="en-US" altLang="zh-CN" sz="3200" b="1" dirty="0" smtClean="0">
                <a:solidFill>
                  <a:srgbClr val="FF0000"/>
                </a:solidFill>
                <a:latin typeface="Times New Roman" panose="02020603050405020304" pitchFamily="18" charset="0"/>
                <a:sym typeface="+mn-ea"/>
              </a:rPr>
              <a:t>P22</a:t>
            </a:r>
            <a:r>
              <a:rPr lang="zh-CN" altLang="en-US" sz="3200" b="1" dirty="0" smtClean="0">
                <a:latin typeface="Times New Roman" panose="02020603050405020304" pitchFamily="18" charset="0"/>
                <a:sym typeface="+mn-ea"/>
              </a:rPr>
              <a:t>】例</a:t>
            </a:r>
            <a:r>
              <a:rPr lang="en-US" altLang="zh-CN" sz="3200" b="1" dirty="0" smtClean="0">
                <a:latin typeface="Times New Roman" panose="02020603050405020304" pitchFamily="18" charset="0"/>
                <a:sym typeface="+mn-ea"/>
              </a:rPr>
              <a:t>1 </a:t>
            </a:r>
            <a:r>
              <a:rPr lang="zh-CN" altLang="en-US" sz="2800" b="1" dirty="0" smtClean="0">
                <a:latin typeface="Times New Roman" panose="02020603050405020304" pitchFamily="18" charset="0"/>
              </a:rPr>
              <a:t>某工程队承建一所希望学校</a:t>
            </a:r>
            <a:r>
              <a:rPr lang="en-US" altLang="zh-CN" sz="2800" b="1" dirty="0" smtClean="0">
                <a:latin typeface="Times New Roman" panose="02020603050405020304" pitchFamily="18" charset="0"/>
              </a:rPr>
              <a:t>.</a:t>
            </a:r>
            <a:r>
              <a:rPr lang="zh-CN" altLang="en-US" sz="2800" b="1" dirty="0" smtClean="0">
                <a:latin typeface="Times New Roman" panose="02020603050405020304" pitchFamily="18" charset="0"/>
              </a:rPr>
              <a:t>在施工过程中</a:t>
            </a:r>
            <a:r>
              <a:rPr lang="en-US" altLang="zh-CN" sz="2800" b="1" dirty="0" smtClean="0">
                <a:latin typeface="Times New Roman" panose="02020603050405020304" pitchFamily="18" charset="0"/>
              </a:rPr>
              <a:t>,</a:t>
            </a:r>
            <a:r>
              <a:rPr lang="zh-CN" altLang="en-US" sz="2800" b="1" dirty="0" smtClean="0">
                <a:latin typeface="Times New Roman" panose="02020603050405020304" pitchFamily="18" charset="0"/>
              </a:rPr>
              <a:t>由于改进了工作方法</a:t>
            </a:r>
            <a:r>
              <a:rPr lang="en-US" altLang="zh-CN" sz="2800" b="1" dirty="0" smtClean="0">
                <a:latin typeface="Times New Roman" panose="02020603050405020304" pitchFamily="18" charset="0"/>
              </a:rPr>
              <a:t>,</a:t>
            </a:r>
            <a:r>
              <a:rPr lang="zh-CN" altLang="en-US" sz="2800" b="1" dirty="0" smtClean="0">
                <a:latin typeface="Times New Roman" panose="02020603050405020304" pitchFamily="18" charset="0"/>
              </a:rPr>
              <a:t>工作效率提高了</a:t>
            </a:r>
            <a:r>
              <a:rPr lang="en-US" altLang="zh-CN" sz="2800" b="1" dirty="0" smtClean="0">
                <a:latin typeface="Times New Roman" panose="02020603050405020304" pitchFamily="18" charset="0"/>
              </a:rPr>
              <a:t>20%,</a:t>
            </a:r>
            <a:r>
              <a:rPr lang="zh-CN" altLang="en-US" sz="2800" b="1" dirty="0" smtClean="0">
                <a:latin typeface="Times New Roman" panose="02020603050405020304" pitchFamily="18" charset="0"/>
              </a:rPr>
              <a:t>因此比原定工期提前</a:t>
            </a:r>
            <a:r>
              <a:rPr lang="en-US" altLang="zh-CN" sz="2800" b="1" dirty="0" smtClean="0">
                <a:latin typeface="Times New Roman" panose="02020603050405020304" pitchFamily="18" charset="0"/>
              </a:rPr>
              <a:t>1</a:t>
            </a:r>
            <a:r>
              <a:rPr lang="zh-CN" altLang="en-US" sz="2800" b="1" dirty="0" smtClean="0">
                <a:latin typeface="Times New Roman" panose="02020603050405020304" pitchFamily="18" charset="0"/>
              </a:rPr>
              <a:t>个月完工</a:t>
            </a:r>
            <a:r>
              <a:rPr lang="en-US" altLang="zh-CN" sz="2800" b="1" dirty="0" smtClean="0">
                <a:latin typeface="Times New Roman" panose="02020603050405020304" pitchFamily="18" charset="0"/>
              </a:rPr>
              <a:t>.</a:t>
            </a:r>
            <a:r>
              <a:rPr lang="zh-CN" altLang="en-US" sz="2800" b="1" dirty="0" smtClean="0">
                <a:latin typeface="Times New Roman" panose="02020603050405020304" pitchFamily="18" charset="0"/>
              </a:rPr>
              <a:t>这个工程队原计划用几个月的时间建成这所希望学校</a:t>
            </a:r>
            <a:r>
              <a:rPr lang="en-US" altLang="zh-CN" sz="2800" b="1" dirty="0" smtClean="0">
                <a:latin typeface="Times New Roman" panose="02020603050405020304" pitchFamily="18" charset="0"/>
              </a:rPr>
              <a:t>?</a:t>
            </a:r>
            <a:endParaRPr lang="en-US" altLang="zh-CN" sz="2800" b="1" dirty="0">
              <a:latin typeface="Times New Roman" panose="02020603050405020304" pitchFamily="18" charset="0"/>
            </a:endParaRPr>
          </a:p>
        </p:txBody>
      </p:sp>
      <p:grpSp>
        <p:nvGrpSpPr>
          <p:cNvPr id="14" name="组合 13"/>
          <p:cNvGrpSpPr/>
          <p:nvPr/>
        </p:nvGrpSpPr>
        <p:grpSpPr>
          <a:xfrm>
            <a:off x="1809720" y="2714620"/>
            <a:ext cx="8429652" cy="2061210"/>
            <a:chOff x="77492" y="2786058"/>
            <a:chExt cx="9144000" cy="2061210"/>
          </a:xfrm>
        </p:grpSpPr>
        <p:sp>
          <p:nvSpPr>
            <p:cNvPr id="5" name="TextBox 4"/>
            <p:cNvSpPr txBox="1"/>
            <p:nvPr/>
          </p:nvSpPr>
          <p:spPr>
            <a:xfrm>
              <a:off x="77492" y="2786058"/>
              <a:ext cx="9144000" cy="2061210"/>
            </a:xfrm>
            <a:prstGeom prst="rect">
              <a:avLst/>
            </a:prstGeom>
            <a:noFill/>
          </p:spPr>
          <p:txBody>
            <a:bodyPr wrap="square" rtlCol="0">
              <a:spAutoFit/>
            </a:bodyPr>
            <a:lstStyle/>
            <a:p>
              <a:pPr>
                <a:lnSpc>
                  <a:spcPct val="150000"/>
                </a:lnSpc>
              </a:pPr>
              <a:r>
                <a:rPr lang="zh-CN" altLang="en-US" sz="3200" b="1" dirty="0" smtClean="0">
                  <a:solidFill>
                    <a:srgbClr val="FF0000"/>
                  </a:solidFill>
                  <a:latin typeface="Times New Roman" panose="02020603050405020304" pitchFamily="18" charset="0"/>
                </a:rPr>
                <a:t>解</a:t>
              </a:r>
              <a:r>
                <a:rPr lang="en-US" altLang="zh-CN" sz="3200" b="1" dirty="0" smtClean="0">
                  <a:latin typeface="Times New Roman" panose="02020603050405020304" pitchFamily="18" charset="0"/>
                </a:rPr>
                <a:t>:</a:t>
              </a:r>
              <a:r>
                <a:rPr lang="zh-CN" altLang="en-US" sz="3200" b="1" dirty="0" smtClean="0">
                  <a:latin typeface="Times New Roman" panose="02020603050405020304" pitchFamily="18" charset="0"/>
                </a:rPr>
                <a:t>设工程队原计划用</a:t>
              </a:r>
              <a:r>
                <a:rPr lang="en-US" altLang="zh-CN" sz="3200" b="1" i="1" dirty="0" smtClean="0">
                  <a:latin typeface="Times New Roman" panose="02020603050405020304" pitchFamily="18" charset="0"/>
                </a:rPr>
                <a:t>x</a:t>
              </a:r>
              <a:r>
                <a:rPr lang="zh-CN" altLang="en-US" sz="3200" b="1" dirty="0" smtClean="0">
                  <a:latin typeface="Times New Roman" panose="02020603050405020304" pitchFamily="18" charset="0"/>
                </a:rPr>
                <a:t>个月的时间建成这所希望学校</a:t>
              </a:r>
              <a:r>
                <a:rPr lang="en-US" altLang="zh-CN" sz="3200" b="1" dirty="0" smtClean="0">
                  <a:latin typeface="Times New Roman" panose="02020603050405020304" pitchFamily="18" charset="0"/>
                </a:rPr>
                <a:t>,</a:t>
              </a:r>
              <a:r>
                <a:rPr lang="zh-CN" altLang="en-US" sz="3200" b="1" dirty="0" smtClean="0">
                  <a:latin typeface="Times New Roman" panose="02020603050405020304" pitchFamily="18" charset="0"/>
                </a:rPr>
                <a:t>根据题意</a:t>
              </a:r>
              <a:r>
                <a:rPr lang="en-US" altLang="zh-CN" sz="3200" b="1" dirty="0" smtClean="0">
                  <a:latin typeface="Times New Roman" panose="02020603050405020304" pitchFamily="18" charset="0"/>
                </a:rPr>
                <a:t>,</a:t>
              </a:r>
              <a:r>
                <a:rPr lang="zh-CN" altLang="en-US" sz="3200" b="1" dirty="0" smtClean="0">
                  <a:latin typeface="Times New Roman" panose="02020603050405020304" pitchFamily="18" charset="0"/>
                </a:rPr>
                <a:t>得</a:t>
              </a:r>
              <a:r>
                <a:rPr lang="en-US" altLang="zh-CN" sz="3200" b="1" dirty="0" smtClean="0">
                  <a:latin typeface="Times New Roman" panose="02020603050405020304" pitchFamily="18" charset="0"/>
                </a:rPr>
                <a:t>:</a:t>
              </a:r>
              <a:endParaRPr lang="en-US" altLang="zh-CN" sz="3200" b="1" dirty="0" smtClean="0">
                <a:latin typeface="Times New Roman" panose="02020603050405020304" pitchFamily="18" charset="0"/>
              </a:endParaRPr>
            </a:p>
            <a:p>
              <a:endParaRPr lang="en-US" altLang="zh-CN" sz="3200" b="1" dirty="0" smtClean="0">
                <a:latin typeface="Times New Roman" panose="02020603050405020304" pitchFamily="18" charset="0"/>
              </a:endParaRPr>
            </a:p>
          </p:txBody>
        </p:sp>
        <p:graphicFrame>
          <p:nvGraphicFramePr>
            <p:cNvPr id="76808" name="Object 8"/>
            <p:cNvGraphicFramePr>
              <a:graphicFrameLocks noChangeAspect="1"/>
            </p:cNvGraphicFramePr>
            <p:nvPr/>
          </p:nvGraphicFramePr>
          <p:xfrm>
            <a:off x="4107067" y="3571876"/>
            <a:ext cx="3867853" cy="727080"/>
          </p:xfrm>
          <a:graphic>
            <a:graphicData uri="http://schemas.openxmlformats.org/presentationml/2006/ole">
              <mc:AlternateContent xmlns:mc="http://schemas.openxmlformats.org/markup-compatibility/2006">
                <mc:Choice xmlns:v="urn:schemas-microsoft-com:vml" Requires="v">
                  <p:oleObj spid="_x0000_s3073" name="Equation" r:id="rId1" imgW="29870400" imgH="9448800" progId="">
                    <p:embed/>
                  </p:oleObj>
                </mc:Choice>
                <mc:Fallback>
                  <p:oleObj name="Equation" r:id="rId1" imgW="29870400" imgH="9448800" progId="">
                    <p:embed/>
                    <p:pic>
                      <p:nvPicPr>
                        <p:cNvPr id="0" name="图片 3072"/>
                        <p:cNvPicPr>
                          <a:picLocks noChangeAspect="1"/>
                        </p:cNvPicPr>
                        <p:nvPr/>
                      </p:nvPicPr>
                      <p:blipFill>
                        <a:blip r:embed="rId2"/>
                        <a:stretch>
                          <a:fillRect/>
                        </a:stretch>
                      </p:blipFill>
                      <p:spPr>
                        <a:xfrm>
                          <a:off x="4107067" y="3571876"/>
                          <a:ext cx="3867853" cy="727080"/>
                        </a:xfrm>
                        <a:prstGeom prst="rect">
                          <a:avLst/>
                        </a:prstGeom>
                        <a:noFill/>
                        <a:ln w="9525">
                          <a:noFill/>
                        </a:ln>
                      </p:spPr>
                    </p:pic>
                  </p:oleObj>
                </mc:Fallback>
              </mc:AlternateContent>
            </a:graphicData>
          </a:graphic>
        </p:graphicFrame>
      </p:grpSp>
      <p:sp>
        <p:nvSpPr>
          <p:cNvPr id="12" name="矩形 11"/>
          <p:cNvSpPr/>
          <p:nvPr/>
        </p:nvSpPr>
        <p:spPr>
          <a:xfrm>
            <a:off x="1952596" y="4357694"/>
            <a:ext cx="7429552" cy="1076325"/>
          </a:xfrm>
          <a:prstGeom prst="rect">
            <a:avLst/>
          </a:prstGeom>
        </p:spPr>
        <p:txBody>
          <a:bodyPr wrap="square">
            <a:spAutoFit/>
          </a:bodyPr>
          <a:lstStyle/>
          <a:p>
            <a:pPr lvl="0"/>
            <a:r>
              <a:rPr lang="zh-CN" altLang="en-US" sz="3200" b="1" dirty="0" smtClean="0">
                <a:solidFill>
                  <a:prstClr val="black"/>
                </a:solidFill>
                <a:latin typeface="Times New Roman" panose="02020603050405020304" pitchFamily="18" charset="0"/>
              </a:rPr>
              <a:t>解得</a:t>
            </a:r>
            <a:r>
              <a:rPr lang="en-US" altLang="zh-CN" sz="3200" b="1" i="1" dirty="0" smtClean="0">
                <a:solidFill>
                  <a:prstClr val="black"/>
                </a:solidFill>
                <a:latin typeface="Times New Roman" panose="02020603050405020304" pitchFamily="18" charset="0"/>
              </a:rPr>
              <a:t>x</a:t>
            </a:r>
            <a:r>
              <a:rPr lang="en-US" altLang="zh-CN" sz="3200" b="1" dirty="0" smtClean="0">
                <a:solidFill>
                  <a:prstClr val="black"/>
                </a:solidFill>
                <a:latin typeface="Times New Roman" panose="02020603050405020304" pitchFamily="18" charset="0"/>
              </a:rPr>
              <a:t>=6.</a:t>
            </a:r>
            <a:endParaRPr lang="en-US" altLang="zh-CN" sz="3200" b="1" dirty="0" smtClean="0">
              <a:solidFill>
                <a:prstClr val="black"/>
              </a:solidFill>
              <a:latin typeface="Times New Roman" panose="02020603050405020304" pitchFamily="18" charset="0"/>
            </a:endParaRPr>
          </a:p>
          <a:p>
            <a:pPr lvl="0"/>
            <a:r>
              <a:rPr lang="zh-CN" altLang="en-US" sz="3200" b="1" dirty="0" smtClean="0">
                <a:solidFill>
                  <a:srgbClr val="FF0000"/>
                </a:solidFill>
                <a:latin typeface="Times New Roman" panose="02020603050405020304" pitchFamily="18" charset="0"/>
              </a:rPr>
              <a:t>经检验</a:t>
            </a:r>
            <a:r>
              <a:rPr lang="en-US" altLang="zh-CN" sz="3200" b="1" dirty="0" smtClean="0">
                <a:solidFill>
                  <a:prstClr val="black"/>
                </a:solidFill>
                <a:latin typeface="Times New Roman" panose="02020603050405020304" pitchFamily="18" charset="0"/>
              </a:rPr>
              <a:t>, </a:t>
            </a:r>
            <a:r>
              <a:rPr lang="en-US" altLang="zh-CN" sz="3200" b="1" i="1" dirty="0" smtClean="0">
                <a:solidFill>
                  <a:prstClr val="black"/>
                </a:solidFill>
                <a:latin typeface="Times New Roman" panose="02020603050405020304" pitchFamily="18" charset="0"/>
              </a:rPr>
              <a:t>x</a:t>
            </a:r>
            <a:r>
              <a:rPr lang="en-US" altLang="zh-CN" sz="3200" b="1" dirty="0" smtClean="0">
                <a:solidFill>
                  <a:prstClr val="black"/>
                </a:solidFill>
                <a:latin typeface="Times New Roman" panose="02020603050405020304" pitchFamily="18" charset="0"/>
              </a:rPr>
              <a:t>=6</a:t>
            </a:r>
            <a:r>
              <a:rPr lang="zh-CN" altLang="en-US" sz="3200" b="1" dirty="0" smtClean="0">
                <a:solidFill>
                  <a:prstClr val="black"/>
                </a:solidFill>
                <a:latin typeface="Times New Roman" panose="02020603050405020304" pitchFamily="18" charset="0"/>
              </a:rPr>
              <a:t>是原分式方程的根</a:t>
            </a:r>
            <a:r>
              <a:rPr lang="en-US" altLang="zh-CN" sz="3200" b="1" dirty="0" smtClean="0">
                <a:solidFill>
                  <a:prstClr val="black"/>
                </a:solidFill>
                <a:latin typeface="Times New Roman" panose="02020603050405020304" pitchFamily="18" charset="0"/>
              </a:rPr>
              <a:t>.</a:t>
            </a:r>
            <a:endParaRPr lang="en-US" altLang="zh-CN" sz="3200" b="1" dirty="0" smtClean="0">
              <a:solidFill>
                <a:prstClr val="black"/>
              </a:solidFill>
              <a:latin typeface="Times New Roman" panose="02020603050405020304" pitchFamily="18" charset="0"/>
            </a:endParaRPr>
          </a:p>
        </p:txBody>
      </p:sp>
      <p:sp>
        <p:nvSpPr>
          <p:cNvPr id="13" name="矩形 12"/>
          <p:cNvSpPr/>
          <p:nvPr/>
        </p:nvSpPr>
        <p:spPr>
          <a:xfrm>
            <a:off x="1881158" y="5572140"/>
            <a:ext cx="7572428" cy="1076325"/>
          </a:xfrm>
          <a:prstGeom prst="rect">
            <a:avLst/>
          </a:prstGeom>
        </p:spPr>
        <p:txBody>
          <a:bodyPr wrap="square">
            <a:spAutoFit/>
          </a:bodyPr>
          <a:lstStyle/>
          <a:p>
            <a:pPr lvl="0"/>
            <a:r>
              <a:rPr lang="zh-CN" altLang="en-US" sz="3200" b="1" dirty="0" smtClean="0">
                <a:solidFill>
                  <a:prstClr val="black"/>
                </a:solidFill>
                <a:latin typeface="Times New Roman" panose="02020603050405020304" pitchFamily="18" charset="0"/>
              </a:rPr>
              <a:t>答</a:t>
            </a:r>
            <a:r>
              <a:rPr lang="en-US" altLang="zh-CN" sz="3200" b="1" dirty="0" smtClean="0">
                <a:solidFill>
                  <a:prstClr val="black"/>
                </a:solidFill>
                <a:latin typeface="Times New Roman" panose="02020603050405020304" pitchFamily="18" charset="0"/>
              </a:rPr>
              <a:t>:</a:t>
            </a:r>
            <a:r>
              <a:rPr lang="zh-CN" altLang="en-US" sz="3200" b="1" dirty="0" smtClean="0">
                <a:solidFill>
                  <a:prstClr val="black"/>
                </a:solidFill>
                <a:latin typeface="Times New Roman" panose="02020603050405020304" pitchFamily="18" charset="0"/>
              </a:rPr>
              <a:t>这个工程队原计划用</a:t>
            </a:r>
            <a:r>
              <a:rPr lang="en-US" altLang="zh-CN" sz="3200" b="1" dirty="0" smtClean="0">
                <a:solidFill>
                  <a:prstClr val="black"/>
                </a:solidFill>
                <a:latin typeface="Times New Roman" panose="02020603050405020304" pitchFamily="18" charset="0"/>
              </a:rPr>
              <a:t>6</a:t>
            </a:r>
            <a:r>
              <a:rPr lang="zh-CN" altLang="en-US" sz="3200" b="1" dirty="0" smtClean="0">
                <a:solidFill>
                  <a:prstClr val="black"/>
                </a:solidFill>
                <a:latin typeface="Times New Roman" panose="02020603050405020304" pitchFamily="18" charset="0"/>
              </a:rPr>
              <a:t>个月的时间建成这所希望学校</a:t>
            </a:r>
            <a:r>
              <a:rPr lang="en-US" altLang="zh-CN" sz="3200" b="1" dirty="0" smtClean="0">
                <a:solidFill>
                  <a:prstClr val="black"/>
                </a:solidFill>
                <a:latin typeface="Times New Roman" panose="02020603050405020304" pitchFamily="18" charset="0"/>
              </a:rPr>
              <a:t>.</a:t>
            </a:r>
            <a:endParaRPr lang="en-US" altLang="zh-CN" sz="3200" b="1" dirty="0">
              <a:solidFill>
                <a:prstClr val="blac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1"/>
                                        </p:tgtEl>
                                        <p:attrNameLst>
                                          <p:attrName>style.visibility</p:attrName>
                                        </p:attrNameLst>
                                      </p:cBhvr>
                                      <p:to>
                                        <p:strVal val="visible"/>
                                      </p:to>
                                    </p:set>
                                    <p:animEffect transition="in" filter="blinds(horizontal)">
                                      <p:cBhvr>
                                        <p:cTn id="7" dur="500"/>
                                        <p:tgtEl>
                                          <p:spTgt spid="7680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1" grpId="0" bldLvl="0" animBg="1"/>
      <p:bldP spid="4"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8282" y="285728"/>
            <a:ext cx="8001056" cy="1641475"/>
          </a:xfrm>
          <a:prstGeom prst="rect">
            <a:avLst/>
          </a:prstGeom>
        </p:spPr>
        <p:txBody>
          <a:bodyPr wrap="square">
            <a:spAutoFit/>
          </a:bodyPr>
          <a:lstStyle/>
          <a:p>
            <a:pPr>
              <a:lnSpc>
                <a:spcPct val="120000"/>
              </a:lnSpc>
            </a:pPr>
            <a:r>
              <a:rPr lang="zh-CN" altLang="en-US" sz="2800" b="1" dirty="0" smtClean="0">
                <a:latin typeface="Times New Roman" panose="02020603050405020304" pitchFamily="18" charset="0"/>
                <a:ea typeface="宋体" panose="02010600030101010101" pitchFamily="2" charset="-122"/>
              </a:rPr>
              <a:t>         </a:t>
            </a:r>
            <a:r>
              <a:rPr lang="zh-CN" altLang="en-US" sz="2800" b="1" dirty="0" smtClean="0">
                <a:solidFill>
                  <a:srgbClr val="FF0000"/>
                </a:solidFill>
                <a:latin typeface="Times New Roman" panose="02020603050405020304" pitchFamily="18" charset="0"/>
                <a:ea typeface="宋体" panose="02010600030101010101" pitchFamily="2" charset="-122"/>
              </a:rPr>
              <a:t>例</a:t>
            </a:r>
            <a:r>
              <a:rPr lang="en-US" altLang="zh-CN" sz="2800" b="1" dirty="0" smtClean="0">
                <a:solidFill>
                  <a:srgbClr val="FF0000"/>
                </a:solidFill>
                <a:latin typeface="Times New Roman" panose="02020603050405020304" pitchFamily="18" charset="0"/>
                <a:ea typeface="宋体" panose="02010600030101010101" pitchFamily="2" charset="-122"/>
              </a:rPr>
              <a:t>2</a:t>
            </a:r>
            <a:r>
              <a:rPr lang="en-US" altLang="zh-CN" sz="2800" b="1" dirty="0" smtClean="0">
                <a:latin typeface="Times New Roman" panose="02020603050405020304" pitchFamily="18" charset="0"/>
                <a:ea typeface="宋体" panose="02010600030101010101" pitchFamily="2" charset="-122"/>
              </a:rPr>
              <a:t>  </a:t>
            </a:r>
            <a:r>
              <a:rPr lang="zh-CN" altLang="en-US" sz="2800" b="1" dirty="0" smtClean="0">
                <a:latin typeface="Times New Roman" panose="02020603050405020304" pitchFamily="18" charset="0"/>
                <a:ea typeface="宋体" panose="02010600030101010101" pitchFamily="2" charset="-122"/>
              </a:rPr>
              <a:t>某列车平均提速</a:t>
            </a:r>
            <a:r>
              <a:rPr lang="en-US" altLang="zh-CN" sz="2800" b="1" i="1" dirty="0" smtClean="0">
                <a:latin typeface="Times New Roman" panose="02020603050405020304" pitchFamily="18" charset="0"/>
                <a:ea typeface="宋体" panose="02010600030101010101" pitchFamily="2" charset="-122"/>
              </a:rPr>
              <a:t>v</a:t>
            </a:r>
            <a:r>
              <a:rPr lang="en-US" altLang="zh-CN" sz="2800" b="1" dirty="0" smtClean="0">
                <a:latin typeface="Times New Roman" panose="02020603050405020304" pitchFamily="18" charset="0"/>
                <a:ea typeface="宋体" panose="02010600030101010101" pitchFamily="2" charset="-122"/>
              </a:rPr>
              <a:t> km/h,</a:t>
            </a:r>
            <a:r>
              <a:rPr lang="zh-CN" altLang="en-US" sz="2800" b="1" dirty="0" smtClean="0">
                <a:latin typeface="Times New Roman" panose="02020603050405020304" pitchFamily="18" charset="0"/>
                <a:ea typeface="宋体" panose="02010600030101010101" pitchFamily="2" charset="-122"/>
              </a:rPr>
              <a:t>用相同的时间</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列车提速前行驶</a:t>
            </a:r>
            <a:r>
              <a:rPr lang="en-US" altLang="zh-CN" sz="2800" b="1" i="1" dirty="0" smtClean="0">
                <a:latin typeface="Times New Roman" panose="02020603050405020304" pitchFamily="18" charset="0"/>
                <a:ea typeface="宋体" panose="02010600030101010101" pitchFamily="2" charset="-122"/>
              </a:rPr>
              <a:t>s</a:t>
            </a:r>
            <a:r>
              <a:rPr lang="en-US" altLang="zh-CN" sz="2800" b="1" dirty="0" smtClean="0">
                <a:latin typeface="Times New Roman" panose="02020603050405020304" pitchFamily="18" charset="0"/>
                <a:ea typeface="宋体" panose="02010600030101010101" pitchFamily="2" charset="-122"/>
              </a:rPr>
              <a:t> km,</a:t>
            </a:r>
            <a:r>
              <a:rPr lang="zh-CN" altLang="en-US" sz="2800" b="1" dirty="0" smtClean="0">
                <a:latin typeface="Times New Roman" panose="02020603050405020304" pitchFamily="18" charset="0"/>
                <a:ea typeface="宋体" panose="02010600030101010101" pitchFamily="2" charset="-122"/>
              </a:rPr>
              <a:t>提速后比提速前多行驶</a:t>
            </a:r>
            <a:r>
              <a:rPr lang="en-US" altLang="zh-CN" sz="2800" b="1" dirty="0" smtClean="0">
                <a:latin typeface="Times New Roman" panose="02020603050405020304" pitchFamily="18" charset="0"/>
                <a:ea typeface="宋体" panose="02010600030101010101" pitchFamily="2" charset="-122"/>
              </a:rPr>
              <a:t>50 km,</a:t>
            </a:r>
            <a:r>
              <a:rPr lang="zh-CN" altLang="en-US" sz="2800" b="1" dirty="0" smtClean="0">
                <a:latin typeface="Times New Roman" panose="02020603050405020304" pitchFamily="18" charset="0"/>
                <a:ea typeface="宋体" panose="02010600030101010101" pitchFamily="2" charset="-122"/>
              </a:rPr>
              <a:t>提速前列车的平均速度为多少</a:t>
            </a:r>
            <a:r>
              <a:rPr lang="en-US" altLang="zh-CN" sz="2800" b="1" dirty="0" smtClean="0">
                <a:latin typeface="Times New Roman" panose="02020603050405020304" pitchFamily="18" charset="0"/>
                <a:ea typeface="宋体" panose="02010600030101010101" pitchFamily="2" charset="-122"/>
              </a:rPr>
              <a:t>?</a:t>
            </a:r>
            <a:endParaRPr lang="en-US" altLang="zh-CN" sz="2800" b="1" dirty="0" smtClean="0">
              <a:latin typeface="Times New Roman" panose="02020603050405020304" pitchFamily="18" charset="0"/>
              <a:ea typeface="宋体" panose="02010600030101010101" pitchFamily="2" charset="-122"/>
            </a:endParaRPr>
          </a:p>
        </p:txBody>
      </p:sp>
      <p:grpSp>
        <p:nvGrpSpPr>
          <p:cNvPr id="8" name="组合 7"/>
          <p:cNvGrpSpPr/>
          <p:nvPr/>
        </p:nvGrpSpPr>
        <p:grpSpPr>
          <a:xfrm>
            <a:off x="1881158" y="1928802"/>
            <a:ext cx="8286776" cy="2208924"/>
            <a:chOff x="403342" y="1806046"/>
            <a:chExt cx="9358346" cy="2208924"/>
          </a:xfrm>
        </p:grpSpPr>
        <p:sp>
          <p:nvSpPr>
            <p:cNvPr id="3" name="矩形 2"/>
            <p:cNvSpPr/>
            <p:nvPr/>
          </p:nvSpPr>
          <p:spPr>
            <a:xfrm>
              <a:off x="403342" y="1806046"/>
              <a:ext cx="9358346" cy="2158365"/>
            </a:xfrm>
            <a:prstGeom prst="rect">
              <a:avLst/>
            </a:prstGeom>
          </p:spPr>
          <p:txBody>
            <a:bodyPr wrap="square">
              <a:spAutoFit/>
            </a:bodyPr>
            <a:lstStyle/>
            <a:p>
              <a:pPr lvl="0">
                <a:lnSpc>
                  <a:spcPct val="120000"/>
                </a:lnSpc>
              </a:pPr>
              <a:r>
                <a:rPr lang="zh-CN" altLang="en-US" sz="2800" b="1" dirty="0" smtClean="0">
                  <a:solidFill>
                    <a:srgbClr val="FF0000"/>
                  </a:solidFill>
                  <a:latin typeface="Times New Roman" panose="02020603050405020304" pitchFamily="18" charset="0"/>
                  <a:ea typeface="宋体" panose="02010600030101010101" pitchFamily="2" charset="-122"/>
                </a:rPr>
                <a:t>解</a:t>
              </a:r>
              <a:r>
                <a:rPr lang="en-US" altLang="zh-CN" sz="2800" b="1" dirty="0" smtClean="0">
                  <a:solidFill>
                    <a:prstClr val="black"/>
                  </a:solidFill>
                  <a:latin typeface="Times New Roman" panose="02020603050405020304" pitchFamily="18" charset="0"/>
                  <a:ea typeface="宋体" panose="02010600030101010101" pitchFamily="2" charset="-122"/>
                </a:rPr>
                <a:t>:</a:t>
              </a:r>
              <a:r>
                <a:rPr lang="zh-CN" altLang="en-US" sz="2800" b="1" dirty="0" smtClean="0">
                  <a:solidFill>
                    <a:prstClr val="black"/>
                  </a:solidFill>
                  <a:latin typeface="Times New Roman" panose="02020603050405020304" pitchFamily="18" charset="0"/>
                  <a:ea typeface="宋体" panose="02010600030101010101" pitchFamily="2" charset="-122"/>
                </a:rPr>
                <a:t>设提速前该列车的平均速度为</a:t>
              </a:r>
              <a:r>
                <a:rPr lang="en-US" altLang="zh-CN" sz="2800" b="1" i="1" dirty="0" smtClean="0">
                  <a:solidFill>
                    <a:prstClr val="black"/>
                  </a:solidFill>
                  <a:latin typeface="Times New Roman" panose="02020603050405020304" pitchFamily="18" charset="0"/>
                  <a:ea typeface="宋体" panose="02010600030101010101" pitchFamily="2" charset="-122"/>
                </a:rPr>
                <a:t>x</a:t>
              </a:r>
              <a:r>
                <a:rPr lang="en-US" altLang="zh-CN" sz="2800" b="1" dirty="0" smtClean="0">
                  <a:solidFill>
                    <a:prstClr val="black"/>
                  </a:solidFill>
                  <a:latin typeface="Times New Roman" panose="02020603050405020304" pitchFamily="18" charset="0"/>
                  <a:ea typeface="宋体" panose="02010600030101010101" pitchFamily="2" charset="-122"/>
                </a:rPr>
                <a:t> km/h,</a:t>
              </a:r>
              <a:r>
                <a:rPr lang="zh-CN" altLang="en-US" sz="2800" b="1" dirty="0" smtClean="0">
                  <a:solidFill>
                    <a:prstClr val="black"/>
                  </a:solidFill>
                  <a:latin typeface="Times New Roman" panose="02020603050405020304" pitchFamily="18" charset="0"/>
                  <a:ea typeface="宋体" panose="02010600030101010101" pitchFamily="2" charset="-122"/>
                </a:rPr>
                <a:t>则提速前它行驶</a:t>
              </a:r>
              <a:r>
                <a:rPr lang="en-US" altLang="zh-CN" sz="2800" b="1" i="1" dirty="0" smtClean="0">
                  <a:solidFill>
                    <a:prstClr val="black"/>
                  </a:solidFill>
                  <a:latin typeface="Times New Roman" panose="02020603050405020304" pitchFamily="18" charset="0"/>
                  <a:ea typeface="宋体" panose="02010600030101010101" pitchFamily="2" charset="-122"/>
                </a:rPr>
                <a:t>s</a:t>
              </a:r>
              <a:r>
                <a:rPr lang="en-US" altLang="zh-CN" sz="2800" b="1" dirty="0" smtClean="0">
                  <a:solidFill>
                    <a:prstClr val="black"/>
                  </a:solidFill>
                  <a:latin typeface="Times New Roman" panose="02020603050405020304" pitchFamily="18" charset="0"/>
                  <a:ea typeface="宋体" panose="02010600030101010101" pitchFamily="2" charset="-122"/>
                </a:rPr>
                <a:t> km</a:t>
              </a:r>
              <a:r>
                <a:rPr lang="zh-CN" altLang="en-US" sz="2800" b="1" dirty="0" smtClean="0">
                  <a:solidFill>
                    <a:prstClr val="black"/>
                  </a:solidFill>
                  <a:latin typeface="Times New Roman" panose="02020603050405020304" pitchFamily="18" charset="0"/>
                  <a:ea typeface="宋体" panose="02010600030101010101" pitchFamily="2" charset="-122"/>
                </a:rPr>
                <a:t>所用时间为     </a:t>
              </a:r>
              <a:r>
                <a:rPr lang="en-US" altLang="zh-CN" sz="2800" b="1" dirty="0" smtClean="0">
                  <a:solidFill>
                    <a:prstClr val="black"/>
                  </a:solidFill>
                  <a:latin typeface="Times New Roman" panose="02020603050405020304" pitchFamily="18" charset="0"/>
                  <a:ea typeface="宋体" panose="02010600030101010101" pitchFamily="2" charset="-122"/>
                </a:rPr>
                <a:t> h;</a:t>
              </a:r>
              <a:r>
                <a:rPr lang="zh-CN" altLang="en-US" sz="2800" b="1" dirty="0" smtClean="0">
                  <a:solidFill>
                    <a:prstClr val="black"/>
                  </a:solidFill>
                  <a:latin typeface="Times New Roman" panose="02020603050405020304" pitchFamily="18" charset="0"/>
                  <a:ea typeface="宋体" panose="02010600030101010101" pitchFamily="2" charset="-122"/>
                </a:rPr>
                <a:t>提速后列车的平均速度为</a:t>
              </a:r>
              <a:r>
                <a:rPr lang="en-US" altLang="zh-CN" sz="2800" b="1" dirty="0" smtClean="0">
                  <a:solidFill>
                    <a:prstClr val="black"/>
                  </a:solidFill>
                  <a:latin typeface="Times New Roman" panose="02020603050405020304" pitchFamily="18" charset="0"/>
                  <a:ea typeface="宋体" panose="02010600030101010101" pitchFamily="2" charset="-122"/>
                </a:rPr>
                <a:t>(</a:t>
              </a:r>
              <a:r>
                <a:rPr lang="en-US" altLang="zh-CN" sz="2800" b="1" i="1" dirty="0" err="1" smtClean="0">
                  <a:solidFill>
                    <a:prstClr val="black"/>
                  </a:solidFill>
                  <a:latin typeface="Times New Roman" panose="02020603050405020304" pitchFamily="18" charset="0"/>
                  <a:ea typeface="宋体" panose="02010600030101010101" pitchFamily="2" charset="-122"/>
                </a:rPr>
                <a:t>x+v</a:t>
              </a:r>
              <a:r>
                <a:rPr lang="en-US" altLang="zh-CN" sz="2800" b="1" dirty="0" smtClean="0">
                  <a:solidFill>
                    <a:prstClr val="black"/>
                  </a:solidFill>
                  <a:latin typeface="Times New Roman" panose="02020603050405020304" pitchFamily="18" charset="0"/>
                  <a:ea typeface="宋体" panose="02010600030101010101" pitchFamily="2" charset="-122"/>
                </a:rPr>
                <a:t>)km/h,</a:t>
              </a:r>
              <a:r>
                <a:rPr lang="zh-CN" altLang="en-US" sz="2800" b="1" dirty="0" smtClean="0">
                  <a:solidFill>
                    <a:prstClr val="black"/>
                  </a:solidFill>
                  <a:latin typeface="Times New Roman" panose="02020603050405020304" pitchFamily="18" charset="0"/>
                  <a:ea typeface="宋体" panose="02010600030101010101" pitchFamily="2" charset="-122"/>
                </a:rPr>
                <a:t>提速后它运行</a:t>
              </a:r>
              <a:r>
                <a:rPr lang="en-US" altLang="zh-CN" sz="2800" b="1" dirty="0" smtClean="0">
                  <a:solidFill>
                    <a:prstClr val="black"/>
                  </a:solidFill>
                  <a:latin typeface="Times New Roman" panose="02020603050405020304" pitchFamily="18" charset="0"/>
                  <a:ea typeface="宋体" panose="02010600030101010101" pitchFamily="2" charset="-122"/>
                </a:rPr>
                <a:t>(</a:t>
              </a:r>
              <a:r>
                <a:rPr lang="en-US" altLang="zh-CN" sz="2800" b="1" i="1" dirty="0" smtClean="0">
                  <a:solidFill>
                    <a:prstClr val="black"/>
                  </a:solidFill>
                  <a:latin typeface="Times New Roman" panose="02020603050405020304" pitchFamily="18" charset="0"/>
                  <a:ea typeface="宋体" panose="02010600030101010101" pitchFamily="2" charset="-122"/>
                </a:rPr>
                <a:t>s</a:t>
              </a:r>
              <a:r>
                <a:rPr lang="en-US" altLang="zh-CN" sz="2800" b="1" dirty="0" smtClean="0">
                  <a:solidFill>
                    <a:prstClr val="black"/>
                  </a:solidFill>
                  <a:latin typeface="Times New Roman" panose="02020603050405020304" pitchFamily="18" charset="0"/>
                  <a:ea typeface="宋体" panose="02010600030101010101" pitchFamily="2" charset="-122"/>
                </a:rPr>
                <a:t>+50)km</a:t>
              </a:r>
              <a:r>
                <a:rPr lang="zh-CN" altLang="en-US" sz="2800" b="1" dirty="0" smtClean="0">
                  <a:solidFill>
                    <a:prstClr val="black"/>
                  </a:solidFill>
                  <a:latin typeface="Times New Roman" panose="02020603050405020304" pitchFamily="18" charset="0"/>
                  <a:ea typeface="宋体" panose="02010600030101010101" pitchFamily="2" charset="-122"/>
                </a:rPr>
                <a:t>所用时间</a:t>
              </a:r>
              <a:endParaRPr lang="en-US" altLang="zh-CN" sz="2800" b="1" dirty="0" smtClean="0">
                <a:solidFill>
                  <a:prstClr val="black"/>
                </a:solidFill>
                <a:latin typeface="Times New Roman" panose="02020603050405020304" pitchFamily="18" charset="0"/>
                <a:ea typeface="宋体" panose="02010600030101010101" pitchFamily="2" charset="-122"/>
              </a:endParaRPr>
            </a:p>
            <a:p>
              <a:pPr lvl="0">
                <a:lnSpc>
                  <a:spcPct val="120000"/>
                </a:lnSpc>
              </a:pPr>
              <a:r>
                <a:rPr lang="zh-CN" altLang="en-US" sz="2800" b="1" dirty="0" smtClean="0">
                  <a:solidFill>
                    <a:prstClr val="black"/>
                  </a:solidFill>
                  <a:latin typeface="Times New Roman" panose="02020603050405020304" pitchFamily="18" charset="0"/>
                  <a:ea typeface="宋体" panose="02010600030101010101" pitchFamily="2" charset="-122"/>
                </a:rPr>
                <a:t>为                </a:t>
              </a:r>
              <a:r>
                <a:rPr lang="en-US" altLang="zh-CN" sz="2800" b="1" dirty="0" smtClean="0">
                  <a:solidFill>
                    <a:prstClr val="black"/>
                  </a:solidFill>
                  <a:latin typeface="Times New Roman" panose="02020603050405020304" pitchFamily="18" charset="0"/>
                  <a:ea typeface="宋体" panose="02010600030101010101" pitchFamily="2" charset="-122"/>
                </a:rPr>
                <a:t>h.</a:t>
              </a:r>
              <a:endParaRPr lang="en-US" altLang="zh-CN" sz="2800" b="1" dirty="0" smtClean="0">
                <a:solidFill>
                  <a:prstClr val="black"/>
                </a:solidFill>
                <a:latin typeface="Times New Roman" panose="02020603050405020304" pitchFamily="18" charset="0"/>
                <a:ea typeface="宋体" panose="02010600030101010101" pitchFamily="2" charset="-122"/>
              </a:endParaRPr>
            </a:p>
          </p:txBody>
        </p:sp>
        <p:graphicFrame>
          <p:nvGraphicFramePr>
            <p:cNvPr id="6" name="对象 5"/>
            <p:cNvGraphicFramePr>
              <a:graphicFrameLocks noChangeAspect="1"/>
            </p:cNvGraphicFramePr>
            <p:nvPr/>
          </p:nvGraphicFramePr>
          <p:xfrm>
            <a:off x="1129423" y="3377682"/>
            <a:ext cx="1210136" cy="637288"/>
          </p:xfrm>
          <a:graphic>
            <a:graphicData uri="http://schemas.openxmlformats.org/presentationml/2006/ole">
              <mc:AlternateContent xmlns:mc="http://schemas.openxmlformats.org/markup-compatibility/2006">
                <mc:Choice xmlns:v="urn:schemas-microsoft-com:vml" Requires="v">
                  <p:oleObj spid="_x0000_s5121" name="Equation" r:id="rId1" imgW="9753600" imgH="9448800" progId="">
                    <p:embed/>
                  </p:oleObj>
                </mc:Choice>
                <mc:Fallback>
                  <p:oleObj name="Equation" r:id="rId1" imgW="9753600" imgH="9448800" progId="">
                    <p:embed/>
                    <p:pic>
                      <p:nvPicPr>
                        <p:cNvPr id="0" name="图片 5120"/>
                        <p:cNvPicPr>
                          <a:picLocks noChangeAspect="1"/>
                        </p:cNvPicPr>
                        <p:nvPr/>
                      </p:nvPicPr>
                      <p:blipFill>
                        <a:blip r:embed="rId2"/>
                        <a:stretch>
                          <a:fillRect/>
                        </a:stretch>
                      </p:blipFill>
                      <p:spPr>
                        <a:xfrm>
                          <a:off x="1129423" y="3377682"/>
                          <a:ext cx="1210136" cy="637288"/>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275776" y="2377549"/>
            <a:ext cx="322703" cy="558005"/>
          </p:xfrm>
          <a:graphic>
            <a:graphicData uri="http://schemas.openxmlformats.org/presentationml/2006/ole">
              <mc:AlternateContent xmlns:mc="http://schemas.openxmlformats.org/markup-compatibility/2006">
                <mc:Choice xmlns:v="urn:schemas-microsoft-com:vml" Requires="v">
                  <p:oleObj spid="_x0000_s5122" name="Equation" r:id="rId3" imgW="3657600" imgH="9448800" progId="">
                    <p:embed/>
                  </p:oleObj>
                </mc:Choice>
                <mc:Fallback>
                  <p:oleObj name="Equation" r:id="rId3" imgW="3657600" imgH="9448800" progId="">
                    <p:embed/>
                    <p:pic>
                      <p:nvPicPr>
                        <p:cNvPr id="0" name="图片 5121"/>
                        <p:cNvPicPr>
                          <a:picLocks noChangeAspect="1"/>
                        </p:cNvPicPr>
                        <p:nvPr/>
                      </p:nvPicPr>
                      <p:blipFill>
                        <a:blip r:embed="rId4"/>
                        <a:stretch>
                          <a:fillRect/>
                        </a:stretch>
                      </p:blipFill>
                      <p:spPr>
                        <a:xfrm>
                          <a:off x="4275776" y="2377549"/>
                          <a:ext cx="322703" cy="558005"/>
                        </a:xfrm>
                        <a:prstGeom prst="rect">
                          <a:avLst/>
                        </a:prstGeom>
                        <a:noFill/>
                        <a:ln w="9525">
                          <a:noFill/>
                        </a:ln>
                      </p:spPr>
                    </p:pic>
                  </p:oleObj>
                </mc:Fallback>
              </mc:AlternateContent>
            </a:graphicData>
          </a:graphic>
        </p:graphicFrame>
      </p:grpSp>
      <p:grpSp>
        <p:nvGrpSpPr>
          <p:cNvPr id="11" name="组合 10"/>
          <p:cNvGrpSpPr/>
          <p:nvPr/>
        </p:nvGrpSpPr>
        <p:grpSpPr>
          <a:xfrm>
            <a:off x="1881158" y="4214818"/>
            <a:ext cx="8072494" cy="1934528"/>
            <a:chOff x="214314" y="3644007"/>
            <a:chExt cx="8072494" cy="1934528"/>
          </a:xfrm>
        </p:grpSpPr>
        <p:sp>
          <p:nvSpPr>
            <p:cNvPr id="4" name="矩形 3"/>
            <p:cNvSpPr/>
            <p:nvPr/>
          </p:nvSpPr>
          <p:spPr>
            <a:xfrm>
              <a:off x="214314" y="3715445"/>
              <a:ext cx="8072494" cy="1863090"/>
            </a:xfrm>
            <a:prstGeom prst="rect">
              <a:avLst/>
            </a:prstGeom>
          </p:spPr>
          <p:txBody>
            <a:bodyPr wrap="square">
              <a:spAutoFit/>
            </a:bodyPr>
            <a:lstStyle/>
            <a:p>
              <a:pPr lvl="0">
                <a:lnSpc>
                  <a:spcPct val="120000"/>
                </a:lnSpc>
              </a:pPr>
              <a:r>
                <a:rPr lang="zh-CN" altLang="en-US" sz="3200" b="1" dirty="0" smtClean="0">
                  <a:solidFill>
                    <a:prstClr val="black"/>
                  </a:solidFill>
                  <a:latin typeface="Times New Roman" panose="02020603050405020304" pitchFamily="18" charset="0"/>
                  <a:ea typeface="宋体" panose="02010600030101010101" pitchFamily="2" charset="-122"/>
                </a:rPr>
                <a:t>根据行驶时间的等量关系</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得</a:t>
              </a:r>
              <a:r>
                <a:rPr lang="en-US" altLang="zh-CN" sz="3200" b="1" dirty="0" smtClean="0">
                  <a:solidFill>
                    <a:prstClr val="black"/>
                  </a:solidFill>
                  <a:latin typeface="Times New Roman" panose="02020603050405020304" pitchFamily="18" charset="0"/>
                  <a:ea typeface="宋体" panose="02010600030101010101" pitchFamily="2" charset="-122"/>
                </a:rPr>
                <a:t>                        .</a:t>
              </a:r>
              <a:r>
                <a:rPr lang="zh-CN" altLang="en-US" sz="3200" b="1" dirty="0" smtClean="0">
                  <a:solidFill>
                    <a:prstClr val="black"/>
                  </a:solidFill>
                  <a:latin typeface="Times New Roman" panose="02020603050405020304" pitchFamily="18" charset="0"/>
                  <a:ea typeface="宋体" panose="02010600030101010101" pitchFamily="2" charset="-122"/>
                </a:rPr>
                <a:t>方程两边乘</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en-US" altLang="zh-CN" sz="3200" b="1" dirty="0" smtClean="0">
                  <a:solidFill>
                    <a:prstClr val="black"/>
                  </a:solidFill>
                  <a:latin typeface="Times New Roman" panose="02020603050405020304" pitchFamily="18" charset="0"/>
                  <a:ea typeface="宋体" panose="02010600030101010101" pitchFamily="2" charset="-122"/>
                </a:rPr>
                <a:t>(</a:t>
              </a:r>
              <a:r>
                <a:rPr lang="en-US" altLang="zh-CN" sz="3200" b="1" i="1" dirty="0" err="1" smtClean="0">
                  <a:solidFill>
                    <a:prstClr val="black"/>
                  </a:solidFill>
                  <a:latin typeface="Times New Roman" panose="02020603050405020304" pitchFamily="18" charset="0"/>
                  <a:ea typeface="宋体" panose="02010600030101010101" pitchFamily="2" charset="-122"/>
                </a:rPr>
                <a:t>x+v</a:t>
              </a:r>
              <a:r>
                <a:rPr lang="en-US" altLang="zh-CN" sz="3200" b="1" dirty="0" smtClean="0">
                  <a:solidFill>
                    <a:prstClr val="black"/>
                  </a:solidFill>
                  <a:latin typeface="Times New Roman" panose="02020603050405020304" pitchFamily="18" charset="0"/>
                  <a:ea typeface="宋体" panose="02010600030101010101" pitchFamily="2" charset="-122"/>
                </a:rPr>
                <a:t>),</a:t>
              </a:r>
              <a:r>
                <a:rPr lang="zh-CN" altLang="en-US" sz="3200" b="1" dirty="0" smtClean="0">
                  <a:solidFill>
                    <a:prstClr val="black"/>
                  </a:solidFill>
                  <a:latin typeface="Times New Roman" panose="02020603050405020304" pitchFamily="18" charset="0"/>
                  <a:ea typeface="宋体" panose="02010600030101010101" pitchFamily="2" charset="-122"/>
                </a:rPr>
                <a:t>得</a:t>
              </a:r>
              <a:r>
                <a:rPr lang="en-US" altLang="zh-CN" sz="3200" b="1" i="1" dirty="0" smtClean="0">
                  <a:solidFill>
                    <a:prstClr val="black"/>
                  </a:solidFill>
                  <a:latin typeface="Times New Roman" panose="02020603050405020304" pitchFamily="18" charset="0"/>
                  <a:ea typeface="宋体" panose="02010600030101010101" pitchFamily="2" charset="-122"/>
                </a:rPr>
                <a:t>s</a:t>
              </a:r>
              <a:r>
                <a:rPr lang="en-US" altLang="zh-CN" sz="3200" b="1" dirty="0" smtClean="0">
                  <a:solidFill>
                    <a:prstClr val="black"/>
                  </a:solidFill>
                  <a:latin typeface="Times New Roman" panose="02020603050405020304" pitchFamily="18" charset="0"/>
                  <a:ea typeface="宋体" panose="02010600030101010101" pitchFamily="2" charset="-122"/>
                </a:rPr>
                <a:t>(</a:t>
              </a:r>
              <a:r>
                <a:rPr lang="en-US" altLang="zh-CN" sz="3200" b="1" i="1" dirty="0" err="1" smtClean="0">
                  <a:solidFill>
                    <a:prstClr val="black"/>
                  </a:solidFill>
                  <a:latin typeface="Times New Roman" panose="02020603050405020304" pitchFamily="18" charset="0"/>
                  <a:ea typeface="宋体" panose="02010600030101010101" pitchFamily="2" charset="-122"/>
                </a:rPr>
                <a:t>x+v</a:t>
              </a:r>
              <a:r>
                <a:rPr lang="en-US" altLang="zh-CN" sz="3200" b="1" dirty="0" smtClean="0">
                  <a:solidFill>
                    <a:prstClr val="black"/>
                  </a:solidFill>
                  <a:latin typeface="Times New Roman" panose="02020603050405020304" pitchFamily="18" charset="0"/>
                  <a:ea typeface="宋体" panose="02010600030101010101" pitchFamily="2" charset="-122"/>
                </a:rPr>
                <a:t>)=</a:t>
              </a:r>
              <a:r>
                <a:rPr lang="en-US" altLang="zh-CN" sz="3200" b="1" i="1" dirty="0" smtClean="0">
                  <a:solidFill>
                    <a:prstClr val="black"/>
                  </a:solidFill>
                  <a:latin typeface="Times New Roman" panose="02020603050405020304" pitchFamily="18" charset="0"/>
                  <a:ea typeface="宋体" panose="02010600030101010101" pitchFamily="2" charset="-122"/>
                </a:rPr>
                <a:t>x</a:t>
              </a:r>
              <a:r>
                <a:rPr lang="en-US" altLang="zh-CN" sz="3200" b="1" dirty="0" smtClean="0">
                  <a:solidFill>
                    <a:prstClr val="black"/>
                  </a:solidFill>
                  <a:latin typeface="Times New Roman" panose="02020603050405020304" pitchFamily="18" charset="0"/>
                  <a:ea typeface="宋体" panose="02010600030101010101" pitchFamily="2" charset="-122"/>
                </a:rPr>
                <a:t>(</a:t>
              </a:r>
              <a:r>
                <a:rPr lang="en-US" altLang="zh-CN" sz="3200" b="1" i="1" dirty="0" smtClean="0">
                  <a:solidFill>
                    <a:prstClr val="black"/>
                  </a:solidFill>
                  <a:latin typeface="Times New Roman" panose="02020603050405020304" pitchFamily="18" charset="0"/>
                  <a:ea typeface="宋体" panose="02010600030101010101" pitchFamily="2" charset="-122"/>
                </a:rPr>
                <a:t>s</a:t>
              </a:r>
              <a:r>
                <a:rPr lang="en-US" altLang="zh-CN" sz="3200" b="1" dirty="0" smtClean="0">
                  <a:solidFill>
                    <a:prstClr val="black"/>
                  </a:solidFill>
                  <a:latin typeface="Times New Roman" panose="02020603050405020304" pitchFamily="18" charset="0"/>
                  <a:ea typeface="宋体" panose="02010600030101010101" pitchFamily="2" charset="-122"/>
                </a:rPr>
                <a:t>+50).</a:t>
              </a:r>
              <a:endParaRPr lang="en-US" altLang="zh-CN" sz="3200" b="1" dirty="0" smtClean="0">
                <a:solidFill>
                  <a:prstClr val="black"/>
                </a:solidFill>
                <a:latin typeface="Times New Roman" panose="02020603050405020304" pitchFamily="18" charset="0"/>
                <a:ea typeface="宋体" panose="02010600030101010101" pitchFamily="2" charset="-122"/>
              </a:endParaRPr>
            </a:p>
            <a:p>
              <a:pPr lvl="0">
                <a:lnSpc>
                  <a:spcPct val="120000"/>
                </a:lnSpc>
              </a:pPr>
              <a:r>
                <a:rPr lang="zh-CN" altLang="en-US" sz="3200" b="1" dirty="0" smtClean="0">
                  <a:solidFill>
                    <a:prstClr val="black"/>
                  </a:solidFill>
                  <a:latin typeface="Times New Roman" panose="02020603050405020304" pitchFamily="18" charset="0"/>
                  <a:ea typeface="宋体" panose="02010600030101010101" pitchFamily="2" charset="-122"/>
                </a:rPr>
                <a:t>解得                  </a:t>
              </a:r>
              <a:r>
                <a:rPr lang="en-US" altLang="zh-CN" sz="3200" b="1" dirty="0" smtClean="0">
                  <a:solidFill>
                    <a:prstClr val="black"/>
                  </a:solidFill>
                  <a:latin typeface="Times New Roman" panose="02020603050405020304" pitchFamily="18" charset="0"/>
                  <a:ea typeface="宋体" panose="02010600030101010101" pitchFamily="2" charset="-122"/>
                </a:rPr>
                <a:t>.</a:t>
              </a:r>
              <a:endParaRPr lang="en-US" altLang="zh-CN" sz="3200" b="1" dirty="0" smtClean="0">
                <a:solidFill>
                  <a:prstClr val="black"/>
                </a:solidFill>
                <a:latin typeface="Times New Roman" panose="02020603050405020304" pitchFamily="18" charset="0"/>
                <a:ea typeface="宋体" panose="02010600030101010101" pitchFamily="2" charset="-122"/>
              </a:endParaRPr>
            </a:p>
          </p:txBody>
        </p:sp>
        <p:graphicFrame>
          <p:nvGraphicFramePr>
            <p:cNvPr id="9" name="对象 8"/>
            <p:cNvGraphicFramePr>
              <a:graphicFrameLocks noChangeAspect="1"/>
            </p:cNvGraphicFramePr>
            <p:nvPr/>
          </p:nvGraphicFramePr>
          <p:xfrm>
            <a:off x="5643602" y="3644007"/>
            <a:ext cx="2207382" cy="795349"/>
          </p:xfrm>
          <a:graphic>
            <a:graphicData uri="http://schemas.openxmlformats.org/presentationml/2006/ole">
              <mc:AlternateContent xmlns:mc="http://schemas.openxmlformats.org/markup-compatibility/2006">
                <mc:Choice xmlns:v="urn:schemas-microsoft-com:vml" Requires="v">
                  <p:oleObj spid="_x0000_s5123" name="Equation" r:id="rId5" imgW="15849600" imgH="9448800" progId="">
                    <p:embed/>
                  </p:oleObj>
                </mc:Choice>
                <mc:Fallback>
                  <p:oleObj name="Equation" r:id="rId5" imgW="15849600" imgH="9448800" progId="">
                    <p:embed/>
                    <p:pic>
                      <p:nvPicPr>
                        <p:cNvPr id="0" name="图片 5122"/>
                        <p:cNvPicPr>
                          <a:picLocks noChangeAspect="1"/>
                        </p:cNvPicPr>
                        <p:nvPr/>
                      </p:nvPicPr>
                      <p:blipFill>
                        <a:blip r:embed="rId6"/>
                        <a:stretch>
                          <a:fillRect/>
                        </a:stretch>
                      </p:blipFill>
                      <p:spPr>
                        <a:xfrm>
                          <a:off x="5643602" y="3644007"/>
                          <a:ext cx="2207382" cy="79534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285884" y="5001329"/>
            <a:ext cx="1519545" cy="547709"/>
          </p:xfrm>
          <a:graphic>
            <a:graphicData uri="http://schemas.openxmlformats.org/presentationml/2006/ole">
              <mc:AlternateContent xmlns:mc="http://schemas.openxmlformats.org/markup-compatibility/2006">
                <mc:Choice xmlns:v="urn:schemas-microsoft-com:vml" Requires="v">
                  <p:oleObj spid="_x0000_s5124" name="Equation" r:id="rId7" imgW="10668000" imgH="9448800" progId="">
                    <p:embed/>
                  </p:oleObj>
                </mc:Choice>
                <mc:Fallback>
                  <p:oleObj name="Equation" r:id="rId7" imgW="10668000" imgH="9448800" progId="">
                    <p:embed/>
                    <p:pic>
                      <p:nvPicPr>
                        <p:cNvPr id="0" name="图片 5123"/>
                        <p:cNvPicPr>
                          <a:picLocks noChangeAspect="1"/>
                        </p:cNvPicPr>
                        <p:nvPr/>
                      </p:nvPicPr>
                      <p:blipFill>
                        <a:blip r:embed="rId8"/>
                        <a:stretch>
                          <a:fillRect/>
                        </a:stretch>
                      </p:blipFill>
                      <p:spPr>
                        <a:xfrm>
                          <a:off x="1285884" y="5001329"/>
                          <a:ext cx="1519545" cy="547709"/>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38282" y="1071546"/>
            <a:ext cx="8429684" cy="1591862"/>
            <a:chOff x="0" y="1071546"/>
            <a:chExt cx="9144000" cy="1591862"/>
          </a:xfrm>
        </p:grpSpPr>
        <p:sp>
          <p:nvSpPr>
            <p:cNvPr id="2" name="矩形 1"/>
            <p:cNvSpPr/>
            <p:nvPr/>
          </p:nvSpPr>
          <p:spPr>
            <a:xfrm>
              <a:off x="0" y="1071546"/>
              <a:ext cx="9144000" cy="1568450"/>
            </a:xfrm>
            <a:prstGeom prst="rect">
              <a:avLst/>
            </a:prstGeom>
          </p:spPr>
          <p:txBody>
            <a:bodyPr wrap="square">
              <a:spAutoFit/>
            </a:bodyPr>
            <a:lstStyle/>
            <a:p>
              <a:pPr lvl="0">
                <a:lnSpc>
                  <a:spcPct val="150000"/>
                </a:lnSpc>
              </a:pPr>
              <a:r>
                <a:rPr lang="zh-CN" altLang="en-US" sz="3200" b="1" dirty="0" smtClean="0">
                  <a:solidFill>
                    <a:srgbClr val="FF0000"/>
                  </a:solidFill>
                  <a:latin typeface="Times New Roman" panose="02020603050405020304" pitchFamily="18" charset="0"/>
                </a:rPr>
                <a:t>检验</a:t>
              </a:r>
              <a:r>
                <a:rPr lang="en-US" altLang="zh-CN" sz="3200" b="1" dirty="0" smtClean="0">
                  <a:solidFill>
                    <a:prstClr val="black"/>
                  </a:solidFill>
                  <a:latin typeface="Times New Roman" panose="02020603050405020304" pitchFamily="18" charset="0"/>
                </a:rPr>
                <a:t>:</a:t>
              </a:r>
              <a:r>
                <a:rPr lang="zh-CN" altLang="en-US" sz="3200" b="1" dirty="0" smtClean="0">
                  <a:solidFill>
                    <a:prstClr val="black"/>
                  </a:solidFill>
                  <a:latin typeface="Times New Roman" panose="02020603050405020304" pitchFamily="18" charset="0"/>
                </a:rPr>
                <a:t>由</a:t>
              </a:r>
              <a:r>
                <a:rPr lang="en-US" altLang="zh-CN" sz="3200" b="1" i="1" dirty="0" err="1" smtClean="0">
                  <a:solidFill>
                    <a:prstClr val="black"/>
                  </a:solidFill>
                  <a:latin typeface="Times New Roman" panose="02020603050405020304" pitchFamily="18" charset="0"/>
                </a:rPr>
                <a:t>v,s</a:t>
              </a:r>
              <a:r>
                <a:rPr lang="zh-CN" altLang="en-US" sz="3200" b="1" dirty="0" smtClean="0">
                  <a:solidFill>
                    <a:prstClr val="black"/>
                  </a:solidFill>
                  <a:latin typeface="Times New Roman" panose="02020603050405020304" pitchFamily="18" charset="0"/>
                </a:rPr>
                <a:t>都是正数</a:t>
              </a:r>
              <a:r>
                <a:rPr lang="en-US" altLang="zh-CN" sz="3200" b="1" dirty="0" smtClean="0">
                  <a:solidFill>
                    <a:prstClr val="black"/>
                  </a:solidFill>
                  <a:latin typeface="Times New Roman" panose="02020603050405020304" pitchFamily="18" charset="0"/>
                </a:rPr>
                <a:t>,</a:t>
              </a:r>
              <a:r>
                <a:rPr lang="zh-CN" altLang="en-US" sz="3200" b="1" dirty="0" smtClean="0">
                  <a:solidFill>
                    <a:prstClr val="black"/>
                  </a:solidFill>
                  <a:latin typeface="Times New Roman" panose="02020603050405020304" pitchFamily="18" charset="0"/>
                </a:rPr>
                <a:t>得              </a:t>
              </a:r>
              <a:r>
                <a:rPr lang="en-US" altLang="zh-CN" sz="3200" b="1" dirty="0" smtClean="0">
                  <a:solidFill>
                    <a:prstClr val="black"/>
                  </a:solidFill>
                  <a:latin typeface="Times New Roman" panose="02020603050405020304" pitchFamily="18" charset="0"/>
                </a:rPr>
                <a:t>  </a:t>
              </a:r>
              <a:r>
                <a:rPr lang="zh-CN" altLang="en-US" sz="3200" b="1" dirty="0" smtClean="0">
                  <a:solidFill>
                    <a:prstClr val="black"/>
                  </a:solidFill>
                  <a:latin typeface="Times New Roman" panose="02020603050405020304" pitchFamily="18" charset="0"/>
                </a:rPr>
                <a:t>时</a:t>
              </a:r>
              <a:r>
                <a:rPr lang="en-US" altLang="zh-CN" sz="3200" b="1" dirty="0" smtClean="0">
                  <a:solidFill>
                    <a:prstClr val="black"/>
                  </a:solidFill>
                  <a:latin typeface="Times New Roman" panose="02020603050405020304" pitchFamily="18" charset="0"/>
                </a:rPr>
                <a:t>, </a:t>
              </a:r>
              <a:r>
                <a:rPr lang="en-US" altLang="zh-CN" sz="3200" b="1" i="1" dirty="0" smtClean="0">
                  <a:solidFill>
                    <a:prstClr val="black"/>
                  </a:solidFill>
                  <a:latin typeface="Times New Roman" panose="02020603050405020304" pitchFamily="18" charset="0"/>
                </a:rPr>
                <a:t>x</a:t>
              </a:r>
              <a:r>
                <a:rPr lang="en-US" altLang="zh-CN" sz="3200" b="1" dirty="0" smtClean="0">
                  <a:solidFill>
                    <a:prstClr val="black"/>
                  </a:solidFill>
                  <a:latin typeface="Times New Roman" panose="02020603050405020304" pitchFamily="18" charset="0"/>
                </a:rPr>
                <a:t>(</a:t>
              </a:r>
              <a:r>
                <a:rPr lang="en-US" altLang="zh-CN" sz="3200" b="1" i="1" dirty="0" err="1" smtClean="0">
                  <a:solidFill>
                    <a:prstClr val="black"/>
                  </a:solidFill>
                  <a:latin typeface="Times New Roman" panose="02020603050405020304" pitchFamily="18" charset="0"/>
                </a:rPr>
                <a:t>x</a:t>
              </a:r>
              <a:r>
                <a:rPr lang="en-US" altLang="zh-CN" sz="3200" b="1" dirty="0" err="1" smtClean="0">
                  <a:solidFill>
                    <a:prstClr val="black"/>
                  </a:solidFill>
                  <a:latin typeface="Times New Roman" panose="02020603050405020304" pitchFamily="18" charset="0"/>
                </a:rPr>
                <a:t>+</a:t>
              </a:r>
              <a:r>
                <a:rPr lang="en-US" altLang="zh-CN" sz="3200" b="1" i="1" dirty="0" err="1" smtClean="0">
                  <a:solidFill>
                    <a:prstClr val="black"/>
                  </a:solidFill>
                  <a:latin typeface="Times New Roman" panose="02020603050405020304" pitchFamily="18" charset="0"/>
                </a:rPr>
                <a:t>v</a:t>
              </a:r>
              <a:r>
                <a:rPr lang="en-US" altLang="zh-CN" sz="3200" b="1" dirty="0" smtClean="0">
                  <a:solidFill>
                    <a:prstClr val="black"/>
                  </a:solidFill>
                  <a:latin typeface="Times New Roman" panose="02020603050405020304" pitchFamily="18" charset="0"/>
                </a:rPr>
                <a:t>)≠0.</a:t>
              </a:r>
              <a:endParaRPr lang="en-US" altLang="zh-CN" sz="3200" b="1" dirty="0" smtClean="0">
                <a:solidFill>
                  <a:prstClr val="black"/>
                </a:solidFill>
                <a:latin typeface="Times New Roman" panose="02020603050405020304" pitchFamily="18" charset="0"/>
              </a:endParaRPr>
            </a:p>
            <a:p>
              <a:pPr lvl="0">
                <a:lnSpc>
                  <a:spcPct val="150000"/>
                </a:lnSpc>
              </a:pPr>
              <a:r>
                <a:rPr lang="zh-CN" altLang="en-US" sz="3200" b="1" dirty="0" smtClean="0">
                  <a:solidFill>
                    <a:prstClr val="black"/>
                  </a:solidFill>
                  <a:latin typeface="Times New Roman" panose="02020603050405020304" pitchFamily="18" charset="0"/>
                </a:rPr>
                <a:t>所以原分式方程的解为                  </a:t>
              </a:r>
              <a:r>
                <a:rPr lang="en-US" altLang="zh-CN" sz="3200" b="1" dirty="0" smtClean="0">
                  <a:solidFill>
                    <a:prstClr val="black"/>
                  </a:solidFill>
                  <a:latin typeface="Times New Roman" panose="02020603050405020304" pitchFamily="18" charset="0"/>
                </a:rPr>
                <a:t>.</a:t>
              </a:r>
              <a:endParaRPr lang="en-US" altLang="zh-CN" sz="3200" b="1" dirty="0" smtClean="0">
                <a:solidFill>
                  <a:prstClr val="black"/>
                </a:solidFill>
                <a:latin typeface="Times New Roman" panose="02020603050405020304" pitchFamily="18" charset="0"/>
              </a:endParaRPr>
            </a:p>
          </p:txBody>
        </p:sp>
        <p:graphicFrame>
          <p:nvGraphicFramePr>
            <p:cNvPr id="3" name="对象 2"/>
            <p:cNvGraphicFramePr>
              <a:graphicFrameLocks noChangeAspect="1"/>
            </p:cNvGraphicFramePr>
            <p:nvPr/>
          </p:nvGraphicFramePr>
          <p:xfrm>
            <a:off x="4726983" y="1142984"/>
            <a:ext cx="1343187" cy="759334"/>
          </p:xfrm>
          <a:graphic>
            <a:graphicData uri="http://schemas.openxmlformats.org/presentationml/2006/ole">
              <mc:AlternateContent xmlns:mc="http://schemas.openxmlformats.org/markup-compatibility/2006">
                <mc:Choice xmlns:v="urn:schemas-microsoft-com:vml" Requires="v">
                  <p:oleObj spid="_x0000_s6145" name="Equation" r:id="rId1" imgW="10668000" imgH="9448800" progId="">
                    <p:embed/>
                  </p:oleObj>
                </mc:Choice>
                <mc:Fallback>
                  <p:oleObj name="Equation" r:id="rId1" imgW="10668000" imgH="9448800" progId="">
                    <p:embed/>
                    <p:pic>
                      <p:nvPicPr>
                        <p:cNvPr id="0" name="图片 6144"/>
                        <p:cNvPicPr>
                          <a:picLocks noChangeAspect="1"/>
                        </p:cNvPicPr>
                        <p:nvPr/>
                      </p:nvPicPr>
                      <p:blipFill>
                        <a:blip r:embed="rId2"/>
                        <a:stretch>
                          <a:fillRect/>
                        </a:stretch>
                      </p:blipFill>
                      <p:spPr>
                        <a:xfrm>
                          <a:off x="4726983" y="1142984"/>
                          <a:ext cx="1343187" cy="759334"/>
                        </a:xfrm>
                        <a:prstGeom prst="rect">
                          <a:avLst/>
                        </a:prstGeom>
                        <a:noFill/>
                        <a:ln w="9525">
                          <a:noFill/>
                        </a:ln>
                      </p:spPr>
                    </p:pic>
                  </p:oleObj>
                </mc:Fallback>
              </mc:AlternateContent>
            </a:graphicData>
          </a:graphic>
        </p:graphicFrame>
        <p:graphicFrame>
          <p:nvGraphicFramePr>
            <p:cNvPr id="80899" name="Object 3"/>
            <p:cNvGraphicFramePr>
              <a:graphicFrameLocks noChangeAspect="1"/>
            </p:cNvGraphicFramePr>
            <p:nvPr/>
          </p:nvGraphicFramePr>
          <p:xfrm>
            <a:off x="4959458" y="2000240"/>
            <a:ext cx="1169260" cy="663168"/>
          </p:xfrm>
          <a:graphic>
            <a:graphicData uri="http://schemas.openxmlformats.org/presentationml/2006/ole">
              <mc:AlternateContent xmlns:mc="http://schemas.openxmlformats.org/markup-compatibility/2006">
                <mc:Choice xmlns:v="urn:schemas-microsoft-com:vml" Requires="v">
                  <p:oleObj spid="_x0000_s6146" name="Equation" r:id="rId3" imgW="10668000" imgH="9448800" progId="">
                    <p:embed/>
                  </p:oleObj>
                </mc:Choice>
                <mc:Fallback>
                  <p:oleObj name="Equation" r:id="rId3" imgW="10668000" imgH="9448800" progId="">
                    <p:embed/>
                    <p:pic>
                      <p:nvPicPr>
                        <p:cNvPr id="0" name="图片 6145"/>
                        <p:cNvPicPr>
                          <a:picLocks noChangeAspect="1"/>
                        </p:cNvPicPr>
                        <p:nvPr/>
                      </p:nvPicPr>
                      <p:blipFill>
                        <a:blip r:embed="rId4"/>
                        <a:stretch>
                          <a:fillRect/>
                        </a:stretch>
                      </p:blipFill>
                      <p:spPr>
                        <a:xfrm>
                          <a:off x="4959458" y="2000240"/>
                          <a:ext cx="1169260" cy="663168"/>
                        </a:xfrm>
                        <a:prstGeom prst="rect">
                          <a:avLst/>
                        </a:prstGeom>
                        <a:noFill/>
                        <a:ln w="9525">
                          <a:noFill/>
                        </a:ln>
                      </p:spPr>
                    </p:pic>
                  </p:oleObj>
                </mc:Fallback>
              </mc:AlternateContent>
            </a:graphicData>
          </a:graphic>
        </p:graphicFrame>
      </p:grpSp>
      <p:grpSp>
        <p:nvGrpSpPr>
          <p:cNvPr id="8" name="组合 7"/>
          <p:cNvGrpSpPr/>
          <p:nvPr/>
        </p:nvGrpSpPr>
        <p:grpSpPr>
          <a:xfrm>
            <a:off x="1881158" y="2928934"/>
            <a:ext cx="7223760" cy="829945"/>
            <a:chOff x="214314" y="2919412"/>
            <a:chExt cx="7223760" cy="829945"/>
          </a:xfrm>
        </p:grpSpPr>
        <p:graphicFrame>
          <p:nvGraphicFramePr>
            <p:cNvPr id="80900" name="Object 4"/>
            <p:cNvGraphicFramePr>
              <a:graphicFrameLocks noChangeAspect="1"/>
            </p:cNvGraphicFramePr>
            <p:nvPr/>
          </p:nvGraphicFramePr>
          <p:xfrm>
            <a:off x="5357850" y="3062288"/>
            <a:ext cx="631837" cy="683871"/>
          </p:xfrm>
          <a:graphic>
            <a:graphicData uri="http://schemas.openxmlformats.org/presentationml/2006/ole">
              <mc:AlternateContent xmlns:mc="http://schemas.openxmlformats.org/markup-compatibility/2006">
                <mc:Choice xmlns:v="urn:schemas-microsoft-com:vml" Requires="v">
                  <p:oleObj spid="_x0000_s6147" name="Equation" r:id="rId5" imgW="5181600" imgH="9448800" progId="">
                    <p:embed/>
                  </p:oleObj>
                </mc:Choice>
                <mc:Fallback>
                  <p:oleObj name="Equation" r:id="rId5" imgW="5181600" imgH="9448800" progId="">
                    <p:embed/>
                    <p:pic>
                      <p:nvPicPr>
                        <p:cNvPr id="0" name="图片 6146"/>
                        <p:cNvPicPr>
                          <a:picLocks noChangeAspect="1"/>
                        </p:cNvPicPr>
                        <p:nvPr/>
                      </p:nvPicPr>
                      <p:blipFill>
                        <a:blip r:embed="rId6"/>
                        <a:stretch>
                          <a:fillRect/>
                        </a:stretch>
                      </p:blipFill>
                      <p:spPr>
                        <a:xfrm>
                          <a:off x="5357850" y="3062288"/>
                          <a:ext cx="631837" cy="683871"/>
                        </a:xfrm>
                        <a:prstGeom prst="rect">
                          <a:avLst/>
                        </a:prstGeom>
                        <a:noFill/>
                        <a:ln w="9525">
                          <a:noFill/>
                        </a:ln>
                      </p:spPr>
                    </p:pic>
                  </p:oleObj>
                </mc:Fallback>
              </mc:AlternateContent>
            </a:graphicData>
          </a:graphic>
        </p:graphicFrame>
        <p:sp>
          <p:nvSpPr>
            <p:cNvPr id="6" name="矩形 5"/>
            <p:cNvSpPr/>
            <p:nvPr/>
          </p:nvSpPr>
          <p:spPr>
            <a:xfrm>
              <a:off x="214314" y="2919412"/>
              <a:ext cx="7223760" cy="829945"/>
            </a:xfrm>
            <a:prstGeom prst="rect">
              <a:avLst/>
            </a:prstGeom>
          </p:spPr>
          <p:txBody>
            <a:bodyPr wrap="none">
              <a:spAutoFit/>
            </a:bodyPr>
            <a:lstStyle/>
            <a:p>
              <a:pPr lvl="0">
                <a:lnSpc>
                  <a:spcPct val="150000"/>
                </a:lnSpc>
              </a:pPr>
              <a:r>
                <a:rPr lang="zh-CN" altLang="en-US" sz="3200" b="1" dirty="0" smtClean="0">
                  <a:solidFill>
                    <a:prstClr val="black"/>
                  </a:solidFill>
                  <a:latin typeface="Times New Roman" panose="02020603050405020304" pitchFamily="18" charset="0"/>
                </a:rPr>
                <a:t>答</a:t>
              </a:r>
              <a:r>
                <a:rPr lang="en-US" altLang="zh-CN" sz="3200" b="1" dirty="0" smtClean="0">
                  <a:solidFill>
                    <a:prstClr val="black"/>
                  </a:solidFill>
                  <a:latin typeface="Times New Roman" panose="02020603050405020304" pitchFamily="18" charset="0"/>
                </a:rPr>
                <a:t>:</a:t>
              </a:r>
              <a:r>
                <a:rPr lang="zh-CN" altLang="en-US" sz="3200" b="1" dirty="0" smtClean="0">
                  <a:solidFill>
                    <a:prstClr val="black"/>
                  </a:solidFill>
                  <a:latin typeface="Times New Roman" panose="02020603050405020304" pitchFamily="18" charset="0"/>
                </a:rPr>
                <a:t>提速前列车的平均速度为          </a:t>
              </a:r>
              <a:r>
                <a:rPr lang="en-US" altLang="zh-CN" sz="3200" b="1" dirty="0" smtClean="0">
                  <a:solidFill>
                    <a:prstClr val="black"/>
                  </a:solidFill>
                  <a:latin typeface="Times New Roman" panose="02020603050405020304" pitchFamily="18" charset="0"/>
                </a:rPr>
                <a:t>km/h.</a:t>
              </a:r>
              <a:endParaRPr lang="en-US" altLang="zh-CN" sz="3200" b="1" dirty="0">
                <a:solidFill>
                  <a:prstClr val="black"/>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0</TotalTime>
  <Words>2527</Words>
  <Application>WPS 演示</Application>
  <PresentationFormat>宽屏</PresentationFormat>
  <Paragraphs>135</Paragraphs>
  <Slides>17</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34" baseType="lpstr">
      <vt:lpstr>Arial</vt:lpstr>
      <vt:lpstr>宋体</vt:lpstr>
      <vt:lpstr>Wingdings</vt:lpstr>
      <vt:lpstr>Symbol</vt:lpstr>
      <vt:lpstr>微软雅黑</vt:lpstr>
      <vt:lpstr>Times New Roman</vt:lpstr>
      <vt:lpstr>Calibri</vt:lpstr>
      <vt:lpstr>黑体</vt:lpstr>
      <vt:lpstr>楷体_GB2312</vt:lpstr>
      <vt:lpstr>新宋体</vt:lpstr>
      <vt:lpstr>Times New Roman</vt:lpstr>
      <vt:lpstr>Candara</vt:lpstr>
      <vt:lpstr>华文楷体</vt:lpstr>
      <vt:lpstr>Arial Unicode MS</vt:lpstr>
      <vt:lpstr>华文新魏</vt:lpstr>
      <vt:lpstr>波形</vt:lpstr>
      <vt:lpstr>Equations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阿飞</dc:creator>
  <cp:lastModifiedBy>Administrator</cp:lastModifiedBy>
  <cp:revision>497</cp:revision>
  <dcterms:created xsi:type="dcterms:W3CDTF">2017-04-15T05:24:00Z</dcterms:created>
  <dcterms:modified xsi:type="dcterms:W3CDTF">2020-06-29T08:52:45Z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