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8" r:id="rId9"/>
    <p:sldId id="267" r:id="rId10"/>
    <p:sldId id="264" r:id="rId11"/>
    <p:sldId id="262" r:id="rId12"/>
    <p:sldId id="263"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5" Type="http://schemas.openxmlformats.org/officeDocument/2006/relationships/image" Target="../media/image6.wmf"/><Relationship Id="rId4" Type="http://schemas.openxmlformats.org/officeDocument/2006/relationships/image" Target="../media/image5.wmf"/><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7"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8"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9"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0"/>
            <a:ext cx="5384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97600" y="1600200"/>
            <a:ext cx="5384800" cy="21859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97600" y="3938588"/>
            <a:ext cx="5384800" cy="21875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a:xfrm>
            <a:off x="609600" y="6245225"/>
            <a:ext cx="2844800" cy="476250"/>
          </a:xfrm>
          <a:prstGeom prst="rect">
            <a:avLst/>
          </a:prstGeom>
        </p:spPr>
        <p:txBody>
          <a:bodyPr/>
          <a:lstStyle>
            <a:lvl1pPr fontAlgn="auto">
              <a:spcBef>
                <a:spcPts val="0"/>
              </a:spcBef>
              <a:spcAft>
                <a:spcPts val="0"/>
              </a:spcAft>
              <a:defRPr sz="1800">
                <a:latin typeface="+mn-lt"/>
                <a:ea typeface="+mn-ea"/>
              </a:defRPr>
            </a:lvl1pPr>
          </a:lstStyle>
          <a:p>
            <a:pPr>
              <a:defRPr/>
            </a:pPr>
            <a:endParaRPr lang="en-US" altLang="zh-CN"/>
          </a:p>
        </p:txBody>
      </p:sp>
      <p:sp>
        <p:nvSpPr>
          <p:cNvPr id="7" name="页脚占位符 6"/>
          <p:cNvSpPr>
            <a:spLocks noGrp="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sz="1800">
                <a:latin typeface="+mn-lt"/>
                <a:ea typeface="+mn-ea"/>
              </a:defRPr>
            </a:lvl1pPr>
          </a:lstStyle>
          <a:p>
            <a:pPr>
              <a:defRPr/>
            </a:pPr>
            <a:endParaRPr lang="en-US" altLang="zh-CN"/>
          </a:p>
        </p:txBody>
      </p:sp>
      <p:sp>
        <p:nvSpPr>
          <p:cNvPr id="8" name="灯片编号占位符 7"/>
          <p:cNvSpPr>
            <a:spLocks noGrp="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sz="1800">
                <a:latin typeface="+mn-lt"/>
                <a:ea typeface="+mn-ea"/>
              </a:defRPr>
            </a:lvl1pPr>
          </a:lstStyle>
          <a:p>
            <a:pPr>
              <a:defRPr/>
            </a:pPr>
            <a:fld id="{2C3D8668-086A-41E6-AB44-51D01ABEA5F2}" type="slidenum">
              <a:rPr lang="en-US" altLang="zh-CN" smtClean="0"/>
            </a:fld>
            <a:endParaRPr lang="en-US" altLang="zh-C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0" name="Freeform 18"/>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1" name="Freeform 22"/>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2" name="Freeform 26"/>
          <p:cNvSpPr/>
          <p:nvPr/>
        </p:nvSpPr>
        <p:spPr bwMode="hidden">
          <a:xfrm>
            <a:off x="7479318" y="4074174"/>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3" name="Freeform 10"/>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9" name="Content Placeholder 8"/>
          <p:cNvSpPr>
            <a:spLocks noGrp="1"/>
          </p:cNvSpPr>
          <p:nvPr>
            <p:ph sz="quarter" idx="13"/>
          </p:nvPr>
        </p:nvSpPr>
        <p:spPr>
          <a:xfrm>
            <a:off x="902207" y="2679192"/>
            <a:ext cx="5096256"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Date Placeholder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26"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27"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8"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9"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1"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2"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3"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4"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565CE74E-AB26-4998-AD42-012C4C1AD076}" type="slidenum">
              <a:rPr lang="zh-CN" altLang="en-US" smtClean="0"/>
            </a:fld>
            <a:endParaRPr lang="zh-CN"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5.wmf"/><Relationship Id="rId7" Type="http://schemas.openxmlformats.org/officeDocument/2006/relationships/oleObject" Target="../embeddings/oleObject4.bin"/><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 Id="rId3" Type="http://schemas.openxmlformats.org/officeDocument/2006/relationships/oleObject" Target="../embeddings/oleObject2.bin"/><Relationship Id="rId2" Type="http://schemas.openxmlformats.org/officeDocument/2006/relationships/image" Target="../media/image2.wmf"/><Relationship Id="rId12" Type="http://schemas.openxmlformats.org/officeDocument/2006/relationships/vmlDrawing" Target="../drawings/vmlDrawing1.vml"/><Relationship Id="rId11" Type="http://schemas.openxmlformats.org/officeDocument/2006/relationships/slideLayout" Target="../slideLayouts/slideLayout2.xml"/><Relationship Id="rId10" Type="http://schemas.openxmlformats.org/officeDocument/2006/relationships/image" Target="../media/image6.wmf"/><Relationship Id="rId1"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8.wmf"/><Relationship Id="rId3" Type="http://schemas.openxmlformats.org/officeDocument/2006/relationships/oleObject" Target="../embeddings/oleObject7.bin"/><Relationship Id="rId2" Type="http://schemas.openxmlformats.org/officeDocument/2006/relationships/image" Target="../media/image7.wmf"/><Relationship Id="rId1"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image" Target="../media/image10.wmf"/><Relationship Id="rId3" Type="http://schemas.openxmlformats.org/officeDocument/2006/relationships/oleObject" Target="../embeddings/oleObject9.bin"/><Relationship Id="rId2" Type="http://schemas.openxmlformats.org/officeDocument/2006/relationships/image" Target="../media/image9.wmf"/><Relationship Id="rId1"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ctrTitle"/>
          </p:nvPr>
        </p:nvSpPr>
        <p:spPr>
          <a:xfrm>
            <a:off x="789305" y="2439035"/>
            <a:ext cx="10363200" cy="1780108"/>
          </a:xfrm>
        </p:spPr>
        <p:txBody>
          <a:bodyPr>
            <a:noAutofit/>
          </a:bodyPr>
          <a:p>
            <a:r>
              <a:rPr lang="zh-CN" altLang="zh-CN" sz="6000" b="1">
                <a:solidFill>
                  <a:schemeClr val="tx1"/>
                </a:solidFill>
              </a:rPr>
              <a:t>第十二</a:t>
            </a:r>
            <a:r>
              <a:rPr lang="zh-CN" altLang="en-US" sz="6000" b="1">
                <a:solidFill>
                  <a:schemeClr val="tx1"/>
                </a:solidFill>
              </a:rPr>
              <a:t>章   分式方程</a:t>
            </a:r>
            <a:br>
              <a:rPr lang="zh-CN" altLang="en-US" sz="6000" b="1">
                <a:solidFill>
                  <a:schemeClr val="tx1"/>
                </a:solidFill>
              </a:rPr>
            </a:br>
            <a:br>
              <a:rPr lang="zh-CN" altLang="en-US" sz="6000" b="1">
                <a:solidFill>
                  <a:schemeClr val="tx1"/>
                </a:solidFill>
              </a:rPr>
            </a:br>
            <a:r>
              <a:rPr lang="zh-CN" altLang="en-US" sz="6000" b="1">
                <a:solidFill>
                  <a:schemeClr val="tx1"/>
                </a:solidFill>
              </a:rPr>
              <a:t>        </a:t>
            </a:r>
            <a:r>
              <a:rPr lang="zh-CN" altLang="en-US" sz="5400" b="1">
                <a:solidFill>
                  <a:schemeClr val="tx1"/>
                </a:solidFill>
              </a:rPr>
              <a:t>总复习</a:t>
            </a:r>
            <a:endParaRPr lang="zh-CN" altLang="en-US" sz="5400" b="1">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sp>
        <p:nvSpPr>
          <p:cNvPr id="8" name="矩形 7"/>
          <p:cNvSpPr/>
          <p:nvPr/>
        </p:nvSpPr>
        <p:spPr>
          <a:xfrm>
            <a:off x="609600" y="902335"/>
            <a:ext cx="9874250" cy="2061210"/>
          </a:xfrm>
          <a:prstGeom prst="rect">
            <a:avLst/>
          </a:prstGeom>
        </p:spPr>
        <p:txBody>
          <a:bodyPr wrap="square">
            <a:spAutoFit/>
          </a:bodyPr>
          <a:p>
            <a:r>
              <a:rPr lang="zh-CN" altLang="en-US" sz="3200" b="1" dirty="0" smtClean="0">
                <a:latin typeface="Times New Roman" panose="02020603050405020304" pitchFamily="18" charset="0"/>
                <a:sym typeface="+mn-ea"/>
              </a:rPr>
              <a:t>【</a:t>
            </a:r>
            <a:r>
              <a:rPr lang="zh-CN" altLang="en-US" sz="3200" b="1" dirty="0" smtClean="0">
                <a:solidFill>
                  <a:srgbClr val="FF0000"/>
                </a:solidFill>
                <a:latin typeface="Times New Roman" panose="02020603050405020304" pitchFamily="18" charset="0"/>
                <a:sym typeface="+mn-ea"/>
              </a:rPr>
              <a:t>课本</a:t>
            </a:r>
            <a:r>
              <a:rPr lang="en-US" altLang="zh-CN" sz="3200" b="1" dirty="0" smtClean="0">
                <a:solidFill>
                  <a:srgbClr val="FF0000"/>
                </a:solidFill>
                <a:latin typeface="Times New Roman" panose="02020603050405020304" pitchFamily="18" charset="0"/>
                <a:sym typeface="+mn-ea"/>
              </a:rPr>
              <a:t>P23B</a:t>
            </a:r>
            <a:r>
              <a:rPr lang="zh-CN" altLang="en-US" sz="3200" b="1" dirty="0" smtClean="0">
                <a:solidFill>
                  <a:srgbClr val="FF0000"/>
                </a:solidFill>
                <a:latin typeface="Times New Roman" panose="02020603050405020304" pitchFamily="18" charset="0"/>
                <a:sym typeface="+mn-ea"/>
              </a:rPr>
              <a:t>组</a:t>
            </a:r>
            <a:r>
              <a:rPr lang="zh-CN" altLang="en-US" sz="3200" b="1" dirty="0" smtClean="0">
                <a:latin typeface="Times New Roman" panose="02020603050405020304" pitchFamily="18" charset="0"/>
                <a:sym typeface="+mn-ea"/>
              </a:rPr>
              <a:t>】</a:t>
            </a:r>
            <a:r>
              <a:rPr lang="en-US" altLang="zh-CN" sz="3200" b="1" dirty="0" smtClean="0"/>
              <a:t>2 .</a:t>
            </a:r>
            <a:r>
              <a:rPr lang="zh-CN" altLang="zh-CN" sz="3200" b="1" dirty="0" smtClean="0"/>
              <a:t>原计划由</a:t>
            </a:r>
            <a:r>
              <a:rPr lang="en-US" altLang="zh-CN" sz="3200" b="1" dirty="0" smtClean="0"/>
              <a:t>52</a:t>
            </a:r>
            <a:r>
              <a:rPr lang="zh-CN" altLang="zh-CN" sz="3200" b="1" dirty="0" smtClean="0"/>
              <a:t>人在一定时间内完成一项工程</a:t>
            </a:r>
            <a:r>
              <a:rPr lang="en-US" altLang="zh-CN" sz="3200" b="1" dirty="0" smtClean="0"/>
              <a:t>,</a:t>
            </a:r>
            <a:r>
              <a:rPr lang="zh-CN" altLang="zh-CN" sz="3200" b="1" dirty="0" smtClean="0"/>
              <a:t>但从开工之日起就采用了提高工作效率</a:t>
            </a:r>
            <a:r>
              <a:rPr lang="en-US" altLang="zh-CN" sz="3200" b="1" dirty="0" smtClean="0"/>
              <a:t>50%</a:t>
            </a:r>
            <a:r>
              <a:rPr lang="zh-CN" altLang="zh-CN" sz="3200" b="1" dirty="0" smtClean="0"/>
              <a:t>的新技术</a:t>
            </a:r>
            <a:r>
              <a:rPr lang="en-US" altLang="zh-CN" sz="3200" b="1" dirty="0" smtClean="0"/>
              <a:t>,</a:t>
            </a:r>
            <a:r>
              <a:rPr lang="zh-CN" altLang="zh-CN" sz="3200" b="1" dirty="0" smtClean="0"/>
              <a:t>这样</a:t>
            </a:r>
            <a:r>
              <a:rPr lang="en-US" altLang="zh-CN" sz="3200" b="1" dirty="0" smtClean="0"/>
              <a:t>,</a:t>
            </a:r>
            <a:r>
              <a:rPr lang="zh-CN" altLang="zh-CN" sz="3200" b="1" dirty="0" smtClean="0"/>
              <a:t>改用</a:t>
            </a:r>
            <a:r>
              <a:rPr lang="en-US" altLang="zh-CN" sz="3200" b="1" dirty="0" smtClean="0"/>
              <a:t>40</a:t>
            </a:r>
            <a:r>
              <a:rPr lang="zh-CN" altLang="zh-CN" sz="3200" b="1" dirty="0" smtClean="0"/>
              <a:t>人去工作</a:t>
            </a:r>
            <a:r>
              <a:rPr lang="en-US" altLang="zh-CN" sz="3200" b="1" dirty="0" smtClean="0"/>
              <a:t>,</a:t>
            </a:r>
            <a:r>
              <a:rPr lang="zh-CN" altLang="zh-CN" sz="3200" b="1" dirty="0" smtClean="0"/>
              <a:t>结果还比原计划提前</a:t>
            </a:r>
            <a:r>
              <a:rPr lang="en-US" altLang="zh-CN" sz="3200" b="1" dirty="0" smtClean="0"/>
              <a:t>6</a:t>
            </a:r>
            <a:r>
              <a:rPr lang="zh-CN" altLang="zh-CN" sz="3200" b="1" dirty="0" smtClean="0"/>
              <a:t>天完成任务</a:t>
            </a:r>
            <a:r>
              <a:rPr lang="en-US" altLang="zh-CN" sz="3200" b="1" dirty="0" smtClean="0"/>
              <a:t>.</a:t>
            </a:r>
            <a:r>
              <a:rPr lang="zh-CN" altLang="zh-CN" sz="3200" b="1" dirty="0" smtClean="0"/>
              <a:t>采用新技术完成这项工程用了多少天</a:t>
            </a:r>
            <a:r>
              <a:rPr lang="en-US" altLang="zh-CN" sz="3200" b="1" dirty="0" smtClean="0"/>
              <a:t>?</a:t>
            </a:r>
            <a:endParaRPr lang="zh-CN" altLang="zh-CN" sz="3200" dirty="0"/>
          </a:p>
        </p:txBody>
      </p:sp>
      <p:pic>
        <p:nvPicPr>
          <p:cNvPr id="9" name="内容占位符 8"/>
          <p:cNvPicPr>
            <a:picLocks noChangeAspect="1"/>
          </p:cNvPicPr>
          <p:nvPr>
            <p:ph idx="1"/>
          </p:nvPr>
        </p:nvPicPr>
        <p:blipFill>
          <a:blip r:embed="rId1"/>
          <a:srcRect l="9018" t="63171" r="34928"/>
          <a:stretch>
            <a:fillRect/>
          </a:stretch>
        </p:blipFill>
        <p:spPr>
          <a:xfrm>
            <a:off x="1263650" y="3193415"/>
            <a:ext cx="7503795" cy="3450590"/>
          </a:xfrm>
          <a:prstGeom prst="rect">
            <a:avLst/>
          </a:prstGeom>
        </p:spPr>
      </p:pic>
      <p:sp>
        <p:nvSpPr>
          <p:cNvPr id="12" name="文本框 11"/>
          <p:cNvSpPr txBox="1"/>
          <p:nvPr/>
        </p:nvSpPr>
        <p:spPr>
          <a:xfrm>
            <a:off x="315595" y="257175"/>
            <a:ext cx="5795010" cy="645160"/>
          </a:xfrm>
          <a:prstGeom prst="rect">
            <a:avLst/>
          </a:prstGeom>
          <a:noFill/>
        </p:spPr>
        <p:txBody>
          <a:bodyPr wrap="square" rtlCol="0">
            <a:spAutoFit/>
          </a:bodyPr>
          <a:p>
            <a:r>
              <a:rPr lang="zh-CN" altLang="zh-CN" sz="3600" b="1">
                <a:solidFill>
                  <a:srgbClr val="FF0000"/>
                </a:solidFill>
              </a:rPr>
              <a:t>重点题</a:t>
            </a:r>
            <a:r>
              <a:rPr lang="en-US" altLang="zh-CN" sz="3600" b="1">
                <a:solidFill>
                  <a:srgbClr val="FF0000"/>
                </a:solidFill>
              </a:rPr>
              <a:t>3</a:t>
            </a:r>
            <a:r>
              <a:rPr lang="zh-CN" altLang="zh-CN" sz="3600" b="1">
                <a:solidFill>
                  <a:srgbClr val="FF0000"/>
                </a:solidFill>
              </a:rPr>
              <a:t>：分式方程的应用</a:t>
            </a:r>
            <a:endParaRPr lang="zh-CN" altLang="zh-CN" sz="3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485140" y="338455"/>
            <a:ext cx="8844280" cy="2656205"/>
          </a:xfrm>
          <a:prstGeom prst="rect">
            <a:avLst/>
          </a:prstGeom>
        </p:spPr>
      </p:pic>
      <p:pic>
        <p:nvPicPr>
          <p:cNvPr id="5" name="图片 4"/>
          <p:cNvPicPr>
            <a:picLocks noChangeAspect="1"/>
          </p:cNvPicPr>
          <p:nvPr/>
        </p:nvPicPr>
        <p:blipFill>
          <a:blip r:embed="rId3"/>
          <a:stretch>
            <a:fillRect/>
          </a:stretch>
        </p:blipFill>
        <p:spPr>
          <a:xfrm>
            <a:off x="1224280" y="3154045"/>
            <a:ext cx="8745855" cy="3704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821762" y="2259542"/>
            <a:ext cx="9877777" cy="3450696"/>
          </a:xfrm>
        </p:spPr>
        <p:txBody>
          <a:bodyPr/>
          <a:p>
            <a:pPr marL="0" indent="0">
              <a:buNone/>
            </a:pPr>
            <a:endParaRPr lang="zh-CN" altLang="en-US"/>
          </a:p>
        </p:txBody>
      </p:sp>
      <p:sp>
        <p:nvSpPr>
          <p:cNvPr id="10" name="圆角矩形 9"/>
          <p:cNvSpPr/>
          <p:nvPr/>
        </p:nvSpPr>
        <p:spPr>
          <a:xfrm>
            <a:off x="4355361" y="338362"/>
            <a:ext cx="314327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smtClean="0">
                <a:solidFill>
                  <a:schemeClr val="tx1"/>
                </a:solidFill>
                <a:latin typeface="微软雅黑" panose="020B0503020204020204" charset="-122"/>
                <a:ea typeface="微软雅黑" panose="020B0503020204020204" charset="-122"/>
              </a:rPr>
              <a:t>定向自学</a:t>
            </a:r>
            <a:endParaRPr lang="zh-CN" altLang="en-US" sz="2000" b="1" dirty="0" smtClean="0">
              <a:solidFill>
                <a:schemeClr val="tx1"/>
              </a:solidFill>
              <a:latin typeface="微软雅黑" panose="020B0503020204020204" charset="-122"/>
              <a:ea typeface="微软雅黑" panose="020B0503020204020204" charset="-122"/>
            </a:endParaRPr>
          </a:p>
        </p:txBody>
      </p:sp>
      <p:sp>
        <p:nvSpPr>
          <p:cNvPr id="41986" name="Rectangle 2"/>
          <p:cNvSpPr>
            <a:spLocks noChangeArrowheads="1"/>
          </p:cNvSpPr>
          <p:nvPr/>
        </p:nvSpPr>
        <p:spPr bwMode="auto">
          <a:xfrm>
            <a:off x="235903" y="910432"/>
            <a:ext cx="8991600" cy="1076325"/>
          </a:xfrm>
          <a:prstGeom prst="rect">
            <a:avLst/>
          </a:prstGeom>
          <a:noFill/>
          <a:ln w="9525">
            <a:noFill/>
            <a:miter lim="800000"/>
          </a:ln>
          <a:effectLst/>
        </p:spPr>
        <p:txBody>
          <a:bodyPr vert="horz" wrap="none" lIns="91440" tIns="45720" rIns="91440" bIns="45720" numCol="1" anchor="ctr" anchorCtr="0" compatLnSpc="1">
            <a:spAutoFit/>
          </a:bodyPr>
          <a:p>
            <a:pPr indent="228600">
              <a:buSzTx/>
            </a:pPr>
            <a:r>
              <a:rPr lang="zh-CN" altLang="en-US" sz="3200" b="1" dirty="0">
                <a:solidFill>
                  <a:srgbClr val="000000"/>
                </a:solidFill>
                <a:latin typeface="华文楷体" charset="0"/>
                <a:ea typeface="宋体" panose="02010600030101010101" pitchFamily="2" charset="-122"/>
                <a:cs typeface="华文楷体" charset="0"/>
              </a:rPr>
              <a:t>例</a:t>
            </a:r>
            <a:r>
              <a:rPr lang="en-US" altLang="zh-CN" sz="3200" b="1" dirty="0">
                <a:solidFill>
                  <a:srgbClr val="000000"/>
                </a:solidFill>
                <a:latin typeface="华文楷体" charset="0"/>
                <a:ea typeface="宋体" panose="02010600030101010101" pitchFamily="2" charset="-122"/>
                <a:cs typeface="华文楷体" charset="0"/>
              </a:rPr>
              <a:t>1. </a:t>
            </a:r>
            <a:r>
              <a:rPr lang="zh-CN" altLang="en-US" sz="3200" b="1" dirty="0">
                <a:solidFill>
                  <a:srgbClr val="000000"/>
                </a:solidFill>
                <a:latin typeface="华文楷体" charset="0"/>
                <a:ea typeface="宋体" panose="02010600030101010101" pitchFamily="2" charset="-122"/>
                <a:cs typeface="华文楷体" charset="0"/>
              </a:rPr>
              <a:t>指出下列各式中</a:t>
            </a:r>
            <a:r>
              <a:rPr lang="en-US" altLang="zh-CN" sz="3200" b="1" dirty="0">
                <a:solidFill>
                  <a:srgbClr val="000000"/>
                </a:solidFill>
                <a:latin typeface="华文楷体" charset="0"/>
                <a:ea typeface="宋体" panose="02010600030101010101" pitchFamily="2" charset="-122"/>
                <a:cs typeface="华文楷体" charset="0"/>
              </a:rPr>
              <a:t>,</a:t>
            </a:r>
            <a:r>
              <a:rPr lang="zh-CN" altLang="en-US" sz="3200" b="1" dirty="0">
                <a:solidFill>
                  <a:srgbClr val="000000"/>
                </a:solidFill>
                <a:latin typeface="华文楷体" charset="0"/>
                <a:ea typeface="宋体" panose="02010600030101010101" pitchFamily="2" charset="-122"/>
                <a:cs typeface="华文楷体" charset="0"/>
              </a:rPr>
              <a:t>哪些是整式</a:t>
            </a:r>
            <a:r>
              <a:rPr lang="en-US" altLang="zh-CN" sz="3200" b="1" dirty="0">
                <a:solidFill>
                  <a:srgbClr val="000000"/>
                </a:solidFill>
                <a:latin typeface="华文楷体" charset="0"/>
                <a:ea typeface="宋体" panose="02010600030101010101" pitchFamily="2" charset="-122"/>
                <a:cs typeface="华文楷体" charset="0"/>
              </a:rPr>
              <a:t>,</a:t>
            </a:r>
            <a:r>
              <a:rPr lang="zh-CN" altLang="en-US" sz="3200" b="1" dirty="0">
                <a:solidFill>
                  <a:srgbClr val="000000"/>
                </a:solidFill>
                <a:latin typeface="华文楷体" charset="0"/>
                <a:ea typeface="宋体" panose="02010600030101010101" pitchFamily="2" charset="-122"/>
                <a:cs typeface="华文楷体" charset="0"/>
              </a:rPr>
              <a:t>哪些是分式</a:t>
            </a:r>
            <a:r>
              <a:rPr lang="en-US" altLang="zh-CN" sz="3200" b="1" i="1" dirty="0">
                <a:solidFill>
                  <a:srgbClr val="000000"/>
                </a:solidFill>
                <a:latin typeface="华文楷体" charset="0"/>
                <a:ea typeface="宋体" panose="02010600030101010101" pitchFamily="2" charset="-122"/>
                <a:cs typeface="华文楷体" charset="0"/>
              </a:rPr>
              <a:t>.</a:t>
            </a:r>
            <a:endParaRPr lang="en-US" altLang="zh-CN" sz="3200" b="1" dirty="0">
              <a:latin typeface="华文楷体" charset="0"/>
              <a:ea typeface="宋体" panose="02010600030101010101" pitchFamily="2" charset="-122"/>
              <a:cs typeface="华文楷体" charset="0"/>
            </a:endParaRPr>
          </a:p>
          <a:p>
            <a:pPr indent="228600">
              <a:buSzTx/>
            </a:pPr>
            <a:endParaRPr lang="en-US" altLang="zh-CN" sz="3200" b="1" dirty="0">
              <a:latin typeface="华文楷体" charset="0"/>
              <a:ea typeface="华文楷体" charset="0"/>
            </a:endParaRPr>
          </a:p>
        </p:txBody>
      </p:sp>
      <p:graphicFrame>
        <p:nvGraphicFramePr>
          <p:cNvPr id="49163" name="Object 11"/>
          <p:cNvGraphicFramePr/>
          <p:nvPr/>
        </p:nvGraphicFramePr>
        <p:xfrm>
          <a:off x="1068705" y="1719580"/>
          <a:ext cx="4784725" cy="928688"/>
        </p:xfrm>
        <a:graphic>
          <a:graphicData uri="http://schemas.openxmlformats.org/presentationml/2006/ole">
            <mc:AlternateContent xmlns:mc="http://schemas.openxmlformats.org/markup-compatibility/2006">
              <mc:Choice xmlns:v="urn:schemas-microsoft-com:vml" Requires="v">
                <p:oleObj spid="_x0000_s3080" name="" r:id="rId1" imgW="2159000" imgH="419100" progId="">
                  <p:embed/>
                </p:oleObj>
              </mc:Choice>
              <mc:Fallback>
                <p:oleObj name="" r:id="rId1" imgW="2159000" imgH="419100" progId="">
                  <p:embed/>
                  <p:pic>
                    <p:nvPicPr>
                      <p:cNvPr id="0" name="图片 3079"/>
                      <p:cNvPicPr/>
                      <p:nvPr/>
                    </p:nvPicPr>
                    <p:blipFill>
                      <a:blip r:embed="rId2"/>
                      <a:stretch>
                        <a:fillRect/>
                      </a:stretch>
                    </p:blipFill>
                    <p:spPr>
                      <a:xfrm>
                        <a:off x="1068705" y="1719580"/>
                        <a:ext cx="4784725" cy="928688"/>
                      </a:xfrm>
                      <a:prstGeom prst="rect">
                        <a:avLst/>
                      </a:prstGeom>
                      <a:noFill/>
                      <a:ln w="38100">
                        <a:noFill/>
                        <a:miter/>
                      </a:ln>
                    </p:spPr>
                  </p:pic>
                </p:oleObj>
              </mc:Fallback>
            </mc:AlternateContent>
          </a:graphicData>
        </a:graphic>
      </p:graphicFrame>
      <p:sp>
        <p:nvSpPr>
          <p:cNvPr id="4" name="矩形 3"/>
          <p:cNvSpPr/>
          <p:nvPr/>
        </p:nvSpPr>
        <p:spPr>
          <a:xfrm>
            <a:off x="414020" y="2824480"/>
            <a:ext cx="11635105" cy="1568450"/>
          </a:xfrm>
          <a:prstGeom prst="rect">
            <a:avLst/>
          </a:prstGeom>
        </p:spPr>
        <p:txBody>
          <a:bodyPr wrap="square">
            <a:spAutoFit/>
          </a:bodyPr>
          <a:p>
            <a:pPr>
              <a:buSzTx/>
            </a:pPr>
            <a:r>
              <a:rPr lang="zh-CN" altLang="en-US" sz="3200" b="1" dirty="0">
                <a:latin typeface="华文楷体" charset="0"/>
                <a:ea typeface="宋体" panose="02010600030101010101" pitchFamily="2" charset="-122"/>
                <a:cs typeface="华文楷体" charset="0"/>
              </a:rPr>
              <a:t>例</a:t>
            </a:r>
            <a:r>
              <a:rPr lang="en-US" altLang="zh-CN" sz="3200" b="1" dirty="0">
                <a:latin typeface="华文楷体" charset="0"/>
                <a:ea typeface="宋体" panose="02010600030101010101" pitchFamily="2" charset="-122"/>
                <a:cs typeface="华文楷体" charset="0"/>
              </a:rPr>
              <a:t>2.</a:t>
            </a:r>
            <a:r>
              <a:rPr lang="zh-CN" altLang="en-US" sz="3200" b="1" dirty="0">
                <a:latin typeface="华文楷体" charset="0"/>
                <a:ea typeface="宋体" panose="02010600030101010101" pitchFamily="2" charset="-122"/>
                <a:cs typeface="华文楷体" charset="0"/>
              </a:rPr>
              <a:t>在什么情况下</a:t>
            </a:r>
            <a:r>
              <a:rPr lang="en-US" altLang="zh-CN" sz="3200" b="1" dirty="0">
                <a:latin typeface="华文楷体" charset="0"/>
                <a:ea typeface="宋体" panose="02010600030101010101" pitchFamily="2" charset="-122"/>
                <a:cs typeface="华文楷体" charset="0"/>
              </a:rPr>
              <a:t>,</a:t>
            </a:r>
            <a:r>
              <a:rPr lang="zh-CN" altLang="en-US" sz="3200" b="1" dirty="0">
                <a:latin typeface="华文楷体" charset="0"/>
                <a:ea typeface="宋体" panose="02010600030101010101" pitchFamily="2" charset="-122"/>
                <a:cs typeface="华文楷体" charset="0"/>
              </a:rPr>
              <a:t>下列各分式无意义</a:t>
            </a:r>
            <a:r>
              <a:rPr lang="en-US" altLang="zh-CN" sz="3200" b="1" dirty="0">
                <a:latin typeface="华文楷体" charset="0"/>
                <a:ea typeface="宋体" panose="02010600030101010101" pitchFamily="2" charset="-122"/>
                <a:cs typeface="华文楷体" charset="0"/>
              </a:rPr>
              <a:t>?</a:t>
            </a:r>
            <a:r>
              <a:rPr lang="zh-CN" altLang="en-US" sz="3200" b="1" dirty="0">
                <a:latin typeface="华文楷体" charset="0"/>
                <a:ea typeface="宋体" panose="02010600030101010101" pitchFamily="2" charset="-122"/>
                <a:cs typeface="华文楷体" charset="0"/>
              </a:rPr>
              <a:t>什么情况下分式的值为</a:t>
            </a:r>
            <a:r>
              <a:rPr lang="en-US" altLang="zh-CN" sz="3200" b="1" dirty="0">
                <a:latin typeface="华文楷体" charset="0"/>
                <a:ea typeface="宋体" panose="02010600030101010101" pitchFamily="2" charset="-122"/>
                <a:cs typeface="华文楷体" charset="0"/>
              </a:rPr>
              <a:t>0</a:t>
            </a:r>
            <a:r>
              <a:rPr lang="zh-CN" altLang="en-US" sz="3200" b="1" dirty="0">
                <a:latin typeface="华文楷体" charset="0"/>
                <a:ea typeface="宋体" panose="02010600030101010101" pitchFamily="2" charset="-122"/>
                <a:cs typeface="华文楷体" charset="0"/>
              </a:rPr>
              <a:t>？</a:t>
            </a:r>
            <a:endParaRPr lang="en-US" altLang="zh-CN" sz="3200" b="1" dirty="0">
              <a:latin typeface="华文楷体" charset="0"/>
              <a:ea typeface="宋体" panose="02010600030101010101" pitchFamily="2" charset="-122"/>
              <a:cs typeface="华文楷体" charset="0"/>
            </a:endParaRPr>
          </a:p>
          <a:p>
            <a:pPr>
              <a:buSzTx/>
            </a:pPr>
            <a:endParaRPr lang="en-US" altLang="zh-CN" sz="3200" b="1" dirty="0">
              <a:latin typeface="华文楷体" charset="0"/>
              <a:ea typeface="宋体" panose="02010600030101010101" pitchFamily="2" charset="-122"/>
              <a:cs typeface="华文楷体" charset="0"/>
            </a:endParaRPr>
          </a:p>
          <a:p>
            <a:pPr>
              <a:buSzTx/>
            </a:pPr>
            <a:endParaRPr lang="en-US" altLang="zh-CN" sz="3200" b="1" dirty="0">
              <a:latin typeface="华文楷体" charset="0"/>
              <a:ea typeface="华文楷体" charset="0"/>
            </a:endParaRPr>
          </a:p>
        </p:txBody>
      </p:sp>
      <p:graphicFrame>
        <p:nvGraphicFramePr>
          <p:cNvPr id="56330" name="Object 10"/>
          <p:cNvGraphicFramePr/>
          <p:nvPr/>
        </p:nvGraphicFramePr>
        <p:xfrm>
          <a:off x="1068705" y="3496945"/>
          <a:ext cx="2786063" cy="1163638"/>
        </p:xfrm>
        <a:graphic>
          <a:graphicData uri="http://schemas.openxmlformats.org/presentationml/2006/ole">
            <mc:AlternateContent xmlns:mc="http://schemas.openxmlformats.org/markup-compatibility/2006">
              <mc:Choice xmlns:v="urn:schemas-microsoft-com:vml" Requires="v">
                <p:oleObj spid="_x0000_s3081" name="" r:id="rId3" imgW="1002665" imgH="419100" progId="">
                  <p:embed/>
                </p:oleObj>
              </mc:Choice>
              <mc:Fallback>
                <p:oleObj name="" r:id="rId3" imgW="1002665" imgH="419100" progId="">
                  <p:embed/>
                  <p:pic>
                    <p:nvPicPr>
                      <p:cNvPr id="0" name="图片 3080"/>
                      <p:cNvPicPr/>
                      <p:nvPr/>
                    </p:nvPicPr>
                    <p:blipFill>
                      <a:blip r:embed="rId4"/>
                      <a:stretch>
                        <a:fillRect/>
                      </a:stretch>
                    </p:blipFill>
                    <p:spPr>
                      <a:xfrm>
                        <a:off x="1068705" y="3496945"/>
                        <a:ext cx="2786063" cy="1163638"/>
                      </a:xfrm>
                      <a:prstGeom prst="rect">
                        <a:avLst/>
                      </a:prstGeom>
                      <a:noFill/>
                      <a:ln w="38100">
                        <a:noFill/>
                        <a:miter/>
                      </a:ln>
                    </p:spPr>
                  </p:pic>
                </p:oleObj>
              </mc:Fallback>
            </mc:AlternateContent>
          </a:graphicData>
        </a:graphic>
      </p:graphicFrame>
      <p:sp>
        <p:nvSpPr>
          <p:cNvPr id="62472" name="Rectangle 8"/>
          <p:cNvSpPr/>
          <p:nvPr/>
        </p:nvSpPr>
        <p:spPr>
          <a:xfrm>
            <a:off x="337185" y="4541203"/>
            <a:ext cx="11517630" cy="1076325"/>
          </a:xfrm>
          <a:prstGeom prst="rect">
            <a:avLst/>
          </a:prstGeom>
          <a:noFill/>
          <a:ln w="9525">
            <a:noFill/>
          </a:ln>
        </p:spPr>
        <p:txBody>
          <a:bodyPr wrap="square" anchor="ctr">
            <a:spAutoFit/>
          </a:bodyPr>
          <a:p>
            <a:pPr indent="228600"/>
            <a:r>
              <a:rPr lang="zh-CN" altLang="en-US" sz="3200" b="1" dirty="0">
                <a:solidFill>
                  <a:srgbClr val="000000"/>
                </a:solidFill>
                <a:latin typeface="楷体_GB2312"/>
                <a:ea typeface="楷体_GB2312"/>
              </a:rPr>
              <a:t>例</a:t>
            </a:r>
            <a:r>
              <a:rPr lang="en-US" altLang="zh-CN" sz="3200" b="1" dirty="0">
                <a:solidFill>
                  <a:srgbClr val="000000"/>
                </a:solidFill>
                <a:latin typeface="楷体_GB2312"/>
                <a:ea typeface="楷体_GB2312"/>
              </a:rPr>
              <a:t>3.</a:t>
            </a:r>
            <a:r>
              <a:rPr lang="zh-CN" altLang="en-US" sz="3200" b="1" dirty="0">
                <a:solidFill>
                  <a:srgbClr val="000000"/>
                </a:solidFill>
                <a:latin typeface="楷体_GB2312"/>
                <a:ea typeface="楷体_GB2312"/>
              </a:rPr>
              <a:t>分式的性质：分式的分子和分母</a:t>
            </a:r>
            <a:r>
              <a:rPr lang="en-US" altLang="zh-CN" sz="3200" b="1" dirty="0">
                <a:solidFill>
                  <a:srgbClr val="000000"/>
                </a:solidFill>
                <a:latin typeface="楷体_GB2312"/>
                <a:ea typeface="楷体_GB2312"/>
              </a:rPr>
              <a:t>_________</a:t>
            </a:r>
            <a:r>
              <a:rPr lang="zh-CN" altLang="en-US" sz="3200" b="1" dirty="0">
                <a:solidFill>
                  <a:srgbClr val="000000"/>
                </a:solidFill>
                <a:latin typeface="楷体_GB2312"/>
                <a:ea typeface="楷体_GB2312"/>
              </a:rPr>
              <a:t>一个</a:t>
            </a:r>
            <a:r>
              <a:rPr lang="en-US" altLang="zh-CN" sz="3200" b="1" dirty="0">
                <a:solidFill>
                  <a:srgbClr val="000000"/>
                </a:solidFill>
                <a:latin typeface="楷体_GB2312"/>
                <a:ea typeface="楷体_GB2312"/>
              </a:rPr>
              <a:t>_________,</a:t>
            </a:r>
            <a:r>
              <a:rPr lang="zh-CN" altLang="en-US" sz="3200" b="1" dirty="0">
                <a:solidFill>
                  <a:srgbClr val="000000"/>
                </a:solidFill>
                <a:latin typeface="楷体_GB2312"/>
                <a:ea typeface="楷体_GB2312"/>
              </a:rPr>
              <a:t>分式的值不变</a:t>
            </a:r>
            <a:r>
              <a:rPr lang="en-US" altLang="zh-CN" sz="3200" b="1" i="1" dirty="0">
                <a:solidFill>
                  <a:srgbClr val="000000"/>
                </a:solidFill>
                <a:latin typeface="楷体_GB2312"/>
                <a:ea typeface="楷体_GB2312"/>
              </a:rPr>
              <a:t>.</a:t>
            </a:r>
            <a:r>
              <a:rPr lang="zh-CN" altLang="en-US" sz="3200" b="1" dirty="0">
                <a:solidFill>
                  <a:srgbClr val="000000"/>
                </a:solidFill>
                <a:latin typeface="楷体_GB2312"/>
                <a:ea typeface="楷体_GB2312"/>
              </a:rPr>
              <a:t>利用分式的性质可以对分式进行约分</a:t>
            </a:r>
            <a:endParaRPr lang="zh-CN" altLang="en-US" sz="3200" b="1" dirty="0">
              <a:solidFill>
                <a:srgbClr val="000000"/>
              </a:solidFill>
              <a:latin typeface="楷体_GB2312"/>
              <a:ea typeface="楷体_GB2312"/>
            </a:endParaRPr>
          </a:p>
        </p:txBody>
      </p:sp>
      <p:sp>
        <p:nvSpPr>
          <p:cNvPr id="5" name="矩形 4"/>
          <p:cNvSpPr/>
          <p:nvPr/>
        </p:nvSpPr>
        <p:spPr>
          <a:xfrm>
            <a:off x="413703" y="5709759"/>
            <a:ext cx="2228215" cy="583565"/>
          </a:xfrm>
          <a:prstGeom prst="rect">
            <a:avLst/>
          </a:prstGeom>
        </p:spPr>
        <p:txBody>
          <a:bodyPr wrap="none">
            <a:spAutoFit/>
          </a:bodyPr>
          <a:p>
            <a:pPr>
              <a:buFont typeface="Arial" panose="020B0604020202020204" pitchFamily="34" charset="0"/>
              <a:buNone/>
              <a:defRPr/>
            </a:pPr>
            <a:r>
              <a:rPr lang="zh-CN" altLang="en-US" sz="3200" b="1" dirty="0">
                <a:latin typeface="+mn-ea"/>
                <a:ea typeface="+mn-ea"/>
              </a:rPr>
              <a:t>例</a:t>
            </a:r>
            <a:r>
              <a:rPr lang="en-US" altLang="zh-CN" sz="3200" b="1" dirty="0">
                <a:latin typeface="+mn-ea"/>
                <a:ea typeface="+mn-ea"/>
              </a:rPr>
              <a:t>4</a:t>
            </a:r>
            <a:r>
              <a:rPr lang="zh-CN" altLang="en-US" sz="3200" b="1" dirty="0">
                <a:latin typeface="+mn-ea"/>
                <a:ea typeface="+mn-ea"/>
              </a:rPr>
              <a:t>  约分</a:t>
            </a:r>
            <a:r>
              <a:rPr lang="en-US" altLang="zh-CN" sz="3200" b="1" dirty="0">
                <a:latin typeface="+mn-ea"/>
                <a:ea typeface="+mn-ea"/>
              </a:rPr>
              <a:t>:</a:t>
            </a:r>
            <a:endParaRPr lang="zh-CN" altLang="en-US" sz="3200" b="1" dirty="0">
              <a:latin typeface="+mn-ea"/>
              <a:ea typeface="+mn-ea"/>
            </a:endParaRPr>
          </a:p>
        </p:txBody>
      </p:sp>
      <p:grpSp>
        <p:nvGrpSpPr>
          <p:cNvPr id="6" name="组合 12"/>
          <p:cNvGrpSpPr/>
          <p:nvPr/>
        </p:nvGrpSpPr>
        <p:grpSpPr bwMode="auto">
          <a:xfrm>
            <a:off x="3028633" y="5597851"/>
            <a:ext cx="6134100" cy="765175"/>
            <a:chOff x="690816" y="1868476"/>
            <a:chExt cx="5303477" cy="765180"/>
          </a:xfrm>
        </p:grpSpPr>
        <p:graphicFrame>
          <p:nvGraphicFramePr>
            <p:cNvPr id="7173" name="对象 39"/>
            <p:cNvGraphicFramePr>
              <a:graphicFrameLocks noChangeAspect="1"/>
            </p:cNvGraphicFramePr>
            <p:nvPr/>
          </p:nvGraphicFramePr>
          <p:xfrm>
            <a:off x="690816" y="1963727"/>
            <a:ext cx="1188616" cy="669929"/>
          </p:xfrm>
          <a:graphic>
            <a:graphicData uri="http://schemas.openxmlformats.org/presentationml/2006/ole">
              <mc:AlternateContent xmlns:mc="http://schemas.openxmlformats.org/markup-compatibility/2006">
                <mc:Choice xmlns:v="urn:schemas-microsoft-com:vml" Requires="v">
                  <p:oleObj spid="_x0000_s3073" name="Equation" r:id="rId5" imgW="16154400" imgH="10058400" progId="">
                    <p:embed/>
                  </p:oleObj>
                </mc:Choice>
                <mc:Fallback>
                  <p:oleObj name="Equation" r:id="rId5" imgW="16154400" imgH="10058400" progId="">
                    <p:embed/>
                    <p:pic>
                      <p:nvPicPr>
                        <p:cNvPr id="0" name="对象 39"/>
                        <p:cNvPicPr>
                          <a:picLocks noChangeAspect="1"/>
                        </p:cNvPicPr>
                        <p:nvPr/>
                      </p:nvPicPr>
                      <p:blipFill>
                        <a:blip r:embed="rId6"/>
                        <a:stretch>
                          <a:fillRect/>
                        </a:stretch>
                      </p:blipFill>
                      <p:spPr>
                        <a:xfrm>
                          <a:off x="690816" y="1963727"/>
                          <a:ext cx="1188616" cy="669929"/>
                        </a:xfrm>
                        <a:prstGeom prst="rect">
                          <a:avLst/>
                        </a:prstGeom>
                        <a:noFill/>
                        <a:ln w="9525">
                          <a:noFill/>
                        </a:ln>
                      </p:spPr>
                    </p:pic>
                  </p:oleObj>
                </mc:Fallback>
              </mc:AlternateContent>
            </a:graphicData>
          </a:graphic>
        </p:graphicFrame>
        <p:graphicFrame>
          <p:nvGraphicFramePr>
            <p:cNvPr id="7174" name="对象 40"/>
            <p:cNvGraphicFramePr>
              <a:graphicFrameLocks noChangeAspect="1"/>
            </p:cNvGraphicFramePr>
            <p:nvPr/>
          </p:nvGraphicFramePr>
          <p:xfrm>
            <a:off x="2251388" y="1922451"/>
            <a:ext cx="1106264" cy="700092"/>
          </p:xfrm>
          <a:graphic>
            <a:graphicData uri="http://schemas.openxmlformats.org/presentationml/2006/ole">
              <mc:AlternateContent xmlns:mc="http://schemas.openxmlformats.org/markup-compatibility/2006">
                <mc:Choice xmlns:v="urn:schemas-microsoft-com:vml" Requires="v">
                  <p:oleObj spid="_x0000_s3074" name="Equation" r:id="rId7" imgW="18897600" imgH="11277600" progId="">
                    <p:embed/>
                  </p:oleObj>
                </mc:Choice>
                <mc:Fallback>
                  <p:oleObj name="Equation" r:id="rId7" imgW="18897600" imgH="11277600" progId="">
                    <p:embed/>
                    <p:pic>
                      <p:nvPicPr>
                        <p:cNvPr id="0" name="对象 40"/>
                        <p:cNvPicPr>
                          <a:picLocks noChangeAspect="1"/>
                        </p:cNvPicPr>
                        <p:nvPr/>
                      </p:nvPicPr>
                      <p:blipFill>
                        <a:blip r:embed="rId8"/>
                        <a:stretch>
                          <a:fillRect/>
                        </a:stretch>
                      </p:blipFill>
                      <p:spPr>
                        <a:xfrm>
                          <a:off x="2251388" y="1922451"/>
                          <a:ext cx="1106264" cy="700092"/>
                        </a:xfrm>
                        <a:prstGeom prst="rect">
                          <a:avLst/>
                        </a:prstGeom>
                        <a:noFill/>
                        <a:ln w="9525">
                          <a:noFill/>
                        </a:ln>
                      </p:spPr>
                    </p:pic>
                  </p:oleObj>
                </mc:Fallback>
              </mc:AlternateContent>
            </a:graphicData>
          </a:graphic>
        </p:graphicFrame>
        <p:graphicFrame>
          <p:nvGraphicFramePr>
            <p:cNvPr id="7175" name="对象 41"/>
            <p:cNvGraphicFramePr>
              <a:graphicFrameLocks noChangeAspect="1"/>
            </p:cNvGraphicFramePr>
            <p:nvPr/>
          </p:nvGraphicFramePr>
          <p:xfrm>
            <a:off x="4163331" y="1868476"/>
            <a:ext cx="1830962" cy="690567"/>
          </p:xfrm>
          <a:graphic>
            <a:graphicData uri="http://schemas.openxmlformats.org/presentationml/2006/ole">
              <mc:AlternateContent xmlns:mc="http://schemas.openxmlformats.org/markup-compatibility/2006">
                <mc:Choice xmlns:v="urn:schemas-microsoft-com:vml" Requires="v">
                  <p:oleObj spid="_x0000_s3075" name="Equation" r:id="rId9" imgW="24688800" imgH="10058400" progId="">
                    <p:embed/>
                  </p:oleObj>
                </mc:Choice>
                <mc:Fallback>
                  <p:oleObj name="Equation" r:id="rId9" imgW="24688800" imgH="10058400" progId="">
                    <p:embed/>
                    <p:pic>
                      <p:nvPicPr>
                        <p:cNvPr id="0" name="对象 41"/>
                        <p:cNvPicPr>
                          <a:picLocks noChangeAspect="1"/>
                        </p:cNvPicPr>
                        <p:nvPr/>
                      </p:nvPicPr>
                      <p:blipFill>
                        <a:blip r:embed="rId10"/>
                        <a:stretch>
                          <a:fillRect/>
                        </a:stretch>
                      </p:blipFill>
                      <p:spPr>
                        <a:xfrm>
                          <a:off x="4163331" y="1868476"/>
                          <a:ext cx="1830962" cy="690567"/>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left)">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163"/>
                                        </p:tgtEl>
                                        <p:attrNameLst>
                                          <p:attrName>style.visibility</p:attrName>
                                        </p:attrNameLst>
                                      </p:cBhvr>
                                      <p:to>
                                        <p:strVal val="visible"/>
                                      </p:to>
                                    </p:set>
                                    <p:animEffect transition="in" filter="blinds(horizontal)">
                                      <p:cBhvr>
                                        <p:cTn id="12" dur="500"/>
                                        <p:tgtEl>
                                          <p:spTgt spid="491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330"/>
                                        </p:tgtEl>
                                        <p:attrNameLst>
                                          <p:attrName>style.visibility</p:attrName>
                                        </p:attrNameLst>
                                      </p:cBhvr>
                                      <p:to>
                                        <p:strVal val="visible"/>
                                      </p:to>
                                    </p:set>
                                    <p:animEffect transition="in" filter="blinds(horizontal)">
                                      <p:cBhvr>
                                        <p:cTn id="22" dur="500"/>
                                        <p:tgtEl>
                                          <p:spTgt spid="563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472"/>
                                        </p:tgtEl>
                                        <p:attrNameLst>
                                          <p:attrName>style.visibility</p:attrName>
                                        </p:attrNameLst>
                                      </p:cBhvr>
                                      <p:to>
                                        <p:strVal val="visible"/>
                                      </p:to>
                                    </p:set>
                                    <p:animEffect transition="in" filter="blinds(horizontal)">
                                      <p:cBhvr>
                                        <p:cTn id="27" dur="500"/>
                                        <p:tgtEl>
                                          <p:spTgt spid="6247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ldLvl="0" animBg="1"/>
      <p:bldP spid="4" grpId="0"/>
      <p:bldP spid="62472"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sp>
        <p:nvSpPr>
          <p:cNvPr id="14" name=" 220"/>
          <p:cNvSpPr/>
          <p:nvPr/>
        </p:nvSpPr>
        <p:spPr>
          <a:xfrm>
            <a:off x="4343460" y="251505"/>
            <a:ext cx="3218815" cy="4089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r>
              <a:rPr lang="zh-CN" altLang="en-US" sz="2400" b="1" dirty="0">
                <a:solidFill>
                  <a:schemeClr val="tx1"/>
                </a:solidFill>
                <a:latin typeface="微软雅黑" panose="020B0503020204020204" charset="-122"/>
                <a:ea typeface="微软雅黑" panose="020B0503020204020204" charset="-122"/>
                <a:sym typeface="+mn-ea"/>
              </a:rPr>
              <a:t>合作研学</a:t>
            </a:r>
            <a:r>
              <a:rPr lang="en-US" altLang="zh-CN" sz="2400" b="1" dirty="0">
                <a:solidFill>
                  <a:schemeClr val="tx1"/>
                </a:solidFill>
                <a:latin typeface="微软雅黑" panose="020B0503020204020204" charset="-122"/>
                <a:ea typeface="微软雅黑" panose="020B0503020204020204" charset="-122"/>
                <a:sym typeface="+mn-ea"/>
              </a:rPr>
              <a:t>&amp;</a:t>
            </a:r>
            <a:r>
              <a:rPr lang="zh-CN" altLang="en-US" sz="2400" b="1" dirty="0">
                <a:solidFill>
                  <a:schemeClr val="tx1"/>
                </a:solidFill>
                <a:latin typeface="微软雅黑" panose="020B0503020204020204" charset="-122"/>
                <a:ea typeface="微软雅黑" panose="020B0503020204020204" charset="-122"/>
                <a:sym typeface="+mn-ea"/>
              </a:rPr>
              <a:t>展示激学</a:t>
            </a:r>
            <a:endParaRPr lang="zh-CN" altLang="en-US" sz="2400" b="1" dirty="0">
              <a:solidFill>
                <a:schemeClr val="tx1"/>
              </a:solidFill>
              <a:latin typeface="微软雅黑" panose="020B0503020204020204" charset="-122"/>
              <a:ea typeface="微软雅黑" panose="020B0503020204020204" charset="-122"/>
              <a:sym typeface="+mn-ea"/>
            </a:endParaRPr>
          </a:p>
        </p:txBody>
      </p:sp>
      <p:sp>
        <p:nvSpPr>
          <p:cNvPr id="6" name="矩形 5"/>
          <p:cNvSpPr/>
          <p:nvPr/>
        </p:nvSpPr>
        <p:spPr>
          <a:xfrm>
            <a:off x="2121506" y="1809103"/>
            <a:ext cx="835824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p>
            <a:pPr lvl="0"/>
            <a:r>
              <a:rPr lang="zh-CN" altLang="en-US" sz="3200" b="1" dirty="0" smtClean="0">
                <a:solidFill>
                  <a:prstClr val="black"/>
                </a:solidFill>
                <a:latin typeface="宋体" panose="02010600030101010101" pitchFamily="2" charset="-122"/>
              </a:rPr>
              <a:t>分式与分式相乘</a:t>
            </a:r>
            <a:r>
              <a:rPr lang="en-US" altLang="zh-CN" sz="3200" b="1" dirty="0" smtClean="0">
                <a:solidFill>
                  <a:prstClr val="black"/>
                </a:solidFill>
                <a:latin typeface="宋体" panose="02010600030101010101" pitchFamily="2" charset="-122"/>
              </a:rPr>
              <a:t>,</a:t>
            </a:r>
            <a:r>
              <a:rPr lang="zh-CN" altLang="en-US" sz="3200" b="1" dirty="0" smtClean="0">
                <a:solidFill>
                  <a:prstClr val="black"/>
                </a:solidFill>
                <a:latin typeface="宋体" panose="02010600030101010101" pitchFamily="2" charset="-122"/>
              </a:rPr>
              <a:t>用分子的积作为积的分子</a:t>
            </a:r>
            <a:r>
              <a:rPr lang="en-US" altLang="zh-CN" sz="3200" b="1" dirty="0" smtClean="0">
                <a:solidFill>
                  <a:prstClr val="black"/>
                </a:solidFill>
                <a:latin typeface="宋体" panose="02010600030101010101" pitchFamily="2" charset="-122"/>
              </a:rPr>
              <a:t>,</a:t>
            </a:r>
            <a:r>
              <a:rPr lang="zh-CN" altLang="en-US" sz="3200" b="1" dirty="0" smtClean="0">
                <a:solidFill>
                  <a:prstClr val="black"/>
                </a:solidFill>
                <a:latin typeface="宋体" panose="02010600030101010101" pitchFamily="2" charset="-122"/>
              </a:rPr>
              <a:t>分母的积作为积的分母</a:t>
            </a:r>
            <a:r>
              <a:rPr lang="en-US" altLang="zh-CN" sz="3200" b="1" dirty="0" smtClean="0">
                <a:solidFill>
                  <a:prstClr val="black"/>
                </a:solidFill>
                <a:latin typeface="宋体" panose="02010600030101010101" pitchFamily="2" charset="-122"/>
              </a:rPr>
              <a:t>.</a:t>
            </a:r>
            <a:endParaRPr lang="en-US" altLang="zh-CN" sz="3200" b="1" dirty="0" smtClean="0">
              <a:solidFill>
                <a:prstClr val="black"/>
              </a:solidFill>
              <a:latin typeface="宋体" panose="02010600030101010101" pitchFamily="2" charset="-122"/>
            </a:endParaRPr>
          </a:p>
        </p:txBody>
      </p:sp>
      <p:grpSp>
        <p:nvGrpSpPr>
          <p:cNvPr id="17" name="组合 16"/>
          <p:cNvGrpSpPr/>
          <p:nvPr/>
        </p:nvGrpSpPr>
        <p:grpSpPr>
          <a:xfrm>
            <a:off x="2974340" y="2799080"/>
            <a:ext cx="5201920" cy="1137920"/>
            <a:chOff x="857224" y="3073397"/>
            <a:chExt cx="4853014" cy="1138237"/>
          </a:xfrm>
        </p:grpSpPr>
        <p:sp>
          <p:nvSpPr>
            <p:cNvPr id="15" name="矩形 14"/>
            <p:cNvSpPr/>
            <p:nvPr/>
          </p:nvSpPr>
          <p:spPr>
            <a:xfrm>
              <a:off x="857224" y="3244260"/>
              <a:ext cx="2065730" cy="5837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p>
              <a:pPr lvl="0"/>
              <a:r>
                <a:rPr lang="zh-CN" altLang="en-US" sz="3200" b="1" dirty="0" smtClean="0">
                  <a:solidFill>
                    <a:prstClr val="black"/>
                  </a:solidFill>
                  <a:latin typeface="宋体" panose="02010600030101010101" pitchFamily="2" charset="-122"/>
                </a:rPr>
                <a:t>字母表述</a:t>
              </a:r>
              <a:r>
                <a:rPr lang="en-US" altLang="zh-CN" sz="3200" b="1" dirty="0" smtClean="0">
                  <a:solidFill>
                    <a:prstClr val="black"/>
                  </a:solidFill>
                  <a:latin typeface="宋体" panose="02010600030101010101" pitchFamily="2" charset="-122"/>
                </a:rPr>
                <a:t>:</a:t>
              </a:r>
              <a:endParaRPr lang="en-US" altLang="zh-CN" sz="3200" b="1" dirty="0" smtClean="0">
                <a:solidFill>
                  <a:prstClr val="black"/>
                </a:solidFill>
                <a:latin typeface="宋体" panose="02010600030101010101" pitchFamily="2" charset="-122"/>
              </a:endParaRPr>
            </a:p>
          </p:txBody>
        </p:sp>
        <p:graphicFrame>
          <p:nvGraphicFramePr>
            <p:cNvPr id="78860" name="对象 9"/>
            <p:cNvGraphicFramePr>
              <a:graphicFrameLocks noChangeAspect="1"/>
            </p:cNvGraphicFramePr>
            <p:nvPr/>
          </p:nvGraphicFramePr>
          <p:xfrm>
            <a:off x="3290888" y="3073397"/>
            <a:ext cx="2419350" cy="1138237"/>
          </p:xfrm>
          <a:graphic>
            <a:graphicData uri="http://schemas.openxmlformats.org/presentationml/2006/ole">
              <mc:AlternateContent xmlns:mc="http://schemas.openxmlformats.org/markup-compatibility/2006">
                <mc:Choice xmlns:v="urn:schemas-microsoft-com:vml" Requires="v">
                  <p:oleObj spid="_x0000_s78861" name="公式" r:id="rId1" imgW="862965" imgH="393700" progId="Equations">
                    <p:embed/>
                  </p:oleObj>
                </mc:Choice>
                <mc:Fallback>
                  <p:oleObj name="公式" r:id="rId1" imgW="862965" imgH="393700" progId="Equations">
                    <p:embed/>
                    <p:pic>
                      <p:nvPicPr>
                        <p:cNvPr id="0" name="对象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888" y="3073397"/>
                          <a:ext cx="2419350" cy="1138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笑脸 6"/>
          <p:cNvSpPr/>
          <p:nvPr/>
        </p:nvSpPr>
        <p:spPr>
          <a:xfrm>
            <a:off x="92075" y="2147570"/>
            <a:ext cx="1022350" cy="959485"/>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p>
            <a:pPr algn="ctr"/>
            <a:endParaRPr lang="zh-CN" altLang="en-US"/>
          </a:p>
        </p:txBody>
      </p:sp>
      <p:sp>
        <p:nvSpPr>
          <p:cNvPr id="8" name="笑脸 7"/>
          <p:cNvSpPr/>
          <p:nvPr/>
        </p:nvSpPr>
        <p:spPr>
          <a:xfrm>
            <a:off x="205105" y="3937000"/>
            <a:ext cx="1022350" cy="959485"/>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p>
            <a:pPr algn="ctr"/>
            <a:endParaRPr lang="zh-CN" altLang="en-US"/>
          </a:p>
        </p:txBody>
      </p:sp>
      <p:sp>
        <p:nvSpPr>
          <p:cNvPr id="19" name="Rectangle 22"/>
          <p:cNvSpPr>
            <a:spLocks noChangeArrowheads="1"/>
          </p:cNvSpPr>
          <p:nvPr/>
        </p:nvSpPr>
        <p:spPr bwMode="auto">
          <a:xfrm>
            <a:off x="2223105" y="4035510"/>
            <a:ext cx="8643966" cy="1077218"/>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spAutoFit/>
          </a:bodyPr>
          <a:p>
            <a:pPr marL="0" marR="0" lvl="0" defTabSz="914400" rtl="0" eaLnBrk="0" fontAlgn="ctr" latinLnBrk="0" hangingPunct="0">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mn-ea"/>
                <a:cs typeface="Calibri" panose="020F0502020204030204" charset="0"/>
              </a:rPr>
              <a:t>分式的除法法则：分式除以分式，把除式的分子、分母颠倒位置后，与被除式相乘．</a:t>
            </a:r>
            <a:endParaRPr kumimoji="0" lang="zh-CN" sz="3200" b="1" i="0" u="none" strike="noStrike" cap="none" normalizeH="0" baseline="0" dirty="0" smtClean="0">
              <a:ln>
                <a:noFill/>
              </a:ln>
              <a:solidFill>
                <a:schemeClr val="tx1"/>
              </a:solidFill>
              <a:effectLst/>
              <a:latin typeface="+mn-ea"/>
            </a:endParaRPr>
          </a:p>
        </p:txBody>
      </p:sp>
      <p:graphicFrame>
        <p:nvGraphicFramePr>
          <p:cNvPr id="18" name="对象 77"/>
          <p:cNvGraphicFramePr>
            <a:graphicFrameLocks noChangeAspect="1"/>
          </p:cNvGraphicFramePr>
          <p:nvPr/>
        </p:nvGraphicFramePr>
        <p:xfrm>
          <a:off x="5186970" y="5112464"/>
          <a:ext cx="3286148" cy="857256"/>
        </p:xfrm>
        <a:graphic>
          <a:graphicData uri="http://schemas.openxmlformats.org/presentationml/2006/ole">
            <mc:AlternateContent xmlns:mc="http://schemas.openxmlformats.org/markup-compatibility/2006">
              <mc:Choice xmlns:v="urn:schemas-microsoft-com:vml" Requires="v">
                <p:oleObj spid="_x0000_s1067" name="Equation" r:id="rId3" imgW="1348105" imgH="394335" progId="Equations">
                  <p:embed/>
                </p:oleObj>
              </mc:Choice>
              <mc:Fallback>
                <p:oleObj name="Equation" r:id="rId3" imgW="1348105" imgH="394335" progId="Equations">
                  <p:embed/>
                  <p:pic>
                    <p:nvPicPr>
                      <p:cNvPr id="0" name="图片 10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970" y="5112464"/>
                        <a:ext cx="3286148"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a:xfrm>
            <a:off x="2823501" y="5248080"/>
            <a:ext cx="221457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p>
            <a:pPr lvl="0"/>
            <a:r>
              <a:rPr lang="zh-CN" altLang="en-US" sz="3200" b="1" dirty="0" smtClean="0">
                <a:solidFill>
                  <a:prstClr val="black"/>
                </a:solidFill>
                <a:latin typeface="宋体" panose="02010600030101010101" pitchFamily="2" charset="-122"/>
              </a:rPr>
              <a:t>字母表述</a:t>
            </a:r>
            <a:r>
              <a:rPr lang="en-US" altLang="zh-CN" sz="3200" b="1" dirty="0" smtClean="0">
                <a:solidFill>
                  <a:prstClr val="black"/>
                </a:solidFill>
                <a:latin typeface="宋体" panose="02010600030101010101" pitchFamily="2" charset="-122"/>
              </a:rPr>
              <a:t>:</a:t>
            </a:r>
            <a:endParaRPr lang="en-US" altLang="zh-CN" sz="3200" b="1" dirty="0" smtClean="0">
              <a:solidFill>
                <a:prstClr val="black"/>
              </a:solidFill>
              <a:latin typeface="宋体" panose="02010600030101010101" pitchFamily="2" charset="-122"/>
            </a:endParaRPr>
          </a:p>
        </p:txBody>
      </p:sp>
      <p:sp>
        <p:nvSpPr>
          <p:cNvPr id="11" name="文本框 10"/>
          <p:cNvSpPr txBox="1"/>
          <p:nvPr/>
        </p:nvSpPr>
        <p:spPr>
          <a:xfrm>
            <a:off x="1114425" y="2153920"/>
            <a:ext cx="1108710" cy="645160"/>
          </a:xfrm>
          <a:prstGeom prst="rect">
            <a:avLst/>
          </a:prstGeom>
          <a:noFill/>
        </p:spPr>
        <p:txBody>
          <a:bodyPr wrap="square" rtlCol="0">
            <a:spAutoFit/>
            <a:scene3d>
              <a:camera prst="orthographicFront"/>
              <a:lightRig rig="threePt" dir="t"/>
            </a:scene3d>
          </a:bodyPr>
          <a:p>
            <a:r>
              <a:rPr lang="zh-CN" altLang="zh-CN" sz="3600">
                <a:ln/>
                <a:solidFill>
                  <a:schemeClr val="tx1"/>
                </a:solidFill>
                <a:effectLst>
                  <a:outerShdw blurRad="38100" dist="19050" dir="2700000" algn="tl" rotWithShape="0">
                    <a:schemeClr val="dk1">
                      <a:alpha val="40000"/>
                    </a:schemeClr>
                  </a:outerShdw>
                </a:effectLst>
              </a:rPr>
              <a:t>乘法</a:t>
            </a:r>
            <a:endParaRPr lang="zh-CN" altLang="zh-CN" sz="3600">
              <a:ln/>
              <a:solidFill>
                <a:schemeClr val="tx1"/>
              </a:solidFill>
              <a:effectLst>
                <a:outerShdw blurRad="38100" dist="19050" dir="2700000" algn="tl" rotWithShape="0">
                  <a:schemeClr val="dk1">
                    <a:alpha val="40000"/>
                  </a:schemeClr>
                </a:outerShdw>
              </a:effectLst>
            </a:endParaRPr>
          </a:p>
        </p:txBody>
      </p:sp>
      <p:sp>
        <p:nvSpPr>
          <p:cNvPr id="12" name="文本框 11"/>
          <p:cNvSpPr txBox="1"/>
          <p:nvPr/>
        </p:nvSpPr>
        <p:spPr>
          <a:xfrm>
            <a:off x="1227455" y="4251325"/>
            <a:ext cx="1108710" cy="645160"/>
          </a:xfrm>
          <a:prstGeom prst="rect">
            <a:avLst/>
          </a:prstGeom>
          <a:noFill/>
        </p:spPr>
        <p:txBody>
          <a:bodyPr wrap="square" rtlCol="0">
            <a:spAutoFit/>
            <a:scene3d>
              <a:camera prst="orthographicFront"/>
              <a:lightRig rig="threePt" dir="t"/>
            </a:scene3d>
          </a:bodyPr>
          <a:p>
            <a:r>
              <a:rPr lang="zh-CN" altLang="zh-CN" sz="3600">
                <a:solidFill>
                  <a:schemeClr val="tx1"/>
                </a:solidFill>
                <a:effectLst>
                  <a:outerShdw blurRad="38100" dist="19050" dir="2700000" algn="tl" rotWithShape="0">
                    <a:schemeClr val="dk1">
                      <a:alpha val="40000"/>
                    </a:schemeClr>
                  </a:outerShdw>
                </a:effectLst>
              </a:rPr>
              <a:t>除法</a:t>
            </a:r>
            <a:endParaRPr lang="zh-CN" altLang="zh-CN" sz="3600">
              <a:solidFill>
                <a:schemeClr val="tx1"/>
              </a:solidFill>
              <a:effectLst>
                <a:outerShdw blurRad="38100" dist="19050" dir="2700000" algn="tl" rotWithShape="0">
                  <a:schemeClr val="dk1">
                    <a:alpha val="40000"/>
                  </a:schemeClr>
                </a:outerShdw>
              </a:effectLst>
            </a:endParaRPr>
          </a:p>
        </p:txBody>
      </p:sp>
      <p:sp>
        <p:nvSpPr>
          <p:cNvPr id="13" name="文本框 12"/>
          <p:cNvSpPr txBox="1"/>
          <p:nvPr/>
        </p:nvSpPr>
        <p:spPr>
          <a:xfrm>
            <a:off x="520700" y="807720"/>
            <a:ext cx="5619750" cy="583565"/>
          </a:xfrm>
          <a:prstGeom prst="rect">
            <a:avLst/>
          </a:prstGeom>
          <a:noFill/>
        </p:spPr>
        <p:txBody>
          <a:bodyPr wrap="square" rtlCol="0">
            <a:spAutoFit/>
          </a:bodyPr>
          <a:p>
            <a:r>
              <a:rPr lang="zh-CN" altLang="en-US" sz="3200" b="1">
                <a:solidFill>
                  <a:srgbClr val="FF0000"/>
                </a:solidFill>
                <a:latin typeface="微软雅黑" panose="020B0503020204020204" charset="-122"/>
                <a:ea typeface="微软雅黑" panose="020B0503020204020204" charset="-122"/>
              </a:rPr>
              <a:t>第一板块：分式的四则运算</a:t>
            </a:r>
            <a:endParaRPr lang="zh-CN" altLang="en-US" sz="3200" b="1">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marL="0" indent="0">
              <a:buNone/>
            </a:pPr>
            <a:endParaRPr lang="zh-CN" altLang="en-US"/>
          </a:p>
        </p:txBody>
      </p:sp>
      <p:sp>
        <p:nvSpPr>
          <p:cNvPr id="3" name="标题 2"/>
          <p:cNvSpPr>
            <a:spLocks noGrp="1"/>
          </p:cNvSpPr>
          <p:nvPr>
            <p:ph type="title"/>
          </p:nvPr>
        </p:nvSpPr>
        <p:spPr/>
        <p:txBody>
          <a:bodyPr/>
          <a:p>
            <a:endParaRPr lang="zh-CN" altLang="en-US"/>
          </a:p>
        </p:txBody>
      </p:sp>
      <p:sp>
        <p:nvSpPr>
          <p:cNvPr id="31" name="Rectangle 2"/>
          <p:cNvSpPr>
            <a:spLocks noChangeArrowheads="1"/>
          </p:cNvSpPr>
          <p:nvPr/>
        </p:nvSpPr>
        <p:spPr bwMode="auto">
          <a:xfrm>
            <a:off x="3295940" y="2307888"/>
            <a:ext cx="7629012" cy="1077218"/>
          </a:xfrm>
          <a:prstGeom prst="rect">
            <a:avLst/>
          </a:prstGeom>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anchor="ctr" anchorCtr="0" compatLnSpc="1">
            <a:spAutoFit/>
          </a:bodyPr>
          <a:p>
            <a:pPr marL="0" marR="0" lvl="0" indent="228600" algn="l" defTabSz="914400" rtl="0" eaLnBrk="0" fontAlgn="base" latinLnBrk="0" hangingPunct="0">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语言表述</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异分母的两个分式相加</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减</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endPar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先通分</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化为同分母的分式</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再相加</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减</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a:t>
            </a:r>
            <a:endParaRPr kumimoji="0" lang="en-US" altLang="zh-CN" sz="3200" b="1" i="0" u="none" strike="noStrike" cap="none" normalizeH="0" baseline="0" dirty="0" smtClean="0">
              <a:ln>
                <a:noFill/>
              </a:ln>
              <a:solidFill>
                <a:schemeClr val="tx1"/>
              </a:solidFill>
              <a:effectLst/>
              <a:latin typeface="+mn-ea"/>
            </a:endParaRPr>
          </a:p>
        </p:txBody>
      </p:sp>
      <p:sp>
        <p:nvSpPr>
          <p:cNvPr id="7" name="笑脸 6"/>
          <p:cNvSpPr/>
          <p:nvPr/>
        </p:nvSpPr>
        <p:spPr>
          <a:xfrm>
            <a:off x="0" y="1591310"/>
            <a:ext cx="1022350" cy="959485"/>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p>
            <a:pPr algn="ctr"/>
            <a:endParaRPr lang="zh-CN" altLang="en-US"/>
          </a:p>
        </p:txBody>
      </p:sp>
      <p:graphicFrame>
        <p:nvGraphicFramePr>
          <p:cNvPr id="32" name="Object 4"/>
          <p:cNvGraphicFramePr>
            <a:graphicFrameLocks noChangeAspect="1"/>
          </p:cNvGraphicFramePr>
          <p:nvPr/>
        </p:nvGraphicFramePr>
        <p:xfrm>
          <a:off x="6224579" y="3384540"/>
          <a:ext cx="4429156" cy="857256"/>
        </p:xfrm>
        <a:graphic>
          <a:graphicData uri="http://schemas.openxmlformats.org/presentationml/2006/ole">
            <mc:AlternateContent xmlns:mc="http://schemas.openxmlformats.org/markup-compatibility/2006">
              <mc:Choice xmlns:v="urn:schemas-microsoft-com:vml" Requires="v">
                <p:oleObj spid="_x0000_s4097" name="公式" r:id="rId1" imgW="47244000" imgH="9448800" progId="Equations">
                  <p:embed/>
                </p:oleObj>
              </mc:Choice>
              <mc:Fallback>
                <p:oleObj name="公式" r:id="rId1" imgW="47244000" imgH="9448800" progId="Equations">
                  <p:embed/>
                  <p:pic>
                    <p:nvPicPr>
                      <p:cNvPr id="0" name="图片 4096"/>
                      <p:cNvPicPr>
                        <a:picLocks noChangeAspect="1"/>
                      </p:cNvPicPr>
                      <p:nvPr/>
                    </p:nvPicPr>
                    <p:blipFill>
                      <a:blip r:embed="rId2"/>
                      <a:stretch>
                        <a:fillRect/>
                      </a:stretch>
                    </p:blipFill>
                    <p:spPr>
                      <a:xfrm>
                        <a:off x="6224579" y="3384540"/>
                        <a:ext cx="4429156" cy="857256"/>
                      </a:xfrm>
                      <a:prstGeom prst="rect">
                        <a:avLst/>
                      </a:prstGeom>
                      <a:noFill/>
                      <a:ln w="9525">
                        <a:noFill/>
                      </a:ln>
                    </p:spPr>
                  </p:pic>
                </p:oleObj>
              </mc:Fallback>
            </mc:AlternateContent>
          </a:graphicData>
        </a:graphic>
      </p:graphicFrame>
      <p:sp>
        <p:nvSpPr>
          <p:cNvPr id="29" name="Rectangle 22"/>
          <p:cNvSpPr>
            <a:spLocks noChangeArrowheads="1"/>
          </p:cNvSpPr>
          <p:nvPr/>
        </p:nvSpPr>
        <p:spPr bwMode="auto">
          <a:xfrm>
            <a:off x="3295834" y="583297"/>
            <a:ext cx="8286808" cy="1077218"/>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spAutoFit/>
          </a:bodyPr>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chemeClr val="tx1"/>
                </a:solidFill>
                <a:effectLst/>
                <a:latin typeface="+mn-ea"/>
                <a:cs typeface="Times New Roman" panose="02020603050405020304" pitchFamily="18" charset="0"/>
              </a:rPr>
              <a:t>同分母的两个分式相加（减），分母不变，把分子相加（减）</a:t>
            </a:r>
            <a:r>
              <a:rPr kumimoji="0" lang="zh-CN" altLang="en-US" sz="3200" b="1" i="0" u="none" strike="noStrike" cap="none" normalizeH="0" baseline="0" dirty="0" smtClean="0">
                <a:ln>
                  <a:noFill/>
                </a:ln>
                <a:solidFill>
                  <a:srgbClr val="000000"/>
                </a:solidFill>
                <a:effectLst/>
                <a:latin typeface="+mn-ea"/>
                <a:cs typeface="宋体" panose="02010600030101010101" pitchFamily="2" charset="-122"/>
              </a:rPr>
              <a:t>．</a:t>
            </a:r>
            <a:endParaRPr kumimoji="0" lang="zh-CN" altLang="en-US" sz="3200" b="1" i="0" u="none" strike="noStrike" cap="none" normalizeH="0" baseline="0" dirty="0" smtClean="0">
              <a:ln>
                <a:noFill/>
              </a:ln>
              <a:solidFill>
                <a:schemeClr val="tx1"/>
              </a:solidFill>
              <a:effectLst/>
              <a:latin typeface="+mn-ea"/>
            </a:endParaRPr>
          </a:p>
        </p:txBody>
      </p:sp>
      <p:graphicFrame>
        <p:nvGraphicFramePr>
          <p:cNvPr id="28" name="Object 3"/>
          <p:cNvGraphicFramePr>
            <a:graphicFrameLocks noChangeAspect="1"/>
          </p:cNvGraphicFramePr>
          <p:nvPr/>
        </p:nvGraphicFramePr>
        <p:xfrm>
          <a:off x="6859905" y="1464310"/>
          <a:ext cx="2929255" cy="843280"/>
        </p:xfrm>
        <a:graphic>
          <a:graphicData uri="http://schemas.openxmlformats.org/presentationml/2006/ole">
            <mc:AlternateContent xmlns:mc="http://schemas.openxmlformats.org/markup-compatibility/2006">
              <mc:Choice xmlns:v="urn:schemas-microsoft-com:vml" Requires="v">
                <p:oleObj spid="_x0000_s1030" name="Equation" r:id="rId3" imgW="23164800" imgH="9448800" progId="Equations">
                  <p:embed/>
                </p:oleObj>
              </mc:Choice>
              <mc:Fallback>
                <p:oleObj name="Equation" r:id="rId3" imgW="23164800" imgH="9448800" progId="Equations">
                  <p:embed/>
                  <p:pic>
                    <p:nvPicPr>
                      <p:cNvPr id="0" name="图片 1029"/>
                      <p:cNvPicPr>
                        <a:picLocks noChangeAspect="1"/>
                      </p:cNvPicPr>
                      <p:nvPr/>
                    </p:nvPicPr>
                    <p:blipFill>
                      <a:blip r:embed="rId4"/>
                      <a:stretch>
                        <a:fillRect/>
                      </a:stretch>
                    </p:blipFill>
                    <p:spPr>
                      <a:xfrm>
                        <a:off x="6859905" y="1464310"/>
                        <a:ext cx="2929255" cy="843280"/>
                      </a:xfrm>
                      <a:prstGeom prst="rect">
                        <a:avLst/>
                      </a:prstGeom>
                      <a:noFill/>
                      <a:ln w="9525">
                        <a:noFill/>
                      </a:ln>
                    </p:spPr>
                  </p:pic>
                </p:oleObj>
              </mc:Fallback>
            </mc:AlternateContent>
          </a:graphicData>
        </a:graphic>
      </p:graphicFrame>
      <p:sp>
        <p:nvSpPr>
          <p:cNvPr id="15" name="矩形 14"/>
          <p:cNvSpPr/>
          <p:nvPr/>
        </p:nvSpPr>
        <p:spPr>
          <a:xfrm>
            <a:off x="3606800" y="1591310"/>
            <a:ext cx="2214245" cy="5835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p>
            <a:pPr lvl="0"/>
            <a:r>
              <a:rPr lang="zh-CN" altLang="en-US" sz="3200" b="1" dirty="0" smtClean="0">
                <a:solidFill>
                  <a:prstClr val="black"/>
                </a:solidFill>
                <a:latin typeface="宋体" panose="02010600030101010101" pitchFamily="2" charset="-122"/>
              </a:rPr>
              <a:t>字母表述</a:t>
            </a:r>
            <a:r>
              <a:rPr lang="en-US" altLang="zh-CN" sz="3200" b="1" dirty="0" smtClean="0">
                <a:solidFill>
                  <a:prstClr val="black"/>
                </a:solidFill>
                <a:latin typeface="宋体" panose="02010600030101010101" pitchFamily="2" charset="-122"/>
              </a:rPr>
              <a:t>:</a:t>
            </a:r>
            <a:endParaRPr lang="en-US" altLang="zh-CN" sz="3200" b="1" dirty="0" smtClean="0">
              <a:solidFill>
                <a:prstClr val="black"/>
              </a:solidFill>
              <a:latin typeface="宋体" panose="02010600030101010101" pitchFamily="2" charset="-122"/>
            </a:endParaRPr>
          </a:p>
        </p:txBody>
      </p:sp>
      <p:sp>
        <p:nvSpPr>
          <p:cNvPr id="4" name="矩形 3"/>
          <p:cNvSpPr/>
          <p:nvPr/>
        </p:nvSpPr>
        <p:spPr>
          <a:xfrm>
            <a:off x="3606800" y="3521710"/>
            <a:ext cx="2214245" cy="5835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p>
            <a:pPr lvl="0"/>
            <a:r>
              <a:rPr lang="zh-CN" altLang="en-US" sz="3200" b="1" dirty="0" smtClean="0">
                <a:solidFill>
                  <a:prstClr val="black"/>
                </a:solidFill>
                <a:latin typeface="宋体" panose="02010600030101010101" pitchFamily="2" charset="-122"/>
              </a:rPr>
              <a:t>字母表述</a:t>
            </a:r>
            <a:r>
              <a:rPr lang="en-US" altLang="zh-CN" sz="3200" b="1" dirty="0" smtClean="0">
                <a:solidFill>
                  <a:prstClr val="black"/>
                </a:solidFill>
                <a:latin typeface="宋体" panose="02010600030101010101" pitchFamily="2" charset="-122"/>
              </a:rPr>
              <a:t>:</a:t>
            </a:r>
            <a:endParaRPr lang="en-US" altLang="zh-CN" sz="3200" b="1" dirty="0" smtClean="0">
              <a:solidFill>
                <a:prstClr val="black"/>
              </a:solidFill>
              <a:latin typeface="宋体" panose="02010600030101010101" pitchFamily="2" charset="-122"/>
            </a:endParaRPr>
          </a:p>
        </p:txBody>
      </p:sp>
      <p:sp>
        <p:nvSpPr>
          <p:cNvPr id="5" name="太阳形 4"/>
          <p:cNvSpPr/>
          <p:nvPr/>
        </p:nvSpPr>
        <p:spPr>
          <a:xfrm>
            <a:off x="9291955" y="651637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太阳形 5"/>
          <p:cNvSpPr/>
          <p:nvPr/>
        </p:nvSpPr>
        <p:spPr>
          <a:xfrm>
            <a:off x="2635885" y="656590"/>
            <a:ext cx="757555" cy="732790"/>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8" name="太阳形 7"/>
          <p:cNvSpPr/>
          <p:nvPr/>
        </p:nvSpPr>
        <p:spPr>
          <a:xfrm>
            <a:off x="2635885" y="2651760"/>
            <a:ext cx="757555" cy="732790"/>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9" name="文本框 8"/>
          <p:cNvSpPr txBox="1"/>
          <p:nvPr/>
        </p:nvSpPr>
        <p:spPr>
          <a:xfrm>
            <a:off x="1022350" y="1503045"/>
            <a:ext cx="2022475" cy="1322070"/>
          </a:xfrm>
          <a:prstGeom prst="rect">
            <a:avLst/>
          </a:prstGeom>
          <a:noFill/>
        </p:spPr>
        <p:txBody>
          <a:bodyPr wrap="square" rtlCol="0">
            <a:spAutoFit/>
          </a:bodyPr>
          <a:p>
            <a:r>
              <a:rPr lang="zh-CN" altLang="en-US" sz="4000" b="1">
                <a:solidFill>
                  <a:schemeClr val="tx1"/>
                </a:solidFill>
              </a:rPr>
              <a:t>分式</a:t>
            </a:r>
            <a:endParaRPr lang="zh-CN" altLang="en-US" sz="4000" b="1">
              <a:solidFill>
                <a:schemeClr val="tx1"/>
              </a:solidFill>
            </a:endParaRPr>
          </a:p>
          <a:p>
            <a:r>
              <a:rPr lang="zh-CN" altLang="en-US" sz="4000" b="1">
                <a:solidFill>
                  <a:schemeClr val="tx1"/>
                </a:solidFill>
              </a:rPr>
              <a:t>的加减</a:t>
            </a:r>
            <a:endParaRPr lang="zh-CN" altLang="en-US" sz="4000" b="1">
              <a:solidFill>
                <a:schemeClr val="tx1"/>
              </a:solidFill>
            </a:endParaRPr>
          </a:p>
        </p:txBody>
      </p:sp>
      <p:cxnSp>
        <p:nvCxnSpPr>
          <p:cNvPr id="12" name="直接箭头连接符 11"/>
          <p:cNvCxnSpPr/>
          <p:nvPr/>
        </p:nvCxnSpPr>
        <p:spPr>
          <a:xfrm flipV="1">
            <a:off x="2414905" y="1236980"/>
            <a:ext cx="629920" cy="8464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389505" y="2058035"/>
            <a:ext cx="448945" cy="8083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笑脸 13"/>
          <p:cNvSpPr/>
          <p:nvPr/>
        </p:nvSpPr>
        <p:spPr>
          <a:xfrm>
            <a:off x="0" y="4648835"/>
            <a:ext cx="1022350" cy="959485"/>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p>
            <a:pPr algn="ctr"/>
            <a:endParaRPr lang="zh-CN" altLang="en-US"/>
          </a:p>
        </p:txBody>
      </p:sp>
      <p:sp>
        <p:nvSpPr>
          <p:cNvPr id="16" name="文本框 15"/>
          <p:cNvSpPr txBox="1"/>
          <p:nvPr/>
        </p:nvSpPr>
        <p:spPr>
          <a:xfrm>
            <a:off x="1022350" y="4977765"/>
            <a:ext cx="2885440" cy="1322070"/>
          </a:xfrm>
          <a:prstGeom prst="rect">
            <a:avLst/>
          </a:prstGeom>
          <a:noFill/>
        </p:spPr>
        <p:txBody>
          <a:bodyPr wrap="square" rtlCol="0">
            <a:spAutoFit/>
          </a:bodyPr>
          <a:p>
            <a:r>
              <a:rPr lang="zh-CN" altLang="en-US" sz="4000" b="1">
                <a:solidFill>
                  <a:schemeClr val="tx1"/>
                </a:solidFill>
              </a:rPr>
              <a:t>分式的</a:t>
            </a:r>
            <a:endParaRPr lang="zh-CN" altLang="en-US" sz="4000" b="1">
              <a:solidFill>
                <a:schemeClr val="tx1"/>
              </a:solidFill>
            </a:endParaRPr>
          </a:p>
          <a:p>
            <a:r>
              <a:rPr lang="zh-CN" altLang="en-US" sz="4000" b="1">
                <a:solidFill>
                  <a:schemeClr val="tx1"/>
                </a:solidFill>
              </a:rPr>
              <a:t>混合运算</a:t>
            </a:r>
            <a:endParaRPr lang="zh-CN" altLang="en-US" sz="4000" b="1">
              <a:solidFill>
                <a:schemeClr val="tx1"/>
              </a:solidFill>
            </a:endParaRPr>
          </a:p>
        </p:txBody>
      </p:sp>
      <p:sp>
        <p:nvSpPr>
          <p:cNvPr id="17" name="文本框 16"/>
          <p:cNvSpPr txBox="1"/>
          <p:nvPr/>
        </p:nvSpPr>
        <p:spPr>
          <a:xfrm>
            <a:off x="3295015" y="5114290"/>
            <a:ext cx="8287385" cy="1863090"/>
          </a:xfrm>
          <a:prstGeom prst="rect">
            <a:avLst/>
          </a:prstGeom>
          <a:noFill/>
        </p:spPr>
        <p:txBody>
          <a:bodyPr wrap="square" rtlCol="0">
            <a:spAutoFit/>
          </a:bodyPr>
          <a:p>
            <a:pPr>
              <a:lnSpc>
                <a:spcPct val="120000"/>
              </a:lnSpc>
            </a:pPr>
            <a:r>
              <a:rPr lang="en-US" altLang="zh-CN" sz="2800" dirty="0">
                <a:sym typeface="+mn-ea"/>
              </a:rPr>
              <a:t>                      </a:t>
            </a:r>
            <a:r>
              <a:rPr lang="zh-CN" altLang="en-US" sz="2800" dirty="0">
                <a:sym typeface="+mn-ea"/>
              </a:rPr>
              <a:t>：     ：</a:t>
            </a:r>
            <a:r>
              <a:rPr lang="zh-CN" altLang="en-US" sz="3200" dirty="0">
                <a:sym typeface="+mn-ea"/>
              </a:rPr>
              <a:t>先乘方，再乘除，然后加减，有括号的先算括号里面的（同</a:t>
            </a:r>
            <a:r>
              <a:rPr lang="zh-CN" altLang="en-US" sz="3200" dirty="0">
                <a:solidFill>
                  <a:srgbClr val="FF0000"/>
                </a:solidFill>
                <a:sym typeface="+mn-ea"/>
              </a:rPr>
              <a:t>有理数</a:t>
            </a:r>
            <a:r>
              <a:rPr lang="zh-CN" altLang="en-US" sz="3200" dirty="0">
                <a:sym typeface="+mn-ea"/>
              </a:rPr>
              <a:t>的运算顺序）</a:t>
            </a:r>
            <a:endParaRPr lang="zh-CN" altLang="en-US" sz="3200" dirty="0">
              <a:sym typeface="+mn-ea"/>
            </a:endParaRPr>
          </a:p>
        </p:txBody>
      </p:sp>
      <p:sp>
        <p:nvSpPr>
          <p:cNvPr id="18" name="矩形 17"/>
          <p:cNvSpPr/>
          <p:nvPr/>
        </p:nvSpPr>
        <p:spPr>
          <a:xfrm>
            <a:off x="3175635" y="5114290"/>
            <a:ext cx="2645410" cy="5835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pPr lvl="0"/>
            <a:r>
              <a:rPr lang="zh-CN" altLang="en-US" sz="3200" dirty="0">
                <a:solidFill>
                  <a:srgbClr val="FF0000"/>
                </a:solidFill>
                <a:sym typeface="+mn-ea"/>
              </a:rPr>
              <a:t>混合运算顺序</a:t>
            </a:r>
            <a:endParaRPr lang="en-US" altLang="zh-CN" sz="3200" b="1" dirty="0" smtClean="0">
              <a:solidFill>
                <a:prstClr val="black"/>
              </a:solidFill>
              <a:latin typeface="宋体" panose="02010600030101010101" pitchFamily="2" charset="-122"/>
            </a:endParaRPr>
          </a:p>
        </p:txBody>
      </p:sp>
      <p:sp>
        <p:nvSpPr>
          <p:cNvPr id="19" name="文本框 18"/>
          <p:cNvSpPr txBox="1"/>
          <p:nvPr/>
        </p:nvSpPr>
        <p:spPr>
          <a:xfrm>
            <a:off x="205105" y="0"/>
            <a:ext cx="5619750" cy="583565"/>
          </a:xfrm>
          <a:prstGeom prst="rect">
            <a:avLst/>
          </a:prstGeom>
          <a:noFill/>
        </p:spPr>
        <p:txBody>
          <a:bodyPr wrap="square" rtlCol="0">
            <a:spAutoFit/>
          </a:bodyPr>
          <a:p>
            <a:r>
              <a:rPr lang="zh-CN" altLang="en-US" sz="3200" b="1">
                <a:solidFill>
                  <a:srgbClr val="FF0000"/>
                </a:solidFill>
                <a:latin typeface="微软雅黑" panose="020B0503020204020204" charset="-122"/>
                <a:ea typeface="微软雅黑" panose="020B0503020204020204" charset="-122"/>
              </a:rPr>
              <a:t>第一板块：分式的四则运算</a:t>
            </a:r>
            <a:endParaRPr lang="zh-CN" altLang="en-US" sz="3200" b="1">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animBg="1"/>
      <p:bldP spid="18" grpId="1" animBg="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marL="0" indent="0">
              <a:buNone/>
            </a:pPr>
            <a:endParaRPr lang="zh-CN" altLang="en-US"/>
          </a:p>
        </p:txBody>
      </p:sp>
      <p:sp>
        <p:nvSpPr>
          <p:cNvPr id="3" name="标题 2"/>
          <p:cNvSpPr>
            <a:spLocks noGrp="1"/>
          </p:cNvSpPr>
          <p:nvPr>
            <p:ph type="title"/>
          </p:nvPr>
        </p:nvSpPr>
        <p:spPr/>
        <p:txBody>
          <a:bodyPr/>
          <a:p>
            <a:endParaRPr lang="zh-CN" altLang="en-US"/>
          </a:p>
        </p:txBody>
      </p:sp>
      <p:sp>
        <p:nvSpPr>
          <p:cNvPr id="5" name="文本框 4"/>
          <p:cNvSpPr txBox="1"/>
          <p:nvPr/>
        </p:nvSpPr>
        <p:spPr>
          <a:xfrm>
            <a:off x="331470" y="660400"/>
            <a:ext cx="10923270" cy="583565"/>
          </a:xfrm>
          <a:prstGeom prst="rect">
            <a:avLst/>
          </a:prstGeom>
          <a:noFill/>
        </p:spPr>
        <p:txBody>
          <a:bodyPr wrap="square" rtlCol="0">
            <a:spAutoFit/>
          </a:bodyPr>
          <a:p>
            <a:r>
              <a:rPr lang="zh-CN" altLang="en-US" sz="3200" b="1">
                <a:solidFill>
                  <a:srgbClr val="FF0000"/>
                </a:solidFill>
                <a:latin typeface="微软雅黑" panose="020B0503020204020204" charset="-122"/>
                <a:ea typeface="微软雅黑" panose="020B0503020204020204" charset="-122"/>
              </a:rPr>
              <a:t>第二板块：分式方程（注意有无增根时解方程的文字描述）</a:t>
            </a:r>
            <a:endParaRPr lang="zh-CN" altLang="en-US" sz="3200" b="1">
              <a:solidFill>
                <a:srgbClr val="FF0000"/>
              </a:solidFill>
              <a:latin typeface="微软雅黑" panose="020B0503020204020204" charset="-122"/>
              <a:ea typeface="微软雅黑" panose="020B0503020204020204" charset="-122"/>
            </a:endParaRPr>
          </a:p>
        </p:txBody>
      </p:sp>
      <p:sp>
        <p:nvSpPr>
          <p:cNvPr id="14" name=" 220"/>
          <p:cNvSpPr/>
          <p:nvPr/>
        </p:nvSpPr>
        <p:spPr>
          <a:xfrm>
            <a:off x="4343460" y="251505"/>
            <a:ext cx="3218815" cy="4089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r>
              <a:rPr lang="zh-CN" altLang="en-US" sz="2400" b="1" dirty="0">
                <a:solidFill>
                  <a:schemeClr val="tx1"/>
                </a:solidFill>
                <a:latin typeface="微软雅黑" panose="020B0503020204020204" charset="-122"/>
                <a:ea typeface="微软雅黑" panose="020B0503020204020204" charset="-122"/>
                <a:sym typeface="+mn-ea"/>
              </a:rPr>
              <a:t>合作研学</a:t>
            </a:r>
            <a:r>
              <a:rPr lang="en-US" altLang="zh-CN" sz="2400" b="1" dirty="0">
                <a:solidFill>
                  <a:schemeClr val="tx1"/>
                </a:solidFill>
                <a:latin typeface="微软雅黑" panose="020B0503020204020204" charset="-122"/>
                <a:ea typeface="微软雅黑" panose="020B0503020204020204" charset="-122"/>
                <a:sym typeface="+mn-ea"/>
              </a:rPr>
              <a:t>&amp;</a:t>
            </a:r>
            <a:r>
              <a:rPr lang="zh-CN" altLang="en-US" sz="2400" b="1" dirty="0">
                <a:solidFill>
                  <a:schemeClr val="tx1"/>
                </a:solidFill>
                <a:latin typeface="微软雅黑" panose="020B0503020204020204" charset="-122"/>
                <a:ea typeface="微软雅黑" panose="020B0503020204020204" charset="-122"/>
                <a:sym typeface="+mn-ea"/>
              </a:rPr>
              <a:t>展示激学</a:t>
            </a:r>
            <a:endParaRPr lang="zh-CN" altLang="en-US" sz="2400" b="1" dirty="0">
              <a:solidFill>
                <a:schemeClr val="tx1"/>
              </a:solidFill>
              <a:latin typeface="微软雅黑" panose="020B0503020204020204" charset="-122"/>
              <a:ea typeface="微软雅黑" panose="020B0503020204020204" charset="-122"/>
              <a:sym typeface="+mn-ea"/>
            </a:endParaRPr>
          </a:p>
        </p:txBody>
      </p:sp>
      <p:sp>
        <p:nvSpPr>
          <p:cNvPr id="6" name="矩形 5"/>
          <p:cNvSpPr/>
          <p:nvPr/>
        </p:nvSpPr>
        <p:spPr>
          <a:xfrm>
            <a:off x="0" y="1243965"/>
            <a:ext cx="12192000" cy="1137285"/>
          </a:xfrm>
          <a:prstGeom prst="rect">
            <a:avLst/>
          </a:prstGeom>
          <a:solidFill>
            <a:schemeClr val="bg1"/>
          </a:solidFill>
        </p:spPr>
        <p:txBody>
          <a:bodyPr wrap="square">
            <a:spAutoFit/>
          </a:bodyPr>
          <a:p>
            <a:r>
              <a:rPr lang="zh-CN" altLang="en-US" sz="3600" b="1" dirty="0" smtClean="0"/>
              <a:t>分母中含有未知数的方程叫做</a:t>
            </a:r>
            <a:r>
              <a:rPr lang="zh-CN" altLang="en-US" sz="3600" b="1" dirty="0" smtClean="0">
                <a:solidFill>
                  <a:srgbClr val="FF0000"/>
                </a:solidFill>
              </a:rPr>
              <a:t>分式方程．</a:t>
            </a:r>
            <a:endParaRPr lang="zh-CN" altLang="en-US" sz="3600" b="1" dirty="0" smtClean="0">
              <a:solidFill>
                <a:srgbClr val="FF0000"/>
              </a:solidFill>
            </a:endParaRPr>
          </a:p>
          <a:p>
            <a:r>
              <a:rPr lang="zh-CN" altLang="en-US" sz="3200" b="1" dirty="0" smtClean="0">
                <a:latin typeface="隶书" pitchFamily="49" charset="-122"/>
                <a:ea typeface="隶书" pitchFamily="49" charset="-122"/>
                <a:sym typeface="+mn-ea"/>
              </a:rPr>
              <a:t>理解分式方程要明确两点：①是方程；②分母中含有未知数</a:t>
            </a:r>
            <a:endParaRPr lang="zh-CN" altLang="en-US" sz="3200" b="1" dirty="0" smtClean="0">
              <a:solidFill>
                <a:srgbClr val="FF0000"/>
              </a:solidFill>
              <a:latin typeface="隶书" pitchFamily="49" charset="-122"/>
              <a:ea typeface="隶书" pitchFamily="49" charset="-122"/>
              <a:sym typeface="+mn-ea"/>
            </a:endParaRPr>
          </a:p>
        </p:txBody>
      </p:sp>
      <mc:AlternateContent xmlns:mc="http://schemas.openxmlformats.org/markup-compatibility/2006">
        <mc:Choice xmlns:a14="http://schemas.microsoft.com/office/drawing/2010/main" Requires="a14"/>
        <mc:Fallback>
          <p:sp>
            <p:nvSpPr>
              <p:cNvPr id="7" name="矩形 6"/>
              <p:cNvSpPr>
                <a:spLocks noRot="1" noChangeAspect="1" noMove="1" noResize="1" noEditPoints="1" noAdjustHandles="1" noChangeArrowheads="1" noChangeShapeType="1" noTextEdit="1"/>
              </p:cNvSpPr>
              <p:nvPr/>
            </p:nvSpPr>
            <p:spPr>
              <a:xfrm>
                <a:off x="255474" y="2568487"/>
                <a:ext cx="5857916" cy="832344"/>
              </a:xfrm>
              <a:prstGeom prst="rect">
                <a:avLst/>
              </a:prstGeom>
              <a:blipFill rotWithShape="1">
                <a:blip r:embed="rId1" cstate="print"/>
                <a:stretch>
                  <a:fillRect l="-2601" b="-6618"/>
                </a:stretch>
              </a:blipFill>
            </p:spPr>
            <p:txBody>
              <a:bodyPr/>
              <a:p>
                <a:r>
                  <a:rPr lang="zh-CN" altLang="en-US">
                    <a:noFill/>
                  </a:rPr>
                  <a:t> </a:t>
                </a:r>
                <a:endParaRPr lang="zh-CN" altLang="en-US">
                  <a:noFill/>
                </a:endParaRPr>
              </a:p>
            </p:txBody>
          </p:sp>
        </mc:Fallback>
      </mc:AlternateContent>
      <p:sp>
        <p:nvSpPr>
          <p:cNvPr id="8" name="矩形 7"/>
          <p:cNvSpPr/>
          <p:nvPr/>
        </p:nvSpPr>
        <p:spPr>
          <a:xfrm>
            <a:off x="-28" y="3496409"/>
            <a:ext cx="6643734" cy="2922905"/>
          </a:xfrm>
          <a:prstGeom prst="rect">
            <a:avLst/>
          </a:prstGeom>
        </p:spPr>
        <p:txBody>
          <a:bodyPr wrap="square">
            <a:spAutoFit/>
          </a:bodyPr>
          <a:p>
            <a:pPr lvl="0"/>
            <a:r>
              <a:rPr lang="zh-CN" altLang="en-US" sz="3200" b="1" dirty="0" smtClean="0">
                <a:solidFill>
                  <a:srgbClr val="FF0000"/>
                </a:solidFill>
                <a:latin typeface="Times New Roman" panose="02020603050405020304" pitchFamily="18" charset="0"/>
                <a:ea typeface="宋体" panose="02010600030101010101" pitchFamily="2" charset="-122"/>
              </a:rPr>
              <a:t>解</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两边同乘最简公分母</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en-US" altLang="zh-CN" sz="3200" b="1" dirty="0" smtClean="0">
                <a:solidFill>
                  <a:prstClr val="black"/>
                </a:solidFill>
                <a:latin typeface="Times New Roman" panose="02020603050405020304" pitchFamily="18" charset="0"/>
                <a:ea typeface="宋体" panose="02010600030101010101" pitchFamily="2" charset="-122"/>
              </a:rPr>
              <a:t>+2</a:t>
            </a:r>
            <a:r>
              <a:rPr lang="zh-CN" altLang="en-US" sz="3200" b="1" dirty="0" smtClean="0">
                <a:solidFill>
                  <a:prstClr val="black"/>
                </a:solidFill>
                <a:latin typeface="Times New Roman" panose="02020603050405020304" pitchFamily="18" charset="0"/>
                <a:ea typeface="宋体" panose="02010600030101010101" pitchFamily="2" charset="-122"/>
              </a:rPr>
              <a:t>得</a:t>
            </a:r>
            <a:r>
              <a:rPr lang="en-US" altLang="zh-CN" sz="3200" b="1" dirty="0" smtClean="0">
                <a:solidFill>
                  <a:prstClr val="black"/>
                </a:solidFill>
                <a:latin typeface="Times New Roman" panose="02020603050405020304" pitchFamily="18" charset="0"/>
                <a:ea typeface="宋体" panose="02010600030101010101" pitchFamily="2" charset="-122"/>
              </a:rPr>
              <a:t>:</a:t>
            </a:r>
            <a:endParaRPr lang="en-US" altLang="zh-CN" sz="3200" b="1" dirty="0" smtClean="0">
              <a:solidFill>
                <a:prstClr val="black"/>
              </a:solidFill>
              <a:latin typeface="Times New Roman" panose="02020603050405020304" pitchFamily="18" charset="0"/>
              <a:ea typeface="宋体" panose="02010600030101010101" pitchFamily="2" charset="-122"/>
            </a:endParaRPr>
          </a:p>
          <a:p>
            <a:pPr lvl="0"/>
            <a:r>
              <a:rPr lang="en-US" altLang="zh-CN" sz="3200" b="1" dirty="0" smtClean="0">
                <a:solidFill>
                  <a:prstClr val="black"/>
                </a:solidFill>
                <a:latin typeface="Times New Roman" panose="02020603050405020304" pitchFamily="18" charset="0"/>
                <a:ea typeface="宋体" panose="02010600030101010101" pitchFamily="2" charset="-122"/>
              </a:rPr>
              <a:t>             2-</a:t>
            </a:r>
            <a:r>
              <a:rPr lang="en-US" altLang="zh-CN" b="1" dirty="0" smtClean="0">
                <a:solidFill>
                  <a:prstClr val="black"/>
                </a:solidFill>
                <a:latin typeface="Times New Roman" panose="02020603050405020304" pitchFamily="18" charset="0"/>
                <a:ea typeface="宋体" panose="02010600030101010101" pitchFamily="2" charset="-122"/>
              </a:rPr>
              <a:t>(2-</a:t>
            </a:r>
            <a:r>
              <a:rPr lang="en-US" altLang="zh-CN" b="1" i="1" dirty="0" smtClean="0">
                <a:solidFill>
                  <a:prstClr val="black"/>
                </a:solidFill>
                <a:latin typeface="Times New Roman" panose="02020603050405020304" pitchFamily="18" charset="0"/>
                <a:ea typeface="宋体" panose="02010600030101010101" pitchFamily="2" charset="-122"/>
              </a:rPr>
              <a:t>x</a:t>
            </a:r>
            <a:r>
              <a:rPr lang="en-US" altLang="zh-CN" b="1" dirty="0" smtClean="0">
                <a:solidFill>
                  <a:prstClr val="black"/>
                </a:solidFill>
                <a:latin typeface="Times New Roman" panose="02020603050405020304" pitchFamily="18" charset="0"/>
                <a:ea typeface="宋体" panose="02010600030101010101" pitchFamily="2" charset="-122"/>
              </a:rPr>
              <a:t>)=</a:t>
            </a:r>
            <a:r>
              <a:rPr lang="en-US" altLang="zh-CN" sz="3200" b="1" dirty="0" smtClean="0">
                <a:solidFill>
                  <a:prstClr val="black"/>
                </a:solidFill>
                <a:latin typeface="Times New Roman" panose="02020603050405020304" pitchFamily="18" charset="0"/>
                <a:ea typeface="宋体" panose="02010600030101010101" pitchFamily="2" charset="-122"/>
              </a:rPr>
              <a:t>3(</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en-US" altLang="zh-CN" sz="3200" b="1" dirty="0" smtClean="0">
                <a:solidFill>
                  <a:prstClr val="black"/>
                </a:solidFill>
                <a:latin typeface="Times New Roman" panose="02020603050405020304" pitchFamily="18" charset="0"/>
                <a:ea typeface="宋体" panose="02010600030101010101" pitchFamily="2" charset="-122"/>
              </a:rPr>
              <a:t>+2),</a:t>
            </a:r>
            <a:endParaRPr lang="en-US" altLang="zh-CN" sz="3200" b="1" dirty="0" smtClean="0">
              <a:solidFill>
                <a:prstClr val="black"/>
              </a:solidFill>
              <a:latin typeface="Times New Roman" panose="02020603050405020304" pitchFamily="18" charset="0"/>
              <a:ea typeface="宋体" panose="02010600030101010101" pitchFamily="2" charset="-122"/>
            </a:endParaRPr>
          </a:p>
          <a:p>
            <a:pPr lvl="0"/>
            <a:r>
              <a:rPr lang="en-US" altLang="zh-CN" sz="3200" b="1" dirty="0" smtClean="0">
                <a:solidFill>
                  <a:prstClr val="black"/>
                </a:solidFill>
                <a:latin typeface="Times New Roman" panose="02020603050405020304" pitchFamily="18" charset="0"/>
                <a:ea typeface="宋体" panose="02010600030101010101" pitchFamily="2" charset="-122"/>
              </a:rPr>
              <a:t>      </a:t>
            </a:r>
            <a:r>
              <a:rPr lang="zh-CN" altLang="en-US" sz="3200" b="1" dirty="0" smtClean="0">
                <a:solidFill>
                  <a:prstClr val="black"/>
                </a:solidFill>
                <a:latin typeface="Times New Roman" panose="02020603050405020304" pitchFamily="18" charset="0"/>
                <a:ea typeface="宋体" panose="02010600030101010101" pitchFamily="2" charset="-122"/>
              </a:rPr>
              <a:t>解这个整式方程，得</a:t>
            </a:r>
            <a:endParaRPr lang="en-US" altLang="zh-CN" sz="3200" b="1" dirty="0" smtClean="0">
              <a:solidFill>
                <a:prstClr val="black"/>
              </a:solidFill>
              <a:latin typeface="Times New Roman" panose="02020603050405020304" pitchFamily="18" charset="0"/>
              <a:ea typeface="宋体" panose="02010600030101010101" pitchFamily="2" charset="-122"/>
            </a:endParaRPr>
          </a:p>
          <a:p>
            <a:pPr lvl="0"/>
            <a:r>
              <a:rPr lang="en-US" altLang="zh-CN" sz="3200" b="1" dirty="0" smtClean="0">
                <a:solidFill>
                  <a:prstClr val="black"/>
                </a:solidFill>
                <a:latin typeface="Times New Roman" panose="02020603050405020304" pitchFamily="18" charset="0"/>
                <a:ea typeface="宋体" panose="02010600030101010101" pitchFamily="2" charset="-122"/>
              </a:rPr>
              <a:t>	     </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en-US" altLang="zh-CN" sz="3200" b="1" dirty="0" smtClean="0">
                <a:solidFill>
                  <a:prstClr val="black"/>
                </a:solidFill>
                <a:latin typeface="Times New Roman" panose="02020603050405020304" pitchFamily="18" charset="0"/>
                <a:ea typeface="宋体" panose="02010600030101010101" pitchFamily="2" charset="-122"/>
              </a:rPr>
              <a:t>=-3.</a:t>
            </a:r>
            <a:endParaRPr lang="en-US" altLang="zh-CN" sz="3200" b="1" dirty="0" smtClean="0">
              <a:solidFill>
                <a:prstClr val="black"/>
              </a:solidFill>
              <a:latin typeface="Times New Roman" panose="02020603050405020304" pitchFamily="18" charset="0"/>
              <a:ea typeface="宋体" panose="02010600030101010101" pitchFamily="2" charset="-122"/>
            </a:endParaRPr>
          </a:p>
          <a:p>
            <a:r>
              <a:rPr lang="zh-CN" altLang="en-US" sz="2800" b="1" dirty="0">
                <a:solidFill>
                  <a:srgbClr val="FF0000"/>
                </a:solidFill>
                <a:latin typeface="Times New Roman" panose="02020603050405020304" pitchFamily="18" charset="0"/>
                <a:ea typeface="宋体" panose="02010600030101010101" pitchFamily="2" charset="-122"/>
              </a:rPr>
              <a:t>经</a:t>
            </a:r>
            <a:r>
              <a:rPr lang="zh-CN" altLang="en-US" sz="2800" b="1" dirty="0" smtClean="0">
                <a:solidFill>
                  <a:srgbClr val="FF0000"/>
                </a:solidFill>
                <a:latin typeface="Times New Roman" panose="02020603050405020304" pitchFamily="18" charset="0"/>
                <a:ea typeface="宋体" panose="02010600030101010101" pitchFamily="2" charset="-122"/>
              </a:rPr>
              <a:t>检验</a:t>
            </a:r>
            <a:r>
              <a:rPr lang="en-US" altLang="zh-CN" sz="2800" b="1" dirty="0" smtClean="0">
                <a:solidFill>
                  <a:srgbClr val="FF0000"/>
                </a:solidFill>
                <a:latin typeface="Times New Roman" panose="02020603050405020304" pitchFamily="18" charset="0"/>
                <a:ea typeface="宋体" panose="02010600030101010101" pitchFamily="2" charset="-122"/>
              </a:rPr>
              <a:t>:</a:t>
            </a:r>
            <a:r>
              <a:rPr lang="en-US" altLang="zh-CN" sz="2800" b="1" i="1" dirty="0" smtClean="0">
                <a:solidFill>
                  <a:prstClr val="black"/>
                </a:solidFill>
                <a:latin typeface="Times New Roman" panose="02020603050405020304" pitchFamily="18" charset="0"/>
                <a:ea typeface="宋体" panose="02010600030101010101" pitchFamily="2" charset="-122"/>
              </a:rPr>
              <a:t>x</a:t>
            </a:r>
            <a:r>
              <a:rPr lang="en-US" altLang="zh-CN" sz="2800" b="1" dirty="0" smtClean="0">
                <a:solidFill>
                  <a:prstClr val="black"/>
                </a:solidFill>
                <a:latin typeface="Times New Roman" panose="02020603050405020304" pitchFamily="18" charset="0"/>
                <a:ea typeface="宋体" panose="02010600030101010101" pitchFamily="2" charset="-122"/>
              </a:rPr>
              <a:t>=-3</a:t>
            </a:r>
            <a:r>
              <a:rPr lang="zh-CN" altLang="en-US" sz="2800" b="1" dirty="0" smtClean="0">
                <a:solidFill>
                  <a:prstClr val="black"/>
                </a:solidFill>
                <a:latin typeface="Times New Roman" panose="02020603050405020304" pitchFamily="18" charset="0"/>
                <a:ea typeface="宋体" panose="02010600030101010101" pitchFamily="2" charset="-122"/>
              </a:rPr>
              <a:t>时，是</a:t>
            </a:r>
            <a:r>
              <a:rPr lang="zh-CN" altLang="en-US" sz="2800" b="1" dirty="0">
                <a:solidFill>
                  <a:prstClr val="black"/>
                </a:solidFill>
                <a:latin typeface="Times New Roman" panose="02020603050405020304" pitchFamily="18" charset="0"/>
                <a:ea typeface="宋体" panose="02010600030101010101" pitchFamily="2" charset="-122"/>
              </a:rPr>
              <a:t>原分式方程</a:t>
            </a:r>
            <a:r>
              <a:rPr lang="zh-CN" altLang="en-US" sz="2800" b="1" dirty="0" smtClean="0">
                <a:solidFill>
                  <a:prstClr val="black"/>
                </a:solidFill>
                <a:latin typeface="Times New Roman" panose="02020603050405020304" pitchFamily="18" charset="0"/>
                <a:ea typeface="宋体" panose="02010600030101010101" pitchFamily="2" charset="-122"/>
              </a:rPr>
              <a:t>的解</a:t>
            </a:r>
            <a:r>
              <a:rPr lang="en-US" altLang="zh-CN" sz="2800" b="1" dirty="0" smtClean="0">
                <a:solidFill>
                  <a:prstClr val="black"/>
                </a:solidFill>
                <a:latin typeface="Times New Roman" panose="02020603050405020304" pitchFamily="18" charset="0"/>
                <a:ea typeface="宋体" panose="02010600030101010101" pitchFamily="2" charset="-122"/>
              </a:rPr>
              <a:t>.</a:t>
            </a:r>
            <a:endParaRPr lang="en-US" altLang="zh-CN" sz="2800" b="1" dirty="0">
              <a:solidFill>
                <a:prstClr val="black"/>
              </a:solidFill>
              <a:latin typeface="Times New Roman" panose="02020603050405020304" pitchFamily="18" charset="0"/>
              <a:ea typeface="宋体" panose="02010600030101010101" pitchFamily="2" charset="-122"/>
            </a:endParaRPr>
          </a:p>
          <a:p>
            <a:pPr lvl="0"/>
            <a:endParaRPr lang="en-US" altLang="zh-CN" sz="2800" b="1" dirty="0" smtClean="0">
              <a:solidFill>
                <a:prstClr val="black"/>
              </a:solidFill>
              <a:latin typeface="Times New Roman" panose="02020603050405020304" pitchFamily="18" charset="0"/>
              <a:ea typeface="宋体" panose="02010600030101010101" pitchFamily="2" charset="-122"/>
            </a:endParaRPr>
          </a:p>
        </p:txBody>
      </p:sp>
      <mc:AlternateContent xmlns:mc="http://schemas.openxmlformats.org/markup-compatibility/2006">
        <mc:Choice xmlns:a14="http://schemas.microsoft.com/office/drawing/2010/main" Requires="a14"/>
        <mc:Fallback>
          <p:sp>
            <p:nvSpPr>
              <p:cNvPr id="9" name="矩形 8"/>
              <p:cNvSpPr>
                <a:spLocks noRot="1" noChangeAspect="1" noMove="1" noResize="1" noEditPoints="1" noAdjustHandles="1" noChangeArrowheads="1" noChangeShapeType="1" noTextEdit="1"/>
              </p:cNvSpPr>
              <p:nvPr/>
            </p:nvSpPr>
            <p:spPr>
              <a:xfrm>
                <a:off x="6251779" y="2568487"/>
                <a:ext cx="5857916" cy="832344"/>
              </a:xfrm>
              <a:prstGeom prst="rect">
                <a:avLst/>
              </a:prstGeom>
              <a:blipFill rotWithShape="1">
                <a:blip r:embed="rId2" cstate="print"/>
                <a:stretch>
                  <a:fillRect l="-2601" b="-6618"/>
                </a:stretch>
              </a:blipFill>
            </p:spPr>
            <p:txBody>
              <a:bodyPr/>
              <a:p>
                <a:r>
                  <a:rPr lang="zh-CN" altLang="en-US">
                    <a:noFill/>
                  </a:rPr>
                  <a:t> </a:t>
                </a:r>
                <a:endParaRPr lang="zh-CN" altLang="en-US">
                  <a:noFill/>
                </a:endParaRPr>
              </a:p>
            </p:txBody>
          </p:sp>
        </mc:Fallback>
      </mc:AlternateContent>
      <p:sp>
        <p:nvSpPr>
          <p:cNvPr id="10" name="矩形 9"/>
          <p:cNvSpPr/>
          <p:nvPr/>
        </p:nvSpPr>
        <p:spPr>
          <a:xfrm>
            <a:off x="6251547" y="3401159"/>
            <a:ext cx="6643734" cy="3538220"/>
          </a:xfrm>
          <a:prstGeom prst="rect">
            <a:avLst/>
          </a:prstGeom>
        </p:spPr>
        <p:txBody>
          <a:bodyPr wrap="square">
            <a:spAutoFit/>
          </a:bodyPr>
          <a:p>
            <a:pPr lvl="0"/>
            <a:r>
              <a:rPr lang="zh-CN" altLang="en-US" sz="2800" b="1" dirty="0" smtClean="0">
                <a:solidFill>
                  <a:srgbClr val="FF0000"/>
                </a:solidFill>
                <a:latin typeface="Times New Roman" panose="02020603050405020304" pitchFamily="18" charset="0"/>
                <a:ea typeface="宋体" panose="02010600030101010101" pitchFamily="2" charset="-122"/>
              </a:rPr>
              <a:t>解</a:t>
            </a:r>
            <a:r>
              <a:rPr lang="en-US" altLang="zh-CN" sz="2800" b="1" dirty="0" smtClean="0">
                <a:solidFill>
                  <a:prstClr val="black"/>
                </a:solidFill>
                <a:latin typeface="Times New Roman" panose="02020603050405020304" pitchFamily="18" charset="0"/>
                <a:ea typeface="宋体" panose="02010600030101010101" pitchFamily="2" charset="-122"/>
              </a:rPr>
              <a:t>:</a:t>
            </a:r>
            <a:r>
              <a:rPr lang="zh-CN" altLang="en-US" sz="2800" b="1" dirty="0" smtClean="0">
                <a:solidFill>
                  <a:prstClr val="black"/>
                </a:solidFill>
                <a:latin typeface="Times New Roman" panose="02020603050405020304" pitchFamily="18" charset="0"/>
                <a:ea typeface="宋体" panose="02010600030101010101" pitchFamily="2" charset="-122"/>
              </a:rPr>
              <a:t>两边同乘最简公分母</a:t>
            </a:r>
            <a:r>
              <a:rPr lang="en-US" altLang="zh-CN" sz="2800" b="1" dirty="0" smtClean="0">
                <a:solidFill>
                  <a:prstClr val="black"/>
                </a:solidFill>
                <a:latin typeface="Times New Roman" panose="02020603050405020304" pitchFamily="18" charset="0"/>
                <a:ea typeface="宋体" panose="02010600030101010101" pitchFamily="2" charset="-122"/>
              </a:rPr>
              <a:t>(</a:t>
            </a:r>
            <a:r>
              <a:rPr lang="en-US" altLang="zh-CN" sz="2800" b="1" i="1" dirty="0" smtClean="0">
                <a:solidFill>
                  <a:prstClr val="black"/>
                </a:solidFill>
                <a:latin typeface="Times New Roman" panose="02020603050405020304" pitchFamily="18" charset="0"/>
                <a:ea typeface="宋体" panose="02010600030101010101" pitchFamily="2" charset="-122"/>
              </a:rPr>
              <a:t>x</a:t>
            </a:r>
            <a:r>
              <a:rPr lang="en-US" altLang="zh-CN" sz="2800" b="1" dirty="0" smtClean="0">
                <a:solidFill>
                  <a:prstClr val="black"/>
                </a:solidFill>
                <a:latin typeface="Times New Roman" panose="02020603050405020304" pitchFamily="18" charset="0"/>
                <a:ea typeface="宋体" panose="02010600030101010101" pitchFamily="2" charset="-122"/>
              </a:rPr>
              <a:t>+1)(</a:t>
            </a:r>
            <a:r>
              <a:rPr lang="en-US" altLang="zh-CN" sz="2800" b="1" i="1" dirty="0" smtClean="0">
                <a:solidFill>
                  <a:prstClr val="black"/>
                </a:solidFill>
                <a:latin typeface="Times New Roman" panose="02020603050405020304" pitchFamily="18" charset="0"/>
                <a:ea typeface="宋体" panose="02010600030101010101" pitchFamily="2" charset="-122"/>
              </a:rPr>
              <a:t> x</a:t>
            </a:r>
            <a:r>
              <a:rPr lang="en-US" altLang="zh-CN" sz="2800" b="1" dirty="0" smtClean="0">
                <a:solidFill>
                  <a:prstClr val="black"/>
                </a:solidFill>
                <a:latin typeface="Times New Roman" panose="02020603050405020304" pitchFamily="18" charset="0"/>
                <a:ea typeface="宋体" panose="02010600030101010101" pitchFamily="2" charset="-122"/>
              </a:rPr>
              <a:t>-1)</a:t>
            </a:r>
            <a:r>
              <a:rPr lang="zh-CN" altLang="en-US" sz="2800" b="1" dirty="0" smtClean="0">
                <a:solidFill>
                  <a:prstClr val="black"/>
                </a:solidFill>
                <a:latin typeface="Times New Roman" panose="02020603050405020304" pitchFamily="18" charset="0"/>
                <a:ea typeface="宋体" panose="02010600030101010101" pitchFamily="2" charset="-122"/>
              </a:rPr>
              <a:t>得</a:t>
            </a:r>
            <a:r>
              <a:rPr lang="en-US" altLang="zh-CN" sz="2800" b="1" dirty="0" smtClean="0">
                <a:solidFill>
                  <a:prstClr val="black"/>
                </a:solidFill>
                <a:latin typeface="Times New Roman" panose="02020603050405020304" pitchFamily="18" charset="0"/>
                <a:ea typeface="宋体" panose="02010600030101010101" pitchFamily="2" charset="-122"/>
              </a:rPr>
              <a:t>:</a:t>
            </a:r>
            <a:endParaRPr lang="en-US" altLang="zh-CN" sz="2800" b="1" dirty="0" smtClean="0">
              <a:solidFill>
                <a:prstClr val="black"/>
              </a:solidFill>
              <a:latin typeface="Times New Roman" panose="02020603050405020304" pitchFamily="18" charset="0"/>
              <a:ea typeface="宋体" panose="02010600030101010101" pitchFamily="2" charset="-122"/>
            </a:endParaRPr>
          </a:p>
          <a:p>
            <a:pPr lvl="0"/>
            <a:r>
              <a:rPr lang="en-US" altLang="zh-CN" sz="2800" b="1" dirty="0" smtClean="0">
                <a:solidFill>
                  <a:prstClr val="black"/>
                </a:solidFill>
                <a:latin typeface="Times New Roman" panose="02020603050405020304" pitchFamily="18" charset="0"/>
                <a:ea typeface="宋体" panose="02010600030101010101" pitchFamily="2" charset="-122"/>
              </a:rPr>
              <a:t>                (</a:t>
            </a:r>
            <a:r>
              <a:rPr lang="en-US" altLang="zh-CN" sz="2800" b="1" i="1" dirty="0" smtClean="0">
                <a:solidFill>
                  <a:prstClr val="black"/>
                </a:solidFill>
                <a:latin typeface="Times New Roman" panose="02020603050405020304" pitchFamily="18" charset="0"/>
                <a:ea typeface="宋体" panose="02010600030101010101" pitchFamily="2" charset="-122"/>
              </a:rPr>
              <a:t>x-</a:t>
            </a:r>
            <a:r>
              <a:rPr lang="en-US" altLang="zh-CN" sz="2800" b="1" dirty="0" smtClean="0">
                <a:solidFill>
                  <a:prstClr val="black"/>
                </a:solidFill>
                <a:latin typeface="Times New Roman" panose="02020603050405020304" pitchFamily="18" charset="0"/>
                <a:ea typeface="宋体" panose="02010600030101010101" pitchFamily="2" charset="-122"/>
              </a:rPr>
              <a:t>1</a:t>
            </a:r>
            <a:r>
              <a:rPr lang="en-US" altLang="zh-CN" sz="2800" b="1" dirty="0">
                <a:solidFill>
                  <a:prstClr val="black"/>
                </a:solidFill>
                <a:latin typeface="Times New Roman" panose="02020603050405020304" pitchFamily="18" charset="0"/>
                <a:ea typeface="宋体" panose="02010600030101010101" pitchFamily="2" charset="-122"/>
              </a:rPr>
              <a:t>)+</a:t>
            </a:r>
            <a:r>
              <a:rPr lang="en-US" altLang="zh-CN" sz="2800" b="1" dirty="0" smtClean="0">
                <a:solidFill>
                  <a:prstClr val="black"/>
                </a:solidFill>
                <a:latin typeface="Times New Roman" panose="02020603050405020304" pitchFamily="18" charset="0"/>
                <a:ea typeface="宋体" panose="02010600030101010101" pitchFamily="2" charset="-122"/>
              </a:rPr>
              <a:t>2(</a:t>
            </a:r>
            <a:r>
              <a:rPr lang="en-US" altLang="zh-CN" sz="2800" b="1" i="1" dirty="0" smtClean="0">
                <a:solidFill>
                  <a:prstClr val="black"/>
                </a:solidFill>
                <a:latin typeface="Times New Roman" panose="02020603050405020304" pitchFamily="18" charset="0"/>
                <a:ea typeface="宋体" panose="02010600030101010101" pitchFamily="2" charset="-122"/>
              </a:rPr>
              <a:t>x+</a:t>
            </a:r>
            <a:r>
              <a:rPr lang="en-US" altLang="zh-CN" sz="2800" b="1" dirty="0" smtClean="0">
                <a:solidFill>
                  <a:prstClr val="black"/>
                </a:solidFill>
                <a:latin typeface="Times New Roman" panose="02020603050405020304" pitchFamily="18" charset="0"/>
                <a:ea typeface="宋体" panose="02010600030101010101" pitchFamily="2" charset="-122"/>
              </a:rPr>
              <a:t>1)=4,</a:t>
            </a:r>
            <a:endParaRPr lang="en-US" altLang="zh-CN" sz="2800" b="1" dirty="0" smtClean="0">
              <a:solidFill>
                <a:prstClr val="black"/>
              </a:solidFill>
              <a:latin typeface="Times New Roman" panose="02020603050405020304" pitchFamily="18" charset="0"/>
              <a:ea typeface="宋体" panose="02010600030101010101" pitchFamily="2" charset="-122"/>
            </a:endParaRPr>
          </a:p>
          <a:p>
            <a:pPr lvl="0"/>
            <a:r>
              <a:rPr lang="en-US" altLang="zh-CN" sz="2800" b="1" dirty="0" smtClean="0">
                <a:solidFill>
                  <a:prstClr val="black"/>
                </a:solidFill>
                <a:latin typeface="Times New Roman" panose="02020603050405020304" pitchFamily="18" charset="0"/>
                <a:ea typeface="宋体" panose="02010600030101010101" pitchFamily="2" charset="-122"/>
              </a:rPr>
              <a:t>      </a:t>
            </a:r>
            <a:r>
              <a:rPr lang="zh-CN" altLang="en-US" sz="2800" b="1" dirty="0" smtClean="0">
                <a:solidFill>
                  <a:prstClr val="black"/>
                </a:solidFill>
                <a:latin typeface="Times New Roman" panose="02020603050405020304" pitchFamily="18" charset="0"/>
                <a:ea typeface="宋体" panose="02010600030101010101" pitchFamily="2" charset="-122"/>
              </a:rPr>
              <a:t>解这个整式方程，得</a:t>
            </a:r>
            <a:endParaRPr lang="en-US" altLang="zh-CN" sz="2800" b="1" dirty="0" smtClean="0">
              <a:solidFill>
                <a:prstClr val="black"/>
              </a:solidFill>
              <a:latin typeface="Times New Roman" panose="02020603050405020304" pitchFamily="18" charset="0"/>
              <a:ea typeface="宋体" panose="02010600030101010101" pitchFamily="2" charset="-122"/>
            </a:endParaRPr>
          </a:p>
          <a:p>
            <a:pPr lvl="0"/>
            <a:r>
              <a:rPr lang="en-US" altLang="zh-CN" sz="2800" b="1" dirty="0" smtClean="0">
                <a:solidFill>
                  <a:prstClr val="black"/>
                </a:solidFill>
                <a:latin typeface="Times New Roman" panose="02020603050405020304" pitchFamily="18" charset="0"/>
                <a:ea typeface="宋体" panose="02010600030101010101" pitchFamily="2" charset="-122"/>
              </a:rPr>
              <a:t>	         </a:t>
            </a:r>
            <a:r>
              <a:rPr lang="en-US" altLang="zh-CN" sz="2800" b="1" i="1" dirty="0" smtClean="0">
                <a:solidFill>
                  <a:prstClr val="black"/>
                </a:solidFill>
                <a:latin typeface="Times New Roman" panose="02020603050405020304" pitchFamily="18" charset="0"/>
                <a:ea typeface="宋体" panose="02010600030101010101" pitchFamily="2" charset="-122"/>
              </a:rPr>
              <a:t>x</a:t>
            </a:r>
            <a:r>
              <a:rPr lang="en-US" altLang="zh-CN" sz="2800" b="1" dirty="0" smtClean="0">
                <a:solidFill>
                  <a:prstClr val="black"/>
                </a:solidFill>
                <a:latin typeface="Times New Roman" panose="02020603050405020304" pitchFamily="18" charset="0"/>
                <a:ea typeface="宋体" panose="02010600030101010101" pitchFamily="2" charset="-122"/>
              </a:rPr>
              <a:t>=1.</a:t>
            </a:r>
            <a:endParaRPr lang="en-US" altLang="zh-CN" sz="2800" b="1" dirty="0" smtClean="0">
              <a:solidFill>
                <a:prstClr val="black"/>
              </a:solidFill>
              <a:latin typeface="Times New Roman" panose="02020603050405020304" pitchFamily="18" charset="0"/>
              <a:ea typeface="宋体" panose="02010600030101010101" pitchFamily="2" charset="-122"/>
            </a:endParaRPr>
          </a:p>
          <a:p>
            <a:r>
              <a:rPr lang="zh-CN" altLang="en-US" sz="2800" b="1" dirty="0" smtClean="0">
                <a:solidFill>
                  <a:srgbClr val="FF0000"/>
                </a:solidFill>
                <a:latin typeface="Times New Roman" panose="02020603050405020304" pitchFamily="18" charset="0"/>
                <a:ea typeface="宋体" panose="02010600030101010101" pitchFamily="2" charset="-122"/>
              </a:rPr>
              <a:t>检验</a:t>
            </a:r>
            <a:r>
              <a:rPr lang="en-US" altLang="zh-CN" sz="2800" b="1" dirty="0" smtClean="0">
                <a:solidFill>
                  <a:prstClr val="black"/>
                </a:solidFill>
                <a:latin typeface="Times New Roman" panose="02020603050405020304" pitchFamily="18" charset="0"/>
                <a:ea typeface="宋体" panose="02010600030101010101" pitchFamily="2" charset="-122"/>
              </a:rPr>
              <a:t>:</a:t>
            </a:r>
            <a:r>
              <a:rPr lang="zh-CN" altLang="en-US" sz="2800" b="1" dirty="0" smtClean="0">
                <a:solidFill>
                  <a:prstClr val="black"/>
                </a:solidFill>
                <a:latin typeface="Times New Roman" panose="02020603050405020304" pitchFamily="18" charset="0"/>
                <a:ea typeface="宋体" panose="02010600030101010101" pitchFamily="2" charset="-122"/>
              </a:rPr>
              <a:t>当</a:t>
            </a:r>
            <a:r>
              <a:rPr lang="en-US" altLang="zh-CN" sz="2800" b="1" i="1" dirty="0" smtClean="0">
                <a:solidFill>
                  <a:prstClr val="black"/>
                </a:solidFill>
                <a:latin typeface="Times New Roman" panose="02020603050405020304" pitchFamily="18" charset="0"/>
                <a:ea typeface="宋体" panose="02010600030101010101" pitchFamily="2" charset="-122"/>
              </a:rPr>
              <a:t>x</a:t>
            </a:r>
            <a:r>
              <a:rPr lang="en-US" altLang="zh-CN" sz="2800" b="1" dirty="0" smtClean="0">
                <a:solidFill>
                  <a:prstClr val="black"/>
                </a:solidFill>
                <a:latin typeface="Times New Roman" panose="02020603050405020304" pitchFamily="18" charset="0"/>
                <a:ea typeface="宋体" panose="02010600030101010101" pitchFamily="2" charset="-122"/>
              </a:rPr>
              <a:t>=1</a:t>
            </a:r>
            <a:r>
              <a:rPr lang="zh-CN" altLang="en-US" sz="2800" b="1" dirty="0" smtClean="0">
                <a:solidFill>
                  <a:prstClr val="black"/>
                </a:solidFill>
                <a:latin typeface="Times New Roman" panose="02020603050405020304" pitchFamily="18" charset="0"/>
                <a:ea typeface="宋体" panose="02010600030101010101" pitchFamily="2" charset="-122"/>
              </a:rPr>
              <a:t>时，</a:t>
            </a:r>
            <a:r>
              <a:rPr lang="en-US" altLang="zh-CN" sz="2800" b="1" dirty="0" smtClean="0">
                <a:solidFill>
                  <a:prstClr val="black"/>
                </a:solidFill>
                <a:latin typeface="Times New Roman" panose="02020603050405020304" pitchFamily="18" charset="0"/>
                <a:ea typeface="宋体" panose="02010600030101010101" pitchFamily="2" charset="-122"/>
              </a:rPr>
              <a:t> </a:t>
            </a:r>
            <a:r>
              <a:rPr lang="en-US" altLang="zh-CN" sz="2800" b="1" dirty="0">
                <a:solidFill>
                  <a:prstClr val="black"/>
                </a:solidFill>
                <a:latin typeface="Times New Roman" panose="02020603050405020304" pitchFamily="18" charset="0"/>
                <a:ea typeface="宋体" panose="02010600030101010101" pitchFamily="2" charset="-122"/>
              </a:rPr>
              <a:t>(</a:t>
            </a:r>
            <a:r>
              <a:rPr lang="en-US" altLang="zh-CN" sz="2800" b="1" i="1" dirty="0">
                <a:solidFill>
                  <a:prstClr val="black"/>
                </a:solidFill>
                <a:latin typeface="Times New Roman" panose="02020603050405020304" pitchFamily="18" charset="0"/>
                <a:ea typeface="宋体" panose="02010600030101010101" pitchFamily="2" charset="-122"/>
              </a:rPr>
              <a:t>x</a:t>
            </a:r>
            <a:r>
              <a:rPr lang="en-US" altLang="zh-CN" sz="2800" b="1" dirty="0">
                <a:solidFill>
                  <a:prstClr val="black"/>
                </a:solidFill>
                <a:latin typeface="Times New Roman" panose="02020603050405020304" pitchFamily="18" charset="0"/>
                <a:ea typeface="宋体" panose="02010600030101010101" pitchFamily="2" charset="-122"/>
              </a:rPr>
              <a:t>+1)(</a:t>
            </a:r>
            <a:r>
              <a:rPr lang="en-US" altLang="zh-CN" sz="2800" b="1" i="1" dirty="0">
                <a:solidFill>
                  <a:prstClr val="black"/>
                </a:solidFill>
                <a:latin typeface="Times New Roman" panose="02020603050405020304" pitchFamily="18" charset="0"/>
                <a:ea typeface="宋体" panose="02010600030101010101" pitchFamily="2" charset="-122"/>
              </a:rPr>
              <a:t> x</a:t>
            </a:r>
            <a:r>
              <a:rPr lang="en-US" altLang="zh-CN" sz="2800" b="1" dirty="0">
                <a:solidFill>
                  <a:prstClr val="black"/>
                </a:solidFill>
                <a:latin typeface="Times New Roman" panose="02020603050405020304" pitchFamily="18" charset="0"/>
                <a:ea typeface="宋体" panose="02010600030101010101" pitchFamily="2" charset="-122"/>
              </a:rPr>
              <a:t>-1</a:t>
            </a:r>
            <a:r>
              <a:rPr lang="en-US" altLang="zh-CN" sz="2800" b="1" dirty="0" smtClean="0">
                <a:solidFill>
                  <a:prstClr val="black"/>
                </a:solidFill>
                <a:latin typeface="Times New Roman" panose="02020603050405020304" pitchFamily="18" charset="0"/>
                <a:ea typeface="宋体" panose="02010600030101010101" pitchFamily="2" charset="-122"/>
              </a:rPr>
              <a:t>)=0</a:t>
            </a:r>
            <a:endParaRPr lang="en-US" altLang="zh-CN" sz="2800" b="1" dirty="0" smtClean="0">
              <a:solidFill>
                <a:prstClr val="black"/>
              </a:solidFill>
              <a:latin typeface="Times New Roman" panose="02020603050405020304" pitchFamily="18" charset="0"/>
              <a:ea typeface="宋体" panose="02010600030101010101" pitchFamily="2" charset="-122"/>
            </a:endParaRPr>
          </a:p>
          <a:p>
            <a:r>
              <a:rPr lang="zh-CN" altLang="en-US" sz="2800" b="1" dirty="0" smtClean="0">
                <a:solidFill>
                  <a:prstClr val="black"/>
                </a:solidFill>
                <a:latin typeface="Times New Roman" panose="02020603050405020304" pitchFamily="18" charset="0"/>
                <a:ea typeface="宋体" panose="02010600030101010101" pitchFamily="2" charset="-122"/>
              </a:rPr>
              <a:t>所以</a:t>
            </a:r>
            <a:r>
              <a:rPr lang="en-US" altLang="zh-CN" sz="2800" b="1" i="1" dirty="0">
                <a:solidFill>
                  <a:prstClr val="black"/>
                </a:solidFill>
                <a:latin typeface="Times New Roman" panose="02020603050405020304" pitchFamily="18" charset="0"/>
                <a:ea typeface="宋体" panose="02010600030101010101" pitchFamily="2" charset="-122"/>
              </a:rPr>
              <a:t>x</a:t>
            </a:r>
            <a:r>
              <a:rPr lang="en-US" altLang="zh-CN" sz="2800" b="1" dirty="0">
                <a:solidFill>
                  <a:prstClr val="black"/>
                </a:solidFill>
                <a:latin typeface="Times New Roman" panose="02020603050405020304" pitchFamily="18" charset="0"/>
                <a:ea typeface="宋体" panose="02010600030101010101" pitchFamily="2" charset="-122"/>
              </a:rPr>
              <a:t>=1</a:t>
            </a:r>
            <a:r>
              <a:rPr lang="zh-CN" altLang="en-US" sz="2800" b="1" dirty="0" smtClean="0">
                <a:solidFill>
                  <a:prstClr val="black"/>
                </a:solidFill>
                <a:latin typeface="Times New Roman" panose="02020603050405020304" pitchFamily="18" charset="0"/>
                <a:ea typeface="宋体" panose="02010600030101010101" pitchFamily="2" charset="-122"/>
              </a:rPr>
              <a:t>是</a:t>
            </a:r>
            <a:r>
              <a:rPr lang="zh-CN" altLang="en-US" sz="2800" b="1" dirty="0">
                <a:solidFill>
                  <a:prstClr val="black"/>
                </a:solidFill>
                <a:latin typeface="Times New Roman" panose="02020603050405020304" pitchFamily="18" charset="0"/>
                <a:ea typeface="宋体" panose="02010600030101010101" pitchFamily="2" charset="-122"/>
              </a:rPr>
              <a:t>原分式方程</a:t>
            </a:r>
            <a:r>
              <a:rPr lang="zh-CN" altLang="en-US" sz="2800" b="1" dirty="0" smtClean="0">
                <a:solidFill>
                  <a:prstClr val="black"/>
                </a:solidFill>
                <a:latin typeface="Times New Roman" panose="02020603050405020304" pitchFamily="18" charset="0"/>
                <a:ea typeface="宋体" panose="02010600030101010101" pitchFamily="2" charset="-122"/>
              </a:rPr>
              <a:t>的增根</a:t>
            </a:r>
            <a:r>
              <a:rPr lang="en-US" altLang="zh-CN" sz="2800" b="1" dirty="0" smtClean="0">
                <a:solidFill>
                  <a:prstClr val="black"/>
                </a:solidFill>
                <a:latin typeface="Times New Roman" panose="02020603050405020304" pitchFamily="18" charset="0"/>
                <a:ea typeface="宋体" panose="02010600030101010101" pitchFamily="2" charset="-122"/>
              </a:rPr>
              <a:t>.</a:t>
            </a:r>
            <a:endParaRPr lang="en-US" altLang="zh-CN" sz="2800" b="1" dirty="0" smtClean="0">
              <a:solidFill>
                <a:prstClr val="black"/>
              </a:solidFill>
              <a:latin typeface="Times New Roman" panose="02020603050405020304" pitchFamily="18" charset="0"/>
              <a:ea typeface="宋体" panose="02010600030101010101" pitchFamily="2" charset="-122"/>
            </a:endParaRPr>
          </a:p>
          <a:p>
            <a:r>
              <a:rPr lang="en-US" altLang="zh-CN" sz="2800" b="1" dirty="0" smtClean="0">
                <a:solidFill>
                  <a:prstClr val="black"/>
                </a:solidFill>
                <a:latin typeface="Times New Roman" panose="02020603050405020304" pitchFamily="18" charset="0"/>
                <a:ea typeface="宋体" panose="02010600030101010101" pitchFamily="2" charset="-122"/>
              </a:rPr>
              <a:t>      </a:t>
            </a:r>
            <a:r>
              <a:rPr lang="zh-CN" altLang="en-US" sz="2800" b="1" dirty="0" smtClean="0">
                <a:solidFill>
                  <a:prstClr val="black"/>
                </a:solidFill>
                <a:latin typeface="Times New Roman" panose="02020603050405020304" pitchFamily="18" charset="0"/>
                <a:ea typeface="宋体" panose="02010600030101010101" pitchFamily="2" charset="-122"/>
              </a:rPr>
              <a:t>所以原分式方程无解</a:t>
            </a:r>
            <a:endParaRPr lang="en-US" altLang="zh-CN" sz="2800" b="1" dirty="0">
              <a:solidFill>
                <a:prstClr val="black"/>
              </a:solidFill>
              <a:latin typeface="Times New Roman" panose="02020603050405020304" pitchFamily="18" charset="0"/>
              <a:ea typeface="宋体" panose="02010600030101010101" pitchFamily="2" charset="-122"/>
            </a:endParaRPr>
          </a:p>
          <a:p>
            <a:pPr lvl="0"/>
            <a:endParaRPr lang="en-US" altLang="zh-CN" sz="2800" b="1" dirty="0" smtClean="0">
              <a:solidFill>
                <a:prstClr val="black"/>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P spid="9" grpId="0" animBg="1"/>
      <p:bldP spid="9" grpId="1" animBg="1"/>
      <p:bldP spid="8" grpId="0"/>
      <p:bldP spid="8"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marL="0" indent="0">
              <a:buNone/>
            </a:pPr>
            <a:endParaRPr lang="zh-CN" altLang="en-US"/>
          </a:p>
        </p:txBody>
      </p:sp>
      <p:sp>
        <p:nvSpPr>
          <p:cNvPr id="3" name="标题 2"/>
          <p:cNvSpPr>
            <a:spLocks noGrp="1"/>
          </p:cNvSpPr>
          <p:nvPr>
            <p:ph type="title"/>
          </p:nvPr>
        </p:nvSpPr>
        <p:spPr/>
        <p:txBody>
          <a:bodyPr/>
          <a:p>
            <a:endParaRPr lang="zh-CN" altLang="en-US"/>
          </a:p>
        </p:txBody>
      </p:sp>
      <p:sp>
        <p:nvSpPr>
          <p:cNvPr id="19" name="文本框 18"/>
          <p:cNvSpPr txBox="1"/>
          <p:nvPr/>
        </p:nvSpPr>
        <p:spPr>
          <a:xfrm>
            <a:off x="192405" y="338455"/>
            <a:ext cx="5619750" cy="583565"/>
          </a:xfrm>
          <a:prstGeom prst="rect">
            <a:avLst/>
          </a:prstGeom>
          <a:noFill/>
        </p:spPr>
        <p:txBody>
          <a:bodyPr wrap="square" rtlCol="0">
            <a:spAutoFit/>
          </a:bodyPr>
          <a:p>
            <a:r>
              <a:rPr lang="zh-CN" altLang="en-US" sz="3200" b="1">
                <a:solidFill>
                  <a:srgbClr val="FF0000"/>
                </a:solidFill>
                <a:latin typeface="微软雅黑" panose="020B0503020204020204" charset="-122"/>
                <a:ea typeface="微软雅黑" panose="020B0503020204020204" charset="-122"/>
              </a:rPr>
              <a:t>第三板块：分式方程的应用</a:t>
            </a:r>
            <a:endParaRPr lang="zh-CN" altLang="en-US" sz="3200" b="1">
              <a:solidFill>
                <a:srgbClr val="FF0000"/>
              </a:solidFill>
              <a:latin typeface="微软雅黑" panose="020B0503020204020204" charset="-122"/>
              <a:ea typeface="微软雅黑" panose="020B0503020204020204" charset="-122"/>
            </a:endParaRPr>
          </a:p>
        </p:txBody>
      </p:sp>
      <p:sp>
        <p:nvSpPr>
          <p:cNvPr id="4" name="矩形 3"/>
          <p:cNvSpPr/>
          <p:nvPr/>
        </p:nvSpPr>
        <p:spPr>
          <a:xfrm>
            <a:off x="192405" y="922020"/>
            <a:ext cx="11146790" cy="4831080"/>
          </a:xfrm>
          <a:prstGeom prst="rect">
            <a:avLst/>
          </a:prstGeom>
        </p:spPr>
        <p:txBody>
          <a:bodyPr wrap="square">
            <a:spAutoFit/>
          </a:bodyPr>
          <a:p>
            <a:r>
              <a:rPr lang="zh-CN" altLang="en-US" sz="2800" b="1" dirty="0" smtClean="0">
                <a:solidFill>
                  <a:srgbClr val="FF0000"/>
                </a:solidFill>
                <a:latin typeface="+mn-ea"/>
              </a:rPr>
              <a:t>列分式方程解应用题按下列步骤进行</a:t>
            </a:r>
            <a:r>
              <a:rPr lang="en-US" altLang="zh-CN" sz="2800" b="1" dirty="0" smtClean="0">
                <a:solidFill>
                  <a:srgbClr val="FF0000"/>
                </a:solidFill>
                <a:latin typeface="+mn-ea"/>
              </a:rPr>
              <a:t>:</a:t>
            </a:r>
            <a:endParaRPr lang="en-US" altLang="zh-CN" sz="2800" b="1" dirty="0" smtClean="0">
              <a:solidFill>
                <a:srgbClr val="FF0000"/>
              </a:solidFill>
              <a:latin typeface="+mn-ea"/>
            </a:endParaRPr>
          </a:p>
          <a:p>
            <a:r>
              <a:rPr lang="en-US" altLang="zh-CN" sz="2800" b="1" dirty="0" smtClean="0">
                <a:latin typeface="+mn-ea"/>
              </a:rPr>
              <a:t>(1)</a:t>
            </a:r>
            <a:r>
              <a:rPr lang="zh-CN" altLang="en-US" sz="2800" b="1" dirty="0" smtClean="0">
                <a:latin typeface="+mn-ea"/>
              </a:rPr>
              <a:t>审题</a:t>
            </a:r>
            <a:r>
              <a:rPr lang="en-US" altLang="zh-CN" sz="2800" b="1" dirty="0" smtClean="0">
                <a:latin typeface="+mn-ea"/>
              </a:rPr>
              <a:t>,</a:t>
            </a:r>
            <a:r>
              <a:rPr lang="zh-CN" altLang="en-US" sz="2800" b="1" dirty="0" smtClean="0">
                <a:latin typeface="+mn-ea"/>
              </a:rPr>
              <a:t>了解已知量与所求各量所表示的意义</a:t>
            </a:r>
            <a:r>
              <a:rPr lang="en-US" altLang="zh-CN" sz="2800" b="1" dirty="0" smtClean="0">
                <a:latin typeface="+mn-ea"/>
              </a:rPr>
              <a:t>,</a:t>
            </a:r>
            <a:r>
              <a:rPr lang="zh-CN" altLang="en-US" sz="2800" b="1" dirty="0" smtClean="0">
                <a:latin typeface="+mn-ea"/>
              </a:rPr>
              <a:t>弄清它们之间的数量关系</a:t>
            </a:r>
            <a:r>
              <a:rPr lang="en-US" altLang="zh-CN" sz="2800" b="1" dirty="0" smtClean="0">
                <a:latin typeface="+mn-ea"/>
              </a:rPr>
              <a:t>;</a:t>
            </a:r>
            <a:endParaRPr lang="en-US" altLang="zh-CN" sz="2800" b="1" dirty="0" smtClean="0">
              <a:latin typeface="+mn-ea"/>
            </a:endParaRPr>
          </a:p>
          <a:p>
            <a:r>
              <a:rPr lang="en-US" altLang="zh-CN" sz="2800" b="1" dirty="0" smtClean="0">
                <a:latin typeface="+mn-ea"/>
              </a:rPr>
              <a:t>(2)</a:t>
            </a:r>
            <a:r>
              <a:rPr lang="zh-CN" altLang="en-US" sz="2800" b="1" dirty="0" smtClean="0">
                <a:latin typeface="+mn-ea"/>
              </a:rPr>
              <a:t>设未知数</a:t>
            </a:r>
            <a:r>
              <a:rPr lang="en-US" altLang="zh-CN" sz="2800" b="1" dirty="0" smtClean="0">
                <a:latin typeface="+mn-ea"/>
              </a:rPr>
              <a:t>;</a:t>
            </a:r>
            <a:r>
              <a:rPr lang="zh-CN" altLang="en-US" sz="2800" b="1" dirty="0" smtClean="0">
                <a:latin typeface="+mn-ea"/>
              </a:rPr>
              <a:t>（</a:t>
            </a:r>
            <a:r>
              <a:rPr lang="zh-CN" altLang="en-US" sz="2800" b="1" dirty="0" smtClean="0">
                <a:latin typeface="+mn-ea"/>
                <a:cs typeface="+mn-ea"/>
                <a:sym typeface="+mn-ea"/>
              </a:rPr>
              <a:t>分</a:t>
            </a:r>
            <a:r>
              <a:rPr lang="zh-CN" altLang="en-US" sz="2800" b="1" dirty="0" smtClean="0">
                <a:solidFill>
                  <a:srgbClr val="FF0000"/>
                </a:solidFill>
                <a:latin typeface="+mn-ea"/>
                <a:cs typeface="+mn-ea"/>
                <a:sym typeface="+mn-ea"/>
              </a:rPr>
              <a:t>直接</a:t>
            </a:r>
            <a:r>
              <a:rPr lang="zh-CN" altLang="en-US" sz="2800" b="1" dirty="0" smtClean="0">
                <a:latin typeface="+mn-ea"/>
                <a:cs typeface="+mn-ea"/>
                <a:sym typeface="+mn-ea"/>
              </a:rPr>
              <a:t>设未知数和</a:t>
            </a:r>
            <a:r>
              <a:rPr lang="zh-CN" altLang="en-US" sz="2800" b="1" dirty="0" smtClean="0">
                <a:solidFill>
                  <a:srgbClr val="FF0000"/>
                </a:solidFill>
                <a:latin typeface="+mn-ea"/>
                <a:cs typeface="+mn-ea"/>
                <a:sym typeface="+mn-ea"/>
              </a:rPr>
              <a:t>间接</a:t>
            </a:r>
            <a:r>
              <a:rPr lang="zh-CN" altLang="en-US" sz="2800" b="1" dirty="0" smtClean="0">
                <a:latin typeface="+mn-ea"/>
                <a:cs typeface="+mn-ea"/>
                <a:sym typeface="+mn-ea"/>
              </a:rPr>
              <a:t>设未知数</a:t>
            </a:r>
            <a:r>
              <a:rPr lang="zh-CN" sz="2800" b="1" dirty="0" smtClean="0">
                <a:latin typeface="+mn-ea"/>
                <a:cs typeface="+mn-ea"/>
                <a:sym typeface="+mn-ea"/>
              </a:rPr>
              <a:t>）</a:t>
            </a:r>
            <a:endParaRPr lang="en-US" altLang="zh-CN" sz="2800" b="1" dirty="0" smtClean="0">
              <a:latin typeface="+mn-ea"/>
            </a:endParaRPr>
          </a:p>
          <a:p>
            <a:r>
              <a:rPr lang="en-US" altLang="zh-CN" sz="2800" b="1" dirty="0" smtClean="0">
                <a:latin typeface="+mn-ea"/>
              </a:rPr>
              <a:t>(3)</a:t>
            </a:r>
            <a:r>
              <a:rPr lang="zh-CN" altLang="en-US" sz="2800" b="1" dirty="0" smtClean="0">
                <a:latin typeface="+mn-ea"/>
              </a:rPr>
              <a:t>找出已知量和未知量的等量关系</a:t>
            </a:r>
            <a:r>
              <a:rPr lang="en-US" altLang="zh-CN" sz="2800" b="1" dirty="0" smtClean="0">
                <a:latin typeface="+mn-ea"/>
              </a:rPr>
              <a:t>,</a:t>
            </a:r>
            <a:r>
              <a:rPr lang="zh-CN" altLang="en-US" sz="2800" b="1" dirty="0" smtClean="0">
                <a:latin typeface="+mn-ea"/>
              </a:rPr>
              <a:t>列出分式方程</a:t>
            </a:r>
            <a:r>
              <a:rPr lang="en-US" altLang="zh-CN" sz="2800" b="1" dirty="0" smtClean="0">
                <a:latin typeface="+mn-ea"/>
              </a:rPr>
              <a:t>;</a:t>
            </a:r>
            <a:endParaRPr lang="en-US" altLang="zh-CN" sz="2800" b="1" dirty="0" smtClean="0">
              <a:latin typeface="+mn-ea"/>
            </a:endParaRPr>
          </a:p>
          <a:p>
            <a:r>
              <a:rPr lang="en-US" altLang="zh-CN" sz="2800" b="1" dirty="0" smtClean="0">
                <a:latin typeface="+mn-ea"/>
              </a:rPr>
              <a:t>(4)</a:t>
            </a:r>
            <a:r>
              <a:rPr lang="zh-CN" altLang="en-US" sz="2800" b="1" dirty="0" smtClean="0">
                <a:latin typeface="+mn-ea"/>
              </a:rPr>
              <a:t>解这个分式方程</a:t>
            </a:r>
            <a:r>
              <a:rPr lang="en-US" altLang="zh-CN" sz="2800" b="1" dirty="0" smtClean="0">
                <a:latin typeface="+mn-ea"/>
              </a:rPr>
              <a:t>;</a:t>
            </a:r>
            <a:endParaRPr lang="en-US" altLang="zh-CN" sz="2800" b="1" dirty="0" smtClean="0">
              <a:latin typeface="+mn-ea"/>
            </a:endParaRPr>
          </a:p>
          <a:p>
            <a:r>
              <a:rPr lang="en-US" altLang="zh-CN" sz="2800" b="1" dirty="0" smtClean="0">
                <a:latin typeface="+mn-ea"/>
              </a:rPr>
              <a:t>(5)</a:t>
            </a:r>
            <a:r>
              <a:rPr lang="zh-CN" altLang="en-US" sz="2800" b="1" dirty="0" smtClean="0">
                <a:latin typeface="+mn-ea"/>
              </a:rPr>
              <a:t>验根</a:t>
            </a:r>
            <a:r>
              <a:rPr lang="en-US" altLang="zh-CN" sz="2800" b="1" dirty="0" smtClean="0">
                <a:latin typeface="+mn-ea"/>
              </a:rPr>
              <a:t>,</a:t>
            </a:r>
            <a:r>
              <a:rPr lang="zh-CN" altLang="en-US" sz="2800" b="1" dirty="0" smtClean="0">
                <a:latin typeface="+mn-ea"/>
              </a:rPr>
              <a:t>检验是不是</a:t>
            </a:r>
            <a:r>
              <a:rPr lang="zh-CN" altLang="en-US" sz="2800" b="1" smtClean="0">
                <a:latin typeface="+mn-ea"/>
              </a:rPr>
              <a:t>增根，是否符合实际（</a:t>
            </a:r>
            <a:r>
              <a:rPr lang="zh-CN" altLang="en-US" sz="2800" b="1" u="sng" smtClean="0">
                <a:solidFill>
                  <a:srgbClr val="FF0000"/>
                </a:solidFill>
                <a:latin typeface="+mn-ea"/>
              </a:rPr>
              <a:t>双重检验</a:t>
            </a:r>
            <a:r>
              <a:rPr lang="zh-CN" altLang="en-US" sz="2800" b="1" smtClean="0">
                <a:latin typeface="+mn-ea"/>
              </a:rPr>
              <a:t>）</a:t>
            </a:r>
            <a:endParaRPr lang="en-US" altLang="zh-CN" sz="2800" b="1" dirty="0" smtClean="0">
              <a:latin typeface="+mn-ea"/>
            </a:endParaRPr>
          </a:p>
          <a:p>
            <a:r>
              <a:rPr lang="en-US" altLang="zh-CN" sz="2800" b="1" dirty="0" smtClean="0">
                <a:latin typeface="+mn-ea"/>
              </a:rPr>
              <a:t>(6)</a:t>
            </a:r>
            <a:r>
              <a:rPr lang="zh-CN" altLang="en-US" sz="2800" b="1" dirty="0" smtClean="0">
                <a:latin typeface="+mn-ea"/>
              </a:rPr>
              <a:t>写出答案</a:t>
            </a:r>
            <a:r>
              <a:rPr lang="en-US" altLang="zh-CN" sz="2800" b="1" dirty="0" smtClean="0">
                <a:latin typeface="+mn-ea"/>
              </a:rPr>
              <a:t>.</a:t>
            </a:r>
            <a:endParaRPr lang="en-US" altLang="zh-CN" sz="2800" b="1" dirty="0" smtClean="0">
              <a:latin typeface="+mn-ea"/>
            </a:endParaRPr>
          </a:p>
          <a:p>
            <a:r>
              <a:rPr lang="zh-CN" altLang="en-US" sz="2800" b="1" dirty="0">
                <a:solidFill>
                  <a:srgbClr val="FF0000"/>
                </a:solidFill>
                <a:latin typeface="+mn-ea"/>
              </a:rPr>
              <a:t>注意</a:t>
            </a:r>
            <a:r>
              <a:rPr lang="zh-CN" altLang="en-US" sz="2800" b="1" dirty="0">
                <a:latin typeface="+mn-ea"/>
              </a:rPr>
              <a:t>：</a:t>
            </a:r>
            <a:r>
              <a:rPr lang="zh-CN" altLang="en-US" sz="2800" b="1" dirty="0" smtClean="0">
                <a:latin typeface="+mn-ea"/>
                <a:sym typeface="+mn-ea"/>
              </a:rPr>
              <a:t>分式方程解实际问题的一般步骤与用一元一次和二元一次方程组解决实际问题</a:t>
            </a:r>
            <a:r>
              <a:rPr lang="zh-CN" altLang="en-US" sz="2800" b="1" dirty="0" smtClean="0">
                <a:solidFill>
                  <a:srgbClr val="FF0000"/>
                </a:solidFill>
                <a:latin typeface="+mn-ea"/>
                <a:sym typeface="+mn-ea"/>
              </a:rPr>
              <a:t>都需要检验是否符合实际</a:t>
            </a:r>
            <a:r>
              <a:rPr lang="zh-CN" altLang="en-US" sz="2800" b="1" dirty="0" smtClean="0">
                <a:latin typeface="+mn-ea"/>
                <a:sym typeface="+mn-ea"/>
              </a:rPr>
              <a:t>，但是</a:t>
            </a:r>
            <a:r>
              <a:rPr lang="zh-CN" altLang="en-US" sz="2800" b="1" dirty="0" smtClean="0">
                <a:solidFill>
                  <a:srgbClr val="FF0000"/>
                </a:solidFill>
                <a:latin typeface="+mn-ea"/>
                <a:sym typeface="+mn-ea"/>
              </a:rPr>
              <a:t>分式方程</a:t>
            </a:r>
            <a:r>
              <a:rPr lang="zh-CN" altLang="en-US" sz="2800" b="1" dirty="0" smtClean="0">
                <a:latin typeface="+mn-ea"/>
                <a:sym typeface="+mn-ea"/>
              </a:rPr>
              <a:t>还需检验所得解是否为增根，也就是分式方程</a:t>
            </a:r>
            <a:r>
              <a:rPr lang="zh-CN" altLang="en-US" sz="2800" b="1" dirty="0" smtClean="0">
                <a:solidFill>
                  <a:srgbClr val="FF0000"/>
                </a:solidFill>
                <a:latin typeface="+mn-ea"/>
                <a:sym typeface="+mn-ea"/>
              </a:rPr>
              <a:t>需对解进行双重检验</a:t>
            </a:r>
            <a:r>
              <a:rPr lang="zh-CN" altLang="en-US" sz="2800" b="1" dirty="0" smtClean="0">
                <a:latin typeface="+mn-ea"/>
                <a:sym typeface="+mn-ea"/>
              </a:rPr>
              <a:t>。</a:t>
            </a:r>
            <a:endParaRPr lang="zh-CN" altLang="en-US" sz="2800" b="1" dirty="0" smtClean="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31775" y="1210310"/>
            <a:ext cx="6148070" cy="3853180"/>
          </a:xfrm>
          <a:prstGeom prst="rect">
            <a:avLst/>
          </a:prstGeom>
        </p:spPr>
      </p:pic>
      <p:sp>
        <p:nvSpPr>
          <p:cNvPr id="14" name=" 220"/>
          <p:cNvSpPr/>
          <p:nvPr/>
        </p:nvSpPr>
        <p:spPr>
          <a:xfrm>
            <a:off x="4343460" y="251505"/>
            <a:ext cx="3218815" cy="4089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r>
              <a:rPr lang="zh-CN" altLang="en-US" sz="2400" b="1" dirty="0">
                <a:solidFill>
                  <a:schemeClr val="tx1"/>
                </a:solidFill>
                <a:latin typeface="微软雅黑" panose="020B0503020204020204" charset="-122"/>
                <a:ea typeface="微软雅黑" panose="020B0503020204020204" charset="-122"/>
                <a:sym typeface="+mn-ea"/>
              </a:rPr>
              <a:t>精讲领学</a:t>
            </a:r>
            <a:endParaRPr lang="zh-CN" altLang="en-US" sz="2400" b="1" dirty="0">
              <a:solidFill>
                <a:schemeClr val="tx1"/>
              </a:solidFill>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2"/>
          <a:stretch>
            <a:fillRect/>
          </a:stretch>
        </p:blipFill>
        <p:spPr>
          <a:xfrm>
            <a:off x="6525260" y="1513840"/>
            <a:ext cx="5553075" cy="3048000"/>
          </a:xfrm>
          <a:prstGeom prst="rect">
            <a:avLst/>
          </a:prstGeom>
        </p:spPr>
      </p:pic>
      <p:sp>
        <p:nvSpPr>
          <p:cNvPr id="6" name="文本框 5"/>
          <p:cNvSpPr txBox="1"/>
          <p:nvPr/>
        </p:nvSpPr>
        <p:spPr>
          <a:xfrm>
            <a:off x="1525270" y="660400"/>
            <a:ext cx="3561715" cy="460375"/>
          </a:xfrm>
          <a:prstGeom prst="rect">
            <a:avLst/>
          </a:prstGeom>
          <a:noFill/>
        </p:spPr>
        <p:txBody>
          <a:bodyPr wrap="square" rtlCol="0">
            <a:spAutoFit/>
          </a:bodyPr>
          <a:p>
            <a:r>
              <a:rPr lang="zh-CN" altLang="en-US" sz="2400" b="1">
                <a:solidFill>
                  <a:srgbClr val="FF0000"/>
                </a:solidFill>
              </a:rPr>
              <a:t>本章知识结构</a:t>
            </a:r>
            <a:endParaRPr lang="zh-CN" altLang="en-US" sz="2400" b="1">
              <a:solidFill>
                <a:srgbClr val="FF0000"/>
              </a:solidFill>
            </a:endParaRPr>
          </a:p>
        </p:txBody>
      </p:sp>
      <p:sp>
        <p:nvSpPr>
          <p:cNvPr id="7" name="文本框 6"/>
          <p:cNvSpPr txBox="1"/>
          <p:nvPr/>
        </p:nvSpPr>
        <p:spPr>
          <a:xfrm>
            <a:off x="7373620" y="926465"/>
            <a:ext cx="3561715" cy="460375"/>
          </a:xfrm>
          <a:prstGeom prst="rect">
            <a:avLst/>
          </a:prstGeom>
          <a:noFill/>
        </p:spPr>
        <p:txBody>
          <a:bodyPr wrap="square" rtlCol="0">
            <a:spAutoFit/>
          </a:bodyPr>
          <a:p>
            <a:r>
              <a:rPr lang="zh-CN" altLang="en-US" sz="2400" b="1">
                <a:solidFill>
                  <a:srgbClr val="FF0000"/>
                </a:solidFill>
              </a:rPr>
              <a:t>解分式方程步骤</a:t>
            </a:r>
            <a:endParaRPr lang="zh-CN" altLang="en-US" sz="2400" b="1">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mc:AlternateContent xmlns:mc="http://schemas.openxmlformats.org/markup-compatibility/2006">
        <mc:Choice xmlns:a14="http://schemas.microsoft.com/office/drawing/2010/main" Requires="a14"/>
        <mc:Fallback>
          <p:sp>
            <p:nvSpPr>
              <p:cNvPr id="5" name="文本框 4"/>
              <p:cNvSpPr txBox="1">
                <a:spLocks noRot="1" noChangeAspect="1" noMove="1" noResize="1" noEditPoints="1" noAdjustHandles="1" noChangeArrowheads="1" noChangeShapeType="1" noTextEdit="1"/>
              </p:cNvSpPr>
              <p:nvPr/>
            </p:nvSpPr>
            <p:spPr>
              <a:xfrm>
                <a:off x="331457" y="1172059"/>
                <a:ext cx="11528981" cy="1680781"/>
              </a:xfrm>
              <a:prstGeom prst="rect">
                <a:avLst/>
              </a:prstGeom>
              <a:blipFill rotWithShape="1">
                <a:blip r:embed="rId1"/>
                <a:stretch>
                  <a:fillRect l="-1851" t="-5797" b="-1087"/>
                </a:stretch>
              </a:blipFill>
            </p:spPr>
            <p:txBody>
              <a:bodyPr/>
              <a:p>
                <a:r>
                  <a:rPr lang="zh-CN" altLang="en-US" sz="1600">
                    <a:noFill/>
                  </a:rPr>
                  <a:t> </a:t>
                </a:r>
                <a:endParaRPr lang="zh-CN" altLang="en-US" sz="1600">
                  <a:noFill/>
                </a:endParaRPr>
              </a:p>
            </p:txBody>
          </p:sp>
        </mc:Fallback>
      </mc:AlternateContent>
      <p:sp>
        <p:nvSpPr>
          <p:cNvPr id="6" name="内容占位符 5"/>
          <p:cNvSpPr/>
          <p:nvPr>
            <p:ph idx="1"/>
          </p:nvPr>
        </p:nvSpPr>
        <p:spPr>
          <a:xfrm>
            <a:off x="973527" y="1172422"/>
            <a:ext cx="9877777" cy="3450696"/>
          </a:xfrm>
        </p:spPr>
        <p:txBody>
          <a:bodyPr/>
          <a:p>
            <a:endParaRPr lang="zh-CN" altLang="en-US"/>
          </a:p>
        </p:txBody>
      </p:sp>
      <mc:AlternateContent xmlns:mc="http://schemas.openxmlformats.org/markup-compatibility/2006">
        <mc:Choice xmlns:a14="http://schemas.microsoft.com/office/drawing/2010/main" Requires="a14"/>
        <mc:Fallback>
          <p:sp>
            <p:nvSpPr>
              <p:cNvPr id="7" name="文本框 6"/>
              <p:cNvSpPr txBox="1">
                <a:spLocks noRot="1" noChangeAspect="1" noMove="1" noResize="1" noEditPoints="1" noAdjustHandles="1" noChangeArrowheads="1" noChangeShapeType="1" noTextEdit="1"/>
              </p:cNvSpPr>
              <p:nvPr/>
            </p:nvSpPr>
            <p:spPr>
              <a:xfrm>
                <a:off x="609895" y="2663183"/>
                <a:ext cx="9813303" cy="4077398"/>
              </a:xfrm>
              <a:prstGeom prst="rect">
                <a:avLst/>
              </a:prstGeom>
              <a:blipFill rotWithShape="1">
                <a:blip r:embed="rId2"/>
                <a:stretch>
                  <a:fillRect l="-2174" b="-1196"/>
                </a:stretch>
              </a:blipFill>
            </p:spPr>
            <p:txBody>
              <a:bodyPr/>
              <a:p>
                <a:r>
                  <a:rPr lang="zh-CN" altLang="en-US">
                    <a:noFill/>
                  </a:rPr>
                  <a:t> </a:t>
                </a:r>
                <a:endParaRPr lang="zh-CN" altLang="en-US">
                  <a:noFill/>
                </a:endParaRPr>
              </a:p>
            </p:txBody>
          </p:sp>
        </mc:Fallback>
      </mc:AlternateContent>
      <p:sp>
        <p:nvSpPr>
          <p:cNvPr id="14" name=" 220"/>
          <p:cNvSpPr/>
          <p:nvPr/>
        </p:nvSpPr>
        <p:spPr>
          <a:xfrm>
            <a:off x="4343460" y="251505"/>
            <a:ext cx="3218815" cy="4089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r>
              <a:rPr lang="zh-CN" altLang="en-US" sz="2400" b="1" dirty="0">
                <a:solidFill>
                  <a:schemeClr val="tx1"/>
                </a:solidFill>
                <a:latin typeface="微软雅黑" panose="020B0503020204020204" charset="-122"/>
                <a:ea typeface="微软雅黑" panose="020B0503020204020204" charset="-122"/>
                <a:sym typeface="+mn-ea"/>
              </a:rPr>
              <a:t>反馈固学</a:t>
            </a:r>
            <a:endParaRPr lang="zh-CN" altLang="en-US" sz="2400" b="1" dirty="0">
              <a:solidFill>
                <a:schemeClr val="tx1"/>
              </a:solidFill>
              <a:latin typeface="微软雅黑" panose="020B0503020204020204" charset="-122"/>
              <a:ea typeface="微软雅黑" panose="020B0503020204020204" charset="-122"/>
              <a:sym typeface="+mn-ea"/>
            </a:endParaRPr>
          </a:p>
        </p:txBody>
      </p:sp>
      <p:sp>
        <p:nvSpPr>
          <p:cNvPr id="8" name="文本框 7"/>
          <p:cNvSpPr txBox="1"/>
          <p:nvPr/>
        </p:nvSpPr>
        <p:spPr>
          <a:xfrm>
            <a:off x="732155" y="908685"/>
            <a:ext cx="4166870" cy="645160"/>
          </a:xfrm>
          <a:prstGeom prst="rect">
            <a:avLst/>
          </a:prstGeom>
          <a:noFill/>
        </p:spPr>
        <p:txBody>
          <a:bodyPr wrap="square" rtlCol="0">
            <a:spAutoFit/>
          </a:bodyPr>
          <a:p>
            <a:r>
              <a:rPr lang="zh-CN" altLang="zh-CN" sz="3600">
                <a:solidFill>
                  <a:srgbClr val="FF0000"/>
                </a:solidFill>
              </a:rPr>
              <a:t>重点题</a:t>
            </a:r>
            <a:r>
              <a:rPr lang="en-US" altLang="zh-CN" sz="3600">
                <a:solidFill>
                  <a:srgbClr val="FF0000"/>
                </a:solidFill>
              </a:rPr>
              <a:t>1</a:t>
            </a:r>
            <a:r>
              <a:rPr lang="zh-CN" altLang="zh-CN" sz="3600">
                <a:solidFill>
                  <a:srgbClr val="FF0000"/>
                </a:solidFill>
              </a:rPr>
              <a:t>：化简求值</a:t>
            </a:r>
            <a:endParaRPr lang="zh-CN" altLang="zh-CN"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pic>
        <p:nvPicPr>
          <p:cNvPr id="5" name="内容占位符 4"/>
          <p:cNvPicPr>
            <a:picLocks noChangeAspect="1"/>
          </p:cNvPicPr>
          <p:nvPr>
            <p:ph idx="1"/>
          </p:nvPr>
        </p:nvPicPr>
        <p:blipFill>
          <a:blip r:embed="rId1"/>
          <a:stretch>
            <a:fillRect/>
          </a:stretch>
        </p:blipFill>
        <p:spPr>
          <a:xfrm>
            <a:off x="1339850" y="1772920"/>
            <a:ext cx="3601085" cy="922020"/>
          </a:xfrm>
          <a:prstGeom prst="rect">
            <a:avLst/>
          </a:prstGeom>
        </p:spPr>
      </p:pic>
      <p:pic>
        <p:nvPicPr>
          <p:cNvPr id="6" name="图片 5"/>
          <p:cNvPicPr>
            <a:picLocks noChangeAspect="1"/>
          </p:cNvPicPr>
          <p:nvPr/>
        </p:nvPicPr>
        <p:blipFill>
          <a:blip r:embed="rId2"/>
          <a:stretch>
            <a:fillRect/>
          </a:stretch>
        </p:blipFill>
        <p:spPr>
          <a:xfrm>
            <a:off x="6588125" y="1591310"/>
            <a:ext cx="3182620" cy="977265"/>
          </a:xfrm>
          <a:prstGeom prst="rect">
            <a:avLst/>
          </a:prstGeom>
        </p:spPr>
      </p:pic>
      <p:pic>
        <p:nvPicPr>
          <p:cNvPr id="7" name="图片 6"/>
          <p:cNvPicPr>
            <a:picLocks noChangeAspect="1"/>
          </p:cNvPicPr>
          <p:nvPr/>
        </p:nvPicPr>
        <p:blipFill>
          <a:blip r:embed="rId3"/>
          <a:stretch>
            <a:fillRect/>
          </a:stretch>
        </p:blipFill>
        <p:spPr>
          <a:xfrm>
            <a:off x="1004570" y="2926715"/>
            <a:ext cx="4271645" cy="2430780"/>
          </a:xfrm>
          <a:prstGeom prst="rect">
            <a:avLst/>
          </a:prstGeom>
        </p:spPr>
      </p:pic>
      <p:pic>
        <p:nvPicPr>
          <p:cNvPr id="8" name="图片 7"/>
          <p:cNvPicPr>
            <a:picLocks noChangeAspect="1"/>
          </p:cNvPicPr>
          <p:nvPr/>
        </p:nvPicPr>
        <p:blipFill>
          <a:blip r:embed="rId4"/>
          <a:stretch>
            <a:fillRect/>
          </a:stretch>
        </p:blipFill>
        <p:spPr>
          <a:xfrm>
            <a:off x="6588125" y="2694940"/>
            <a:ext cx="3999865" cy="3194685"/>
          </a:xfrm>
          <a:prstGeom prst="rect">
            <a:avLst/>
          </a:prstGeom>
        </p:spPr>
      </p:pic>
      <p:sp>
        <p:nvSpPr>
          <p:cNvPr id="9" name="文本框 8"/>
          <p:cNvSpPr txBox="1"/>
          <p:nvPr/>
        </p:nvSpPr>
        <p:spPr>
          <a:xfrm>
            <a:off x="318770" y="2600960"/>
            <a:ext cx="808355" cy="460375"/>
          </a:xfrm>
          <a:prstGeom prst="rect">
            <a:avLst/>
          </a:prstGeom>
          <a:noFill/>
        </p:spPr>
        <p:txBody>
          <a:bodyPr wrap="square" rtlCol="0">
            <a:spAutoFit/>
          </a:bodyPr>
          <a:p>
            <a:r>
              <a:rPr lang="zh-CN" altLang="en-US" sz="2400">
                <a:solidFill>
                  <a:srgbClr val="FF0000"/>
                </a:solidFill>
              </a:rPr>
              <a:t>解：</a:t>
            </a:r>
            <a:endParaRPr lang="zh-CN" altLang="en-US" sz="2400">
              <a:solidFill>
                <a:srgbClr val="FF0000"/>
              </a:solidFill>
            </a:endParaRPr>
          </a:p>
        </p:txBody>
      </p:sp>
      <p:sp>
        <p:nvSpPr>
          <p:cNvPr id="10" name="文本框 9"/>
          <p:cNvSpPr txBox="1"/>
          <p:nvPr/>
        </p:nvSpPr>
        <p:spPr>
          <a:xfrm>
            <a:off x="5691505" y="2694940"/>
            <a:ext cx="808355" cy="460375"/>
          </a:xfrm>
          <a:prstGeom prst="rect">
            <a:avLst/>
          </a:prstGeom>
          <a:noFill/>
        </p:spPr>
        <p:txBody>
          <a:bodyPr wrap="square" rtlCol="0">
            <a:spAutoFit/>
          </a:bodyPr>
          <a:p>
            <a:r>
              <a:rPr lang="zh-CN" altLang="en-US" sz="2400">
                <a:solidFill>
                  <a:srgbClr val="FF0000"/>
                </a:solidFill>
              </a:rPr>
              <a:t>解：</a:t>
            </a:r>
            <a:endParaRPr lang="zh-CN" altLang="en-US" sz="2400">
              <a:solidFill>
                <a:srgbClr val="FF0000"/>
              </a:solidFill>
            </a:endParaRPr>
          </a:p>
        </p:txBody>
      </p:sp>
      <p:sp>
        <p:nvSpPr>
          <p:cNvPr id="14" name=" 220"/>
          <p:cNvSpPr/>
          <p:nvPr/>
        </p:nvSpPr>
        <p:spPr>
          <a:xfrm>
            <a:off x="4343460" y="251505"/>
            <a:ext cx="3218815" cy="4089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r>
              <a:rPr lang="zh-CN" altLang="en-US" sz="2400" b="1" dirty="0">
                <a:solidFill>
                  <a:schemeClr val="tx1"/>
                </a:solidFill>
                <a:latin typeface="微软雅黑" panose="020B0503020204020204" charset="-122"/>
                <a:ea typeface="微软雅黑" panose="020B0503020204020204" charset="-122"/>
                <a:sym typeface="+mn-ea"/>
              </a:rPr>
              <a:t>反馈固学</a:t>
            </a:r>
            <a:endParaRPr lang="zh-CN" altLang="en-US" sz="2400" b="1" dirty="0">
              <a:solidFill>
                <a:schemeClr val="tx1"/>
              </a:solidFill>
              <a:latin typeface="微软雅黑" panose="020B0503020204020204" charset="-122"/>
              <a:ea typeface="微软雅黑" panose="020B0503020204020204" charset="-122"/>
              <a:sym typeface="+mn-ea"/>
            </a:endParaRPr>
          </a:p>
        </p:txBody>
      </p:sp>
      <p:sp>
        <p:nvSpPr>
          <p:cNvPr id="11" name="文本框 10"/>
          <p:cNvSpPr txBox="1"/>
          <p:nvPr/>
        </p:nvSpPr>
        <p:spPr>
          <a:xfrm>
            <a:off x="2541270" y="6489700"/>
            <a:ext cx="3472815" cy="368300"/>
          </a:xfrm>
          <a:prstGeom prst="rect">
            <a:avLst/>
          </a:prstGeom>
          <a:noFill/>
        </p:spPr>
        <p:txBody>
          <a:bodyPr wrap="square" rtlCol="0">
            <a:spAutoFit/>
          </a:bodyPr>
          <a:p>
            <a:r>
              <a:rPr lang="zh-CN" altLang="en-US">
                <a:solidFill>
                  <a:srgbClr val="FF0000"/>
                </a:solidFill>
              </a:rPr>
              <a:t>题目来自全品本章综合评价</a:t>
            </a:r>
            <a:endParaRPr lang="zh-CN" altLang="en-US">
              <a:solidFill>
                <a:srgbClr val="FF0000"/>
              </a:solidFill>
            </a:endParaRPr>
          </a:p>
        </p:txBody>
      </p:sp>
      <p:sp>
        <p:nvSpPr>
          <p:cNvPr id="12" name="文本框 11"/>
          <p:cNvSpPr txBox="1"/>
          <p:nvPr/>
        </p:nvSpPr>
        <p:spPr>
          <a:xfrm>
            <a:off x="732155" y="908685"/>
            <a:ext cx="4721860" cy="645160"/>
          </a:xfrm>
          <a:prstGeom prst="rect">
            <a:avLst/>
          </a:prstGeom>
          <a:noFill/>
        </p:spPr>
        <p:txBody>
          <a:bodyPr wrap="square" rtlCol="0">
            <a:spAutoFit/>
          </a:bodyPr>
          <a:p>
            <a:r>
              <a:rPr lang="zh-CN" altLang="zh-CN" sz="3600" b="1">
                <a:solidFill>
                  <a:srgbClr val="FF0000"/>
                </a:solidFill>
              </a:rPr>
              <a:t>重点题</a:t>
            </a:r>
            <a:r>
              <a:rPr lang="en-US" altLang="zh-CN" sz="3600" b="1">
                <a:solidFill>
                  <a:srgbClr val="FF0000"/>
                </a:solidFill>
              </a:rPr>
              <a:t>2</a:t>
            </a:r>
            <a:r>
              <a:rPr lang="zh-CN" altLang="zh-CN" sz="3600" b="1">
                <a:solidFill>
                  <a:srgbClr val="FF0000"/>
                </a:solidFill>
              </a:rPr>
              <a:t>：解分式方程</a:t>
            </a:r>
            <a:endParaRPr lang="zh-CN" altLang="zh-CN" sz="3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3420,&quot;width&quot;:1096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1151</Words>
  <Application>WPS 演示</Application>
  <PresentationFormat>宽屏</PresentationFormat>
  <Paragraphs>118</Paragraphs>
  <Slides>11</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4</vt:i4>
      </vt:variant>
      <vt:variant>
        <vt:lpstr>幻灯片标题</vt:lpstr>
      </vt:variant>
      <vt:variant>
        <vt:i4>11</vt:i4>
      </vt:variant>
    </vt:vector>
  </HeadingPairs>
  <TitlesOfParts>
    <vt:vector size="30" baseType="lpstr">
      <vt:lpstr>Arial</vt:lpstr>
      <vt:lpstr>宋体</vt:lpstr>
      <vt:lpstr>Wingdings</vt:lpstr>
      <vt:lpstr>Arial Unicode MS</vt:lpstr>
      <vt:lpstr>Calibri</vt:lpstr>
      <vt:lpstr>微软雅黑</vt:lpstr>
      <vt:lpstr>Symbol</vt:lpstr>
      <vt:lpstr>Candara</vt:lpstr>
      <vt:lpstr>华文新魏</vt:lpstr>
      <vt:lpstr>华文楷体</vt:lpstr>
      <vt:lpstr>楷体_GB2312</vt:lpstr>
      <vt:lpstr>新宋体</vt:lpstr>
      <vt:lpstr>Times New Roman</vt:lpstr>
      <vt:lpstr>隶书</vt:lpstr>
      <vt:lpstr>1_波形</vt:lpstr>
      <vt:lpstr>Equations</vt:lpstr>
      <vt:lpstr>Equations</vt:lpstr>
      <vt:lpstr>Equations</vt:lpstr>
      <vt:lpstr>Equations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马爱平Alice</cp:lastModifiedBy>
  <cp:revision>10</cp:revision>
  <dcterms:created xsi:type="dcterms:W3CDTF">2020-07-02T03:33:32Z</dcterms:created>
  <dcterms:modified xsi:type="dcterms:W3CDTF">2020-07-02T06:17:50Z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