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4" r:id="rId1"/>
  </p:sldMasterIdLst>
  <p:notesMasterIdLst>
    <p:notesMasterId r:id="rId21"/>
  </p:notesMasterIdLst>
  <p:sldIdLst>
    <p:sldId id="318" r:id="rId2"/>
    <p:sldId id="341" r:id="rId3"/>
    <p:sldId id="287" r:id="rId4"/>
    <p:sldId id="328" r:id="rId5"/>
    <p:sldId id="356" r:id="rId6"/>
    <p:sldId id="293" r:id="rId7"/>
    <p:sldId id="369" r:id="rId8"/>
    <p:sldId id="368" r:id="rId9"/>
    <p:sldId id="342" r:id="rId10"/>
    <p:sldId id="370" r:id="rId11"/>
    <p:sldId id="296" r:id="rId12"/>
    <p:sldId id="371" r:id="rId13"/>
    <p:sldId id="292" r:id="rId14"/>
    <p:sldId id="372" r:id="rId15"/>
    <p:sldId id="373" r:id="rId16"/>
    <p:sldId id="374" r:id="rId17"/>
    <p:sldId id="375" r:id="rId18"/>
    <p:sldId id="376" r:id="rId19"/>
    <p:sldId id="352" r:id="rId20"/>
  </p:sldIdLst>
  <p:sldSz cx="9144000" cy="6858000" type="screen4x3"/>
  <p:notesSz cx="6858000" cy="9144000"/>
  <p:defaultTextStyle>
    <a:defPPr>
      <a:defRPr lang="zh-CN"/>
    </a:defPPr>
    <a:lvl1pPr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1" autoAdjust="0"/>
  </p:normalViewPr>
  <p:slideViewPr>
    <p:cSldViewPr>
      <p:cViewPr varScale="1">
        <p:scale>
          <a:sx n="67" d="100"/>
          <a:sy n="67" d="100"/>
        </p:scale>
        <p:origin x="-1476" y="-102"/>
      </p:cViewPr>
      <p:guideLst>
        <p:guide orient="horz" pos="2160"/>
        <p:guide pos="2880"/>
      </p:guideLst>
    </p:cSldViewPr>
  </p:slideViewPr>
  <p:outlineViewPr>
    <p:cViewPr>
      <p:scale>
        <a:sx n="33" d="100"/>
        <a:sy n="33" d="100"/>
      </p:scale>
      <p:origin x="0" y="34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24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DFDCBBFC-4FC4-4F72-A2BD-146476B9911C}" type="datetimeFigureOut">
              <a:rPr lang="zh-CN" altLang="en-US"/>
              <a:pPr>
                <a:defRPr/>
              </a:pPr>
              <a:t>2020/4/24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AF46253-02FB-457B-A215-4A9967B19C3B}" type="slidenum">
              <a:rPr lang="zh-CN" altLang="en-US"/>
              <a:pPr>
                <a:defRPr/>
              </a:pPr>
              <a:t>‹#›</a:t>
            </a:fld>
            <a:endParaRPr lang="zh-CN" altLang="en-US"/>
          </a:p>
        </p:txBody>
      </p:sp>
    </p:spTree>
    <p:extLst>
      <p:ext uri="{BB962C8B-B14F-4D97-AF65-F5344CB8AC3E}">
        <p14:creationId xmlns:p14="http://schemas.microsoft.com/office/powerpoint/2010/main" val="34171307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CE947E1-079E-4B96-918A-2DEA45CC1F0A}" type="datetimeFigureOut">
              <a:rPr lang="zh-CN" altLang="en-US" smtClean="0"/>
              <a:pPr/>
              <a:t>2020/4/24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CE947E1-079E-4B96-918A-2DEA45CC1F0A}" type="datetimeFigureOut">
              <a:rPr lang="zh-CN" altLang="en-US" smtClean="0"/>
              <a:pPr/>
              <a:t>2020/4/24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CE947E1-079E-4B96-918A-2DEA45CC1F0A}" type="datetimeFigureOut">
              <a:rPr lang="zh-CN" altLang="en-US" smtClean="0"/>
              <a:pPr/>
              <a:t>2020/4/24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8F64C0-7660-4B18-A102-745B745CBF1E}" type="slidenum">
              <a:rPr lang="zh-CN" altLang="en-US" smtClean="0"/>
              <a:pPr/>
              <a:t>‹#›</a:t>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atin typeface="+mn-lt"/>
                <a:ea typeface="+mn-ea"/>
              </a:defRPr>
            </a:lvl1pPr>
          </a:lstStyle>
          <a:p>
            <a:pPr>
              <a:defRPr/>
            </a:pPr>
            <a:endParaRPr lang="en-US" altLang="zh-CN"/>
          </a:p>
        </p:txBody>
      </p:sp>
      <p:sp>
        <p:nvSpPr>
          <p:cNvPr id="7" name="页脚占位符 6"/>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sz="1800">
                <a:latin typeface="+mn-lt"/>
                <a:ea typeface="+mn-ea"/>
              </a:defRPr>
            </a:lvl1pPr>
          </a:lstStyle>
          <a:p>
            <a:pPr>
              <a:defRPr/>
            </a:pPr>
            <a:endParaRPr lang="en-US" altLang="zh-CN"/>
          </a:p>
        </p:txBody>
      </p:sp>
      <p:sp>
        <p:nvSpPr>
          <p:cNvPr id="8" name="灯片编号占位符 7"/>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sz="1800">
                <a:latin typeface="+mn-lt"/>
                <a:ea typeface="+mn-ea"/>
              </a:defRPr>
            </a:lvl1pPr>
          </a:lstStyle>
          <a:p>
            <a:pPr>
              <a:defRPr/>
            </a:pPr>
            <a:fld id="{416B3185-152A-4D21-A480-52B16A24AC90}" type="slidenum">
              <a:rPr lang="en-US" altLang="zh-CN" smtClean="0"/>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688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68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CE947E1-079E-4B96-918A-2DEA45CC1F0A}" type="datetimeFigureOut">
              <a:rPr lang="zh-CN" altLang="en-US" smtClean="0"/>
              <a:pPr/>
              <a:t>2020/4/24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8F64C0-7660-4B18-A102-745B745CBF1E}" type="slidenum">
              <a:rPr lang="zh-CN" altLang="en-US" smtClean="0"/>
              <a:pPr/>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688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688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68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CE947E1-079E-4B96-918A-2DEA45CC1F0A}" type="datetimeFigureOut">
              <a:rPr lang="zh-CN" altLang="en-US" smtClean="0"/>
              <a:pPr/>
              <a:t>2020/4/24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7CE947E1-079E-4B96-918A-2DEA45CC1F0A}" type="datetimeFigureOut">
              <a:rPr lang="zh-CN" altLang="en-US" smtClean="0"/>
              <a:pPr/>
              <a:t>2020/4/24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8F64C0-7660-4B18-A102-745B745CBF1E}" type="slidenum">
              <a:rPr lang="zh-CN" altLang="en-US" smtClean="0"/>
              <a:pPr/>
              <a:t>‹#›</a:t>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CE947E1-079E-4B96-918A-2DEA45CC1F0A}" type="datetimeFigureOut">
              <a:rPr lang="zh-CN" altLang="en-US" smtClean="0"/>
              <a:pPr/>
              <a:t>2020/4/24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CE947E1-079E-4B96-918A-2DEA45CC1F0A}" type="datetimeFigureOut">
              <a:rPr lang="zh-CN" altLang="en-US" smtClean="0"/>
              <a:pPr/>
              <a:t>2020/4/24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CE947E1-079E-4B96-918A-2DEA45CC1F0A}" type="datetimeFigureOut">
              <a:rPr lang="zh-CN" altLang="en-US" smtClean="0"/>
              <a:pPr/>
              <a:t>2020/4/24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CE947E1-079E-4B96-918A-2DEA45CC1F0A}" type="datetimeFigureOut">
              <a:rPr lang="zh-CN" altLang="en-US" smtClean="0"/>
              <a:pPr/>
              <a:t>2020/4/24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8F64C0-7660-4B18-A102-745B745CBF1E}" type="slidenum">
              <a:rPr lang="zh-CN" altLang="en-US" smtClean="0"/>
              <a:pPr/>
              <a:t>‹#›</a:t>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CE947E1-079E-4B96-918A-2DEA45CC1F0A}" type="datetimeFigureOut">
              <a:rPr lang="zh-CN" altLang="en-US" smtClean="0"/>
              <a:pPr/>
              <a:t>2020/4/24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8F64C0-7660-4B18-A102-745B745CBF1E}" type="slidenum">
              <a:rPr lang="zh-CN" altLang="en-US" smtClean="0"/>
              <a:pPr/>
              <a:t>‹#›</a:t>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CE947E1-079E-4B96-918A-2DEA45CC1F0A}" type="datetimeFigureOut">
              <a:rPr lang="zh-CN" altLang="en-US" smtClean="0"/>
              <a:pPr/>
              <a:t>2020/4/24</a:t>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E8F64C0-7660-4B18-A102-745B745CBF1E}" type="slidenum">
              <a:rPr lang="zh-CN" altLang="en-US" smtClean="0"/>
              <a:pPr/>
              <a:t>‹#›</a:t>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8" r:id="rId13"/>
    <p:sldLayoutId id="2147483651" r:id="rId14"/>
    <p:sldLayoutId id="2147483652" r:id="rId15"/>
    <p:sldLayoutId id="2147483653" r:id="rId16"/>
    <p:sldLayoutId id="2147483654" r:id="rId17"/>
    <p:sldLayoutId id="2147483774" r:id="rId18"/>
    <p:sldLayoutId id="2147483775" r:id="rId19"/>
    <p:sldLayoutId id="2147483776" r:id="rId20"/>
    <p:sldLayoutId id="2147483777" r:id="rId21"/>
    <p:sldLayoutId id="2147483778" r:id="rId2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w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image" Target="../media/image23.wmf"/><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9.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0.wmf"/><Relationship Id="rId2" Type="http://schemas.openxmlformats.org/officeDocument/2006/relationships/slideLayout" Target="../slideLayouts/slideLayout20.xml"/><Relationship Id="rId16" Type="http://schemas.openxmlformats.org/officeDocument/2006/relationships/image" Target="../media/image32.wmf"/><Relationship Id="rId1" Type="http://schemas.openxmlformats.org/officeDocument/2006/relationships/vmlDrawing" Target="../drawings/vmlDrawing9.vml"/><Relationship Id="rId6" Type="http://schemas.openxmlformats.org/officeDocument/2006/relationships/image" Target="../media/image27.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8.bin"/><Relationship Id="rId1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1.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oleObject" Target="../embeddings/oleObject33.bin"/><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39.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oleObject" Target="../embeddings/oleObject39.bin"/><Relationship Id="rId2" Type="http://schemas.openxmlformats.org/officeDocument/2006/relationships/slideLayout" Target="../slideLayouts/slideLayout22.xml"/><Relationship Id="rId1" Type="http://schemas.openxmlformats.org/officeDocument/2006/relationships/vmlDrawing" Target="../drawings/vmlDrawing11.vml"/><Relationship Id="rId6" Type="http://schemas.openxmlformats.org/officeDocument/2006/relationships/image" Target="../media/image36.wmf"/><Relationship Id="rId11" Type="http://schemas.openxmlformats.org/officeDocument/2006/relationships/image" Target="../media/image38.wmf"/><Relationship Id="rId5" Type="http://schemas.openxmlformats.org/officeDocument/2006/relationships/oleObject" Target="../embeddings/oleObject35.bin"/><Relationship Id="rId10" Type="http://schemas.openxmlformats.org/officeDocument/2006/relationships/oleObject" Target="../embeddings/oleObject38.bin"/><Relationship Id="rId4" Type="http://schemas.openxmlformats.org/officeDocument/2006/relationships/image" Target="../media/image35.wmf"/><Relationship Id="rId9" Type="http://schemas.openxmlformats.org/officeDocument/2006/relationships/image" Target="../media/image37.wmf"/></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8.jpeg"/><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8.wmf"/><Relationship Id="rId2" Type="http://schemas.openxmlformats.org/officeDocument/2006/relationships/slideLayout" Target="../slideLayouts/slideLayout7.xml"/><Relationship Id="rId16" Type="http://schemas.openxmlformats.org/officeDocument/2006/relationships/image" Target="../media/image20.wmf"/><Relationship Id="rId1" Type="http://schemas.openxmlformats.org/officeDocument/2006/relationships/vmlDrawing" Target="../drawings/vmlDrawing5.vml"/><Relationship Id="rId6" Type="http://schemas.openxmlformats.org/officeDocument/2006/relationships/image" Target="../media/image15.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7.bin"/><Relationship Id="rId1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TextBox 16"/>
          <p:cNvSpPr txBox="1">
            <a:spLocks noChangeArrowheads="1"/>
          </p:cNvSpPr>
          <p:nvPr/>
        </p:nvSpPr>
        <p:spPr bwMode="auto">
          <a:xfrm>
            <a:off x="1619672" y="2081638"/>
            <a:ext cx="6215106" cy="707886"/>
          </a:xfrm>
          <a:prstGeom prst="rect">
            <a:avLst/>
          </a:prstGeom>
          <a:noFill/>
          <a:ln w="9525">
            <a:noFill/>
            <a:miter lim="800000"/>
          </a:ln>
        </p:spPr>
        <p:txBody>
          <a:bodyPr wrap="square">
            <a:spAutoFit/>
          </a:bodyPr>
          <a:lstStyle/>
          <a:p>
            <a:pPr marL="1885950" indent="-1885950"/>
            <a:r>
              <a:rPr lang="zh-CN" altLang="en-US" sz="4000" dirty="0" smtClean="0">
                <a:solidFill>
                  <a:srgbClr val="CC0000"/>
                </a:solidFill>
                <a:latin typeface="Calibri" panose="020F0502020204030204" pitchFamily="34" charset="0"/>
              </a:rPr>
              <a:t>第十四章   实数</a:t>
            </a:r>
            <a:endParaRPr lang="zh-CN" altLang="en-US" sz="4000" dirty="0">
              <a:solidFill>
                <a:srgbClr val="CC0000"/>
              </a:solidFill>
              <a:latin typeface="Calibri" panose="020F0502020204030204" pitchFamily="34" charset="0"/>
            </a:endParaRPr>
          </a:p>
        </p:txBody>
      </p:sp>
      <p:sp>
        <p:nvSpPr>
          <p:cNvPr id="11" name="矩形 10"/>
          <p:cNvSpPr/>
          <p:nvPr/>
        </p:nvSpPr>
        <p:spPr>
          <a:xfrm>
            <a:off x="351465" y="3356992"/>
            <a:ext cx="8651519" cy="923330"/>
          </a:xfrm>
          <a:prstGeom prst="rect">
            <a:avLst/>
          </a:prstGeom>
          <a:noFill/>
        </p:spPr>
        <p:txBody>
          <a:bodyPr wrap="square" lIns="91440" tIns="45720" rIns="91440" bIns="45720">
            <a:spAutoFit/>
          </a:bodyPr>
          <a:lstStyle/>
          <a:p>
            <a:pPr algn="ctr"/>
            <a:r>
              <a:rPr lang="en-US" altLang="zh-CN"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14.1   </a:t>
            </a:r>
            <a:r>
              <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平方根</a:t>
            </a:r>
            <a:r>
              <a:rPr lang="zh-CN"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（第</a:t>
            </a:r>
            <a:r>
              <a:rPr lang="en-US" altLang="zh-CN"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r>
              <a:rPr lang="zh-CN"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课时）</a:t>
            </a:r>
          </a:p>
        </p:txBody>
      </p:sp>
      <p:sp>
        <p:nvSpPr>
          <p:cNvPr id="12" name="Text Box 3"/>
          <p:cNvSpPr txBox="1">
            <a:spLocks noChangeArrowheads="1"/>
          </p:cNvSpPr>
          <p:nvPr/>
        </p:nvSpPr>
        <p:spPr bwMode="auto">
          <a:xfrm>
            <a:off x="642910" y="500042"/>
            <a:ext cx="5256212" cy="519112"/>
          </a:xfrm>
          <a:prstGeom prst="rect">
            <a:avLst/>
          </a:prstGeom>
          <a:noFill/>
          <a:ln w="9525">
            <a:noFill/>
            <a:miter lim="800000"/>
          </a:ln>
        </p:spPr>
        <p:txBody>
          <a:bodyPr>
            <a:spAutoFit/>
          </a:bodyPr>
          <a:lstStyle>
            <a:defPPr>
              <a:defRPr lang="zh-CN"/>
            </a:defPPr>
            <a:lvl1pPr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a:lstStyle>
          <a:p>
            <a:pPr algn="ctr">
              <a:spcBef>
                <a:spcPct val="50000"/>
              </a:spcBef>
            </a:pPr>
            <a:r>
              <a:rPr lang="zh-CN" altLang="en-US" sz="2800" b="1" dirty="0">
                <a:solidFill>
                  <a:srgbClr val="CC0000"/>
                </a:solidFill>
                <a:latin typeface="Calibri" panose="020F0502020204030204" pitchFamily="34" charset="0"/>
                <a:ea typeface="楷体_GB2312" pitchFamily="49" charset="-122"/>
              </a:rPr>
              <a:t>八</a:t>
            </a:r>
            <a:r>
              <a:rPr lang="zh-CN" altLang="en-US" sz="2800" b="1" dirty="0" smtClean="0">
                <a:solidFill>
                  <a:srgbClr val="CC0000"/>
                </a:solidFill>
                <a:latin typeface="Calibri" panose="020F0502020204030204" pitchFamily="34" charset="0"/>
                <a:ea typeface="楷体_GB2312" pitchFamily="49" charset="-122"/>
              </a:rPr>
              <a:t>年级数学</a:t>
            </a:r>
            <a:r>
              <a:rPr lang="en-US" altLang="zh-CN" sz="2800" b="1" dirty="0" smtClean="0">
                <a:solidFill>
                  <a:srgbClr val="CC0000"/>
                </a:solidFill>
                <a:latin typeface="Calibri" panose="020F0502020204030204" pitchFamily="34" charset="0"/>
                <a:ea typeface="楷体_GB2312" pitchFamily="49" charset="-122"/>
              </a:rPr>
              <a:t>·</a:t>
            </a:r>
            <a:r>
              <a:rPr lang="zh-CN" altLang="en-US" sz="2800" b="1" dirty="0" smtClean="0">
                <a:solidFill>
                  <a:srgbClr val="CC0000"/>
                </a:solidFill>
                <a:latin typeface="Calibri" panose="020F0502020204030204" pitchFamily="34" charset="0"/>
                <a:ea typeface="楷体_GB2312" pitchFamily="49" charset="-122"/>
              </a:rPr>
              <a:t>上    新课标</a:t>
            </a:r>
            <a:r>
              <a:rPr lang="en-US" altLang="zh-CN" sz="2800" b="1" dirty="0" smtClean="0">
                <a:solidFill>
                  <a:srgbClr val="CC0000"/>
                </a:solidFill>
                <a:latin typeface="Calibri" panose="020F0502020204030204" pitchFamily="34" charset="0"/>
                <a:ea typeface="楷体_GB2312" pitchFamily="49" charset="-122"/>
              </a:rPr>
              <a:t>[</a:t>
            </a:r>
            <a:r>
              <a:rPr lang="zh-CN" altLang="en-US" sz="2800" b="1" dirty="0" smtClean="0">
                <a:solidFill>
                  <a:srgbClr val="CC0000"/>
                </a:solidFill>
                <a:latin typeface="Calibri" panose="020F0502020204030204" pitchFamily="34" charset="0"/>
                <a:ea typeface="楷体_GB2312" pitchFamily="49" charset="-122"/>
              </a:rPr>
              <a:t>冀教</a:t>
            </a:r>
            <a:r>
              <a:rPr lang="en-US" altLang="zh-CN" sz="2800" b="1" dirty="0" smtClean="0">
                <a:solidFill>
                  <a:srgbClr val="CC0000"/>
                </a:solidFill>
                <a:latin typeface="Calibri" panose="020F0502020204030204" pitchFamily="34" charset="0"/>
                <a:ea typeface="楷体_GB2312" pitchFamily="49" charset="-122"/>
              </a:rPr>
              <a:t>]</a:t>
            </a:r>
            <a:endParaRPr lang="zh-CN" altLang="en-US" b="1" dirty="0">
              <a:solidFill>
                <a:srgbClr val="CC0000"/>
              </a:solidFill>
              <a:latin typeface="Calibri" panose="020F0502020204030204" pitchFamily="34" charset="0"/>
              <a:ea typeface="楷体_GB2312" pitchFamily="49" charset="-122"/>
            </a:endParaRPr>
          </a:p>
        </p:txBody>
      </p:sp>
    </p:spTree>
    <p:extLst>
      <p:ext uri="{BB962C8B-B14F-4D97-AF65-F5344CB8AC3E}">
        <p14:creationId xmlns:p14="http://schemas.microsoft.com/office/powerpoint/2010/main" val="60275453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220"/>
          <p:cNvSpPr/>
          <p:nvPr/>
        </p:nvSpPr>
        <p:spPr>
          <a:xfrm>
            <a:off x="1064895" y="327025"/>
            <a:ext cx="3218815" cy="4089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FFFF"/>
                </a:solidFill>
                <a:latin typeface="微软雅黑" panose="020B0503020204020204" charset="-122"/>
                <a:ea typeface="微软雅黑" panose="020B0503020204020204" charset="-122"/>
                <a:sym typeface="+mn-ea"/>
              </a:rPr>
              <a:t>合作研学</a:t>
            </a:r>
            <a:r>
              <a:rPr lang="en-US" altLang="zh-CN" sz="2400" b="1" dirty="0">
                <a:solidFill>
                  <a:srgbClr val="FFFFFF"/>
                </a:solidFill>
                <a:latin typeface="微软雅黑" panose="020B0503020204020204" charset="-122"/>
                <a:ea typeface="微软雅黑" panose="020B0503020204020204" charset="-122"/>
                <a:sym typeface="+mn-ea"/>
              </a:rPr>
              <a:t>&amp;</a:t>
            </a:r>
            <a:r>
              <a:rPr lang="zh-CN" altLang="en-US" sz="2400" b="1" dirty="0">
                <a:solidFill>
                  <a:srgbClr val="FFFFFF"/>
                </a:solidFill>
                <a:latin typeface="微软雅黑" panose="020B0503020204020204" charset="-122"/>
                <a:ea typeface="微软雅黑" panose="020B0503020204020204" charset="-122"/>
                <a:sym typeface="+mn-ea"/>
              </a:rPr>
              <a:t>展示激学</a:t>
            </a:r>
          </a:p>
        </p:txBody>
      </p:sp>
      <p:sp>
        <p:nvSpPr>
          <p:cNvPr id="9" name="矩形 8"/>
          <p:cNvSpPr/>
          <p:nvPr/>
        </p:nvSpPr>
        <p:spPr>
          <a:xfrm>
            <a:off x="4329048" y="303039"/>
            <a:ext cx="4059376"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400" dirty="0" smtClean="0">
                <a:latin typeface="黑体" panose="02010609060101010101" pitchFamily="2" charset="-122"/>
                <a:ea typeface="黑体" panose="02010609060101010101" pitchFamily="2" charset="-122"/>
                <a:cs typeface="Times New Roman" panose="02020603050405020304" pitchFamily="18" charset="0"/>
              </a:rPr>
              <a:t>知识点三：练习求平方根</a:t>
            </a:r>
            <a:endParaRPr lang="zh-CN" altLang="en-US" sz="2400" dirty="0">
              <a:latin typeface="黑体" panose="02010609060101010101" pitchFamily="2" charset="-122"/>
              <a:ea typeface="黑体" panose="02010609060101010101" pitchFamily="2" charset="-122"/>
              <a:cs typeface="Times New Roman" panose="02020603050405020304" pitchFamily="18" charset="0"/>
            </a:endParaRPr>
          </a:p>
        </p:txBody>
      </p:sp>
      <p:sp>
        <p:nvSpPr>
          <p:cNvPr id="15" name="矩形 14"/>
          <p:cNvSpPr/>
          <p:nvPr/>
        </p:nvSpPr>
        <p:spPr>
          <a:xfrm>
            <a:off x="428596" y="1199737"/>
            <a:ext cx="8215370" cy="2800767"/>
          </a:xfrm>
          <a:prstGeom prst="rect">
            <a:avLst/>
          </a:prstGeom>
        </p:spPr>
        <p:txBody>
          <a:bodyPr wrap="square">
            <a:spAutoFit/>
          </a:bodyPr>
          <a:lstStyle/>
          <a:p>
            <a:pPr>
              <a:lnSpc>
                <a:spcPct val="150000"/>
              </a:lnSpc>
            </a:pPr>
            <a:r>
              <a:rPr lang="en-US" altLang="zh-CN" sz="3200" dirty="0" smtClean="0">
                <a:latin typeface="+mn-ea"/>
              </a:rPr>
              <a:t>2</a:t>
            </a:r>
            <a:r>
              <a:rPr lang="zh-CN" altLang="en-US" sz="3200" dirty="0" smtClean="0">
                <a:latin typeface="+mn-ea"/>
              </a:rPr>
              <a:t>、下列各数有平方根吗？如果有，求出它的平方根，如果没有，说明理由</a:t>
            </a:r>
            <a:r>
              <a:rPr lang="en-US" altLang="zh-CN" sz="3200" i="1" dirty="0" smtClean="0">
                <a:latin typeface="+mn-ea"/>
              </a:rPr>
              <a:t>.</a:t>
            </a:r>
            <a:endParaRPr lang="zh-CN" altLang="en-US" sz="3200" dirty="0" smtClean="0">
              <a:latin typeface="+mn-ea"/>
            </a:endParaRPr>
          </a:p>
          <a:p>
            <a:pPr>
              <a:lnSpc>
                <a:spcPct val="150000"/>
              </a:lnSpc>
            </a:pPr>
            <a:r>
              <a:rPr lang="en-US" sz="3200" i="1" dirty="0" smtClean="0">
                <a:latin typeface="+mn-ea"/>
              </a:rPr>
              <a:t>-</a:t>
            </a:r>
            <a:r>
              <a:rPr lang="en-US" sz="3200" dirty="0" smtClean="0">
                <a:latin typeface="+mn-ea"/>
              </a:rPr>
              <a:t>64</a:t>
            </a:r>
            <a:r>
              <a:rPr lang="zh-CN" altLang="en-US" sz="3200" dirty="0" smtClean="0">
                <a:latin typeface="+mn-ea"/>
              </a:rPr>
              <a:t>，</a:t>
            </a:r>
            <a:r>
              <a:rPr lang="en-US" sz="3200" dirty="0" smtClean="0">
                <a:latin typeface="+mn-ea"/>
              </a:rPr>
              <a:t>0</a:t>
            </a:r>
            <a:r>
              <a:rPr lang="zh-CN" altLang="en-US" sz="3200" dirty="0" smtClean="0">
                <a:latin typeface="+mn-ea"/>
              </a:rPr>
              <a:t>，</a:t>
            </a:r>
            <a:r>
              <a:rPr lang="en-US" sz="3200" dirty="0" smtClean="0">
                <a:latin typeface="+mn-ea"/>
              </a:rPr>
              <a:t>(</a:t>
            </a:r>
            <a:r>
              <a:rPr lang="en-US" sz="3200" i="1" dirty="0" smtClean="0">
                <a:latin typeface="+mn-ea"/>
              </a:rPr>
              <a:t>-</a:t>
            </a:r>
            <a:r>
              <a:rPr lang="en-US" sz="3200" dirty="0" smtClean="0">
                <a:latin typeface="+mn-ea"/>
              </a:rPr>
              <a:t>4)</a:t>
            </a:r>
            <a:r>
              <a:rPr lang="en-US" sz="3200" baseline="30000" dirty="0" smtClean="0">
                <a:latin typeface="+mn-ea"/>
              </a:rPr>
              <a:t>2</a:t>
            </a:r>
            <a:endParaRPr lang="zh-CN" altLang="en-US" sz="3200" dirty="0" smtClean="0">
              <a:latin typeface="+mn-ea"/>
            </a:endParaRPr>
          </a:p>
          <a:p>
            <a:endParaRPr lang="zh-CN" altLang="en-US" sz="3200" dirty="0">
              <a:latin typeface="+mn-ea"/>
            </a:endParaRPr>
          </a:p>
        </p:txBody>
      </p:sp>
      <p:sp>
        <p:nvSpPr>
          <p:cNvPr id="16" name="矩形 15"/>
          <p:cNvSpPr/>
          <p:nvPr/>
        </p:nvSpPr>
        <p:spPr>
          <a:xfrm>
            <a:off x="357158" y="3857628"/>
            <a:ext cx="8072494" cy="1569660"/>
          </a:xfrm>
          <a:prstGeom prst="rect">
            <a:avLst/>
          </a:prstGeom>
        </p:spPr>
        <p:txBody>
          <a:bodyPr wrap="square">
            <a:spAutoFit/>
          </a:bodyPr>
          <a:lstStyle/>
          <a:p>
            <a:pPr>
              <a:lnSpc>
                <a:spcPct val="150000"/>
              </a:lnSpc>
            </a:pPr>
            <a:r>
              <a:rPr lang="zh-CN" altLang="en-US" sz="3200" dirty="0" smtClean="0">
                <a:solidFill>
                  <a:srgbClr val="FF0000"/>
                </a:solidFill>
                <a:latin typeface="+mn-ea"/>
              </a:rPr>
              <a:t>解</a:t>
            </a:r>
            <a:r>
              <a:rPr lang="zh-CN" altLang="en-US" sz="3200" dirty="0" smtClean="0">
                <a:latin typeface="+mn-ea"/>
              </a:rPr>
              <a:t>：</a:t>
            </a:r>
            <a:r>
              <a:rPr lang="en-US" sz="3200" i="1" dirty="0" smtClean="0">
                <a:latin typeface="+mn-ea"/>
              </a:rPr>
              <a:t>-</a:t>
            </a:r>
            <a:r>
              <a:rPr lang="en-US" sz="3200" dirty="0" smtClean="0">
                <a:latin typeface="+mn-ea"/>
              </a:rPr>
              <a:t>64</a:t>
            </a:r>
            <a:r>
              <a:rPr lang="zh-CN" altLang="en-US" sz="3200" dirty="0" smtClean="0">
                <a:latin typeface="+mn-ea"/>
              </a:rPr>
              <a:t>没有平方根；</a:t>
            </a:r>
            <a:r>
              <a:rPr lang="en-US" sz="3200" dirty="0" smtClean="0">
                <a:latin typeface="+mn-ea"/>
              </a:rPr>
              <a:t>0</a:t>
            </a:r>
            <a:r>
              <a:rPr lang="zh-CN" altLang="en-US" sz="3200" dirty="0" smtClean="0">
                <a:latin typeface="+mn-ea"/>
              </a:rPr>
              <a:t>的平方根是</a:t>
            </a:r>
            <a:r>
              <a:rPr lang="en-US" sz="3200" dirty="0" smtClean="0">
                <a:latin typeface="+mn-ea"/>
              </a:rPr>
              <a:t>0</a:t>
            </a:r>
            <a:r>
              <a:rPr lang="zh-CN" altLang="en-US" sz="3200" dirty="0" smtClean="0">
                <a:latin typeface="+mn-ea"/>
              </a:rPr>
              <a:t>；</a:t>
            </a:r>
            <a:r>
              <a:rPr lang="en-US" sz="3200" dirty="0" smtClean="0">
                <a:latin typeface="+mn-ea"/>
              </a:rPr>
              <a:t>(</a:t>
            </a:r>
            <a:r>
              <a:rPr lang="en-US" sz="3200" i="1" dirty="0" smtClean="0">
                <a:latin typeface="+mn-ea"/>
              </a:rPr>
              <a:t>-</a:t>
            </a:r>
            <a:r>
              <a:rPr lang="en-US" sz="3200" dirty="0" smtClean="0">
                <a:latin typeface="+mn-ea"/>
              </a:rPr>
              <a:t>4)</a:t>
            </a:r>
            <a:r>
              <a:rPr lang="en-US" sz="3200" baseline="30000" dirty="0" smtClean="0">
                <a:latin typeface="+mn-ea"/>
              </a:rPr>
              <a:t>2</a:t>
            </a:r>
            <a:r>
              <a:rPr lang="zh-CN" altLang="en-US" sz="3200" dirty="0" smtClean="0">
                <a:latin typeface="+mn-ea"/>
              </a:rPr>
              <a:t>的平方根是</a:t>
            </a:r>
            <a:r>
              <a:rPr lang="en-US" sz="3200" dirty="0" smtClean="0">
                <a:latin typeface="+mn-ea"/>
              </a:rPr>
              <a:t>±4</a:t>
            </a:r>
            <a:r>
              <a:rPr lang="en-US" altLang="zh-CN" sz="3200" i="1" dirty="0" smtClean="0">
                <a:latin typeface="+mn-ea"/>
              </a:rPr>
              <a:t>.</a:t>
            </a:r>
            <a:endParaRPr lang="zh-CN" altLang="en-US" sz="3200" dirty="0">
              <a:latin typeface="+mn-ea"/>
            </a:endParaRPr>
          </a:p>
        </p:txBody>
      </p:sp>
    </p:spTree>
    <p:extLst>
      <p:ext uri="{BB962C8B-B14F-4D97-AF65-F5344CB8AC3E}">
        <p14:creationId xmlns:p14="http://schemas.microsoft.com/office/powerpoint/2010/main" val="42700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220"/>
          <p:cNvSpPr/>
          <p:nvPr/>
        </p:nvSpPr>
        <p:spPr>
          <a:xfrm>
            <a:off x="744855" y="425450"/>
            <a:ext cx="3218815" cy="4089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smtClean="0">
                <a:solidFill>
                  <a:srgbClr val="FFFFFF"/>
                </a:solidFill>
                <a:latin typeface="微软雅黑" panose="020B0503020204020204" charset="-122"/>
                <a:ea typeface="微软雅黑" panose="020B0503020204020204" charset="-122"/>
                <a:sym typeface="+mn-ea"/>
              </a:rPr>
              <a:t>精讲领学</a:t>
            </a:r>
            <a:endParaRPr lang="zh-CN" altLang="en-US" sz="2400" b="1" dirty="0">
              <a:solidFill>
                <a:srgbClr val="FFFFFF"/>
              </a:solidFill>
              <a:latin typeface="微软雅黑" panose="020B0503020204020204" charset="-122"/>
              <a:ea typeface="微软雅黑" panose="020B0503020204020204" charset="-122"/>
              <a:sym typeface="+mn-ea"/>
            </a:endParaRPr>
          </a:p>
        </p:txBody>
      </p:sp>
      <p:sp>
        <p:nvSpPr>
          <p:cNvPr id="6" name="矩形 5"/>
          <p:cNvSpPr/>
          <p:nvPr/>
        </p:nvSpPr>
        <p:spPr>
          <a:xfrm>
            <a:off x="107504" y="974333"/>
            <a:ext cx="8895080"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altLang="zh-CN" sz="2800" dirty="0">
                <a:latin typeface="Times New Roman" pitchFamily="18" charset="0"/>
                <a:cs typeface="Times New Roman" pitchFamily="18" charset="0"/>
              </a:rPr>
              <a:t>(1)</a:t>
            </a:r>
            <a:r>
              <a:rPr lang="zh-CN" altLang="en-US" sz="2800" dirty="0">
                <a:latin typeface="Times New Roman" pitchFamily="18" charset="0"/>
                <a:cs typeface="Times New Roman" pitchFamily="18" charset="0"/>
              </a:rPr>
              <a:t>平方根是一个数，是开平方的结果；而开平方和加、减、乘、除、乘方一样，指的是一种运算，是求平方根的过程</a:t>
            </a:r>
            <a:r>
              <a:rPr lang="en-US" altLang="zh-CN" sz="2800" dirty="0">
                <a:latin typeface="Times New Roman" pitchFamily="18" charset="0"/>
                <a:cs typeface="Times New Roman" pitchFamily="18" charset="0"/>
              </a:rPr>
              <a:t>.</a:t>
            </a:r>
            <a:endParaRPr lang="zh-CN" altLang="en-US" sz="2800" dirty="0">
              <a:latin typeface="Times New Roman" pitchFamily="18" charset="0"/>
              <a:cs typeface="Times New Roman" pitchFamily="18" charset="0"/>
            </a:endParaRPr>
          </a:p>
          <a:p>
            <a:pPr>
              <a:lnSpc>
                <a:spcPct val="150000"/>
              </a:lnSpc>
            </a:pPr>
            <a:r>
              <a:rPr lang="en-US" altLang="zh-CN" sz="2800" dirty="0">
                <a:latin typeface="Times New Roman" pitchFamily="18" charset="0"/>
                <a:cs typeface="Times New Roman" pitchFamily="18" charset="0"/>
              </a:rPr>
              <a:t>(2)</a:t>
            </a:r>
            <a:r>
              <a:rPr lang="zh-CN" altLang="en-US" sz="2800" dirty="0">
                <a:latin typeface="Times New Roman" pitchFamily="18" charset="0"/>
                <a:cs typeface="Times New Roman" pitchFamily="18" charset="0"/>
              </a:rPr>
              <a:t>平方和开平方互为逆运算，我们可以用平方运算来检验开平方的结果是否正确</a:t>
            </a:r>
            <a:r>
              <a:rPr lang="en-US" altLang="zh-CN" sz="2800" dirty="0">
                <a:latin typeface="Times New Roman" pitchFamily="18" charset="0"/>
                <a:cs typeface="Times New Roman" pitchFamily="18" charset="0"/>
              </a:rPr>
              <a:t>.</a:t>
            </a:r>
          </a:p>
          <a:p>
            <a:pPr>
              <a:lnSpc>
                <a:spcPct val="150000"/>
              </a:lnSpc>
            </a:pPr>
            <a:r>
              <a:rPr lang="en-US" altLang="zh-CN" sz="2800" dirty="0">
                <a:latin typeface="Times New Roman" pitchFamily="18" charset="0"/>
                <a:cs typeface="Times New Roman" pitchFamily="18" charset="0"/>
              </a:rPr>
              <a:t> (3)</a:t>
            </a:r>
            <a:r>
              <a:rPr lang="zh-CN" altLang="en-US" sz="2800" dirty="0">
                <a:latin typeface="Times New Roman" pitchFamily="18" charset="0"/>
                <a:cs typeface="Times New Roman" pitchFamily="18" charset="0"/>
              </a:rPr>
              <a:t>平方和开平方之间的关系我们可以这样来理解：</a:t>
            </a:r>
            <a:endParaRPr lang="en-US" altLang="zh-CN" sz="2800" dirty="0">
              <a:latin typeface="Times New Roman" pitchFamily="18" charset="0"/>
              <a:cs typeface="Times New Roman" pitchFamily="18" charset="0"/>
            </a:endParaRPr>
          </a:p>
          <a:p>
            <a:pPr>
              <a:lnSpc>
                <a:spcPct val="150000"/>
              </a:lnSpc>
            </a:pPr>
            <a:r>
              <a:rPr lang="en-US" altLang="zh-CN" sz="2800" dirty="0">
                <a:latin typeface="Times New Roman" pitchFamily="18" charset="0"/>
                <a:cs typeface="Times New Roman" pitchFamily="18" charset="0"/>
              </a:rPr>
              <a:t>①</a:t>
            </a:r>
            <a:r>
              <a:rPr lang="zh-CN" altLang="en-US" sz="2800" dirty="0">
                <a:latin typeface="Times New Roman" pitchFamily="18" charset="0"/>
                <a:cs typeface="Times New Roman" pitchFamily="18" charset="0"/>
              </a:rPr>
              <a:t>已知底数</a:t>
            </a:r>
            <a:r>
              <a:rPr lang="en-US" altLang="zh-CN" sz="2800" i="1" dirty="0">
                <a:latin typeface="Times New Roman" pitchFamily="18" charset="0"/>
                <a:cs typeface="Times New Roman" pitchFamily="18" charset="0"/>
              </a:rPr>
              <a:t>m</a:t>
            </a:r>
            <a:r>
              <a:rPr lang="zh-CN" altLang="en-US" sz="2800" dirty="0">
                <a:latin typeface="Times New Roman" pitchFamily="18" charset="0"/>
                <a:cs typeface="Times New Roman" pitchFamily="18" charset="0"/>
              </a:rPr>
              <a:t>和指数</a:t>
            </a:r>
            <a:r>
              <a:rPr lang="en-US" altLang="zh-CN" sz="2800" dirty="0">
                <a:latin typeface="Times New Roman" pitchFamily="18" charset="0"/>
                <a:cs typeface="Times New Roman" pitchFamily="18" charset="0"/>
              </a:rPr>
              <a:t>2</a:t>
            </a:r>
            <a:r>
              <a:rPr lang="zh-CN" altLang="en-US" sz="2800" dirty="0">
                <a:latin typeface="Times New Roman" pitchFamily="18" charset="0"/>
                <a:cs typeface="Times New Roman" pitchFamily="18" charset="0"/>
              </a:rPr>
              <a:t>，求幂，是平方运算，即</a:t>
            </a:r>
            <a:r>
              <a:rPr lang="en-US" altLang="zh-CN" sz="2800" i="1" dirty="0">
                <a:latin typeface="Times New Roman" pitchFamily="18" charset="0"/>
                <a:cs typeface="Times New Roman" pitchFamily="18" charset="0"/>
              </a:rPr>
              <a:t>m</a:t>
            </a:r>
            <a:r>
              <a:rPr lang="en-US" altLang="zh-CN" sz="2800" baseline="30000" dirty="0">
                <a:latin typeface="Times New Roman" pitchFamily="18" charset="0"/>
                <a:cs typeface="Times New Roman" pitchFamily="18" charset="0"/>
              </a:rPr>
              <a:t>2</a:t>
            </a:r>
            <a:r>
              <a:rPr lang="en-US" altLang="zh-CN" sz="2800" dirty="0">
                <a:latin typeface="Times New Roman" pitchFamily="18" charset="0"/>
                <a:cs typeface="Times New Roman" pitchFamily="18" charset="0"/>
              </a:rPr>
              <a:t>=(?)</a:t>
            </a:r>
            <a:r>
              <a:rPr lang="zh-CN" altLang="en-US" sz="2800" dirty="0">
                <a:latin typeface="Times New Roman" pitchFamily="18" charset="0"/>
                <a:cs typeface="Times New Roman" pitchFamily="18" charset="0"/>
              </a:rPr>
              <a:t>；</a:t>
            </a:r>
            <a:endParaRPr lang="en-US" altLang="zh-CN" sz="2800" dirty="0">
              <a:latin typeface="Times New Roman" pitchFamily="18" charset="0"/>
              <a:cs typeface="Times New Roman" pitchFamily="18" charset="0"/>
            </a:endParaRPr>
          </a:p>
          <a:p>
            <a:pPr>
              <a:lnSpc>
                <a:spcPct val="150000"/>
              </a:lnSpc>
            </a:pPr>
            <a:r>
              <a:rPr lang="en-US" altLang="zh-CN" sz="2800" dirty="0">
                <a:latin typeface="Times New Roman" pitchFamily="18" charset="0"/>
                <a:cs typeface="Times New Roman" pitchFamily="18" charset="0"/>
              </a:rPr>
              <a:t>②</a:t>
            </a:r>
            <a:r>
              <a:rPr lang="zh-CN" altLang="en-US" sz="2800" dirty="0">
                <a:latin typeface="Times New Roman" pitchFamily="18" charset="0"/>
                <a:cs typeface="Times New Roman" pitchFamily="18" charset="0"/>
              </a:rPr>
              <a:t>已知幂</a:t>
            </a:r>
            <a:r>
              <a:rPr lang="en-US" altLang="zh-CN" sz="2800" i="1" dirty="0">
                <a:latin typeface="Times New Roman" pitchFamily="18" charset="0"/>
                <a:cs typeface="Times New Roman" pitchFamily="18" charset="0"/>
              </a:rPr>
              <a:t>a</a:t>
            </a:r>
            <a:r>
              <a:rPr lang="zh-CN" altLang="en-US" sz="2800" dirty="0">
                <a:latin typeface="Times New Roman" pitchFamily="18" charset="0"/>
                <a:cs typeface="Times New Roman" pitchFamily="18" charset="0"/>
              </a:rPr>
              <a:t>和指数</a:t>
            </a:r>
            <a:r>
              <a:rPr lang="en-US" altLang="zh-CN" sz="2800" dirty="0">
                <a:latin typeface="Times New Roman" pitchFamily="18" charset="0"/>
                <a:cs typeface="Times New Roman" pitchFamily="18" charset="0"/>
              </a:rPr>
              <a:t>2</a:t>
            </a:r>
            <a:r>
              <a:rPr lang="zh-CN" altLang="en-US" sz="2800" dirty="0">
                <a:latin typeface="Times New Roman" pitchFamily="18" charset="0"/>
                <a:cs typeface="Times New Roman" pitchFamily="18" charset="0"/>
              </a:rPr>
              <a:t>，求底数，是开平方运算，即</a:t>
            </a:r>
            <a:r>
              <a:rPr lang="en-US" altLang="zh-CN" sz="2800" dirty="0">
                <a:latin typeface="Times New Roman" pitchFamily="18" charset="0"/>
                <a:cs typeface="Times New Roman" pitchFamily="18" charset="0"/>
              </a:rPr>
              <a:t>(?)</a:t>
            </a:r>
            <a:r>
              <a:rPr lang="en-US" altLang="zh-CN" sz="2800" baseline="30000" dirty="0">
                <a:latin typeface="Times New Roman" pitchFamily="18" charset="0"/>
                <a:cs typeface="Times New Roman" pitchFamily="18" charset="0"/>
              </a:rPr>
              <a:t>2</a:t>
            </a:r>
            <a:r>
              <a:rPr lang="en-US" altLang="zh-CN" sz="2800" dirty="0">
                <a:latin typeface="Times New Roman" pitchFamily="18" charset="0"/>
                <a:cs typeface="Times New Roman" pitchFamily="18" charset="0"/>
              </a:rPr>
              <a:t>=</a:t>
            </a:r>
            <a:r>
              <a:rPr lang="en-US" altLang="zh-CN" sz="2800" i="1" dirty="0">
                <a:latin typeface="Times New Roman" pitchFamily="18" charset="0"/>
                <a:cs typeface="Times New Roman" pitchFamily="18" charset="0"/>
              </a:rPr>
              <a:t>a</a:t>
            </a:r>
            <a:r>
              <a:rPr lang="en-US" altLang="zh-CN" sz="2800" dirty="0">
                <a:latin typeface="Times New Roman" pitchFamily="18" charset="0"/>
                <a:cs typeface="Times New Roman" pitchFamily="18" charset="0"/>
              </a:rPr>
              <a:t>.</a:t>
            </a:r>
            <a:endParaRPr lang="zh-CN" alt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220"/>
          <p:cNvSpPr/>
          <p:nvPr/>
        </p:nvSpPr>
        <p:spPr>
          <a:xfrm>
            <a:off x="744855" y="425450"/>
            <a:ext cx="3218815" cy="4089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smtClean="0">
                <a:solidFill>
                  <a:srgbClr val="FFFFFF"/>
                </a:solidFill>
                <a:latin typeface="微软雅黑" panose="020B0503020204020204" charset="-122"/>
                <a:ea typeface="微软雅黑" panose="020B0503020204020204" charset="-122"/>
                <a:sym typeface="+mn-ea"/>
              </a:rPr>
              <a:t>精讲领学</a:t>
            </a:r>
            <a:endParaRPr lang="zh-CN" altLang="en-US" sz="2400" b="1" dirty="0">
              <a:solidFill>
                <a:srgbClr val="FFFFFF"/>
              </a:solidFill>
              <a:latin typeface="微软雅黑" panose="020B0503020204020204" charset="-122"/>
              <a:ea typeface="微软雅黑" panose="020B0503020204020204" charset="-122"/>
              <a:sym typeface="+mn-ea"/>
            </a:endParaRPr>
          </a:p>
        </p:txBody>
      </p:sp>
      <p:graphicFrame>
        <p:nvGraphicFramePr>
          <p:cNvPr id="5" name="表格 4"/>
          <p:cNvGraphicFramePr>
            <a:graphicFrameLocks noGrp="1"/>
          </p:cNvGraphicFramePr>
          <p:nvPr/>
        </p:nvGraphicFramePr>
        <p:xfrm>
          <a:off x="428596" y="1214422"/>
          <a:ext cx="8215370" cy="5000660"/>
        </p:xfrm>
        <a:graphic>
          <a:graphicData uri="http://schemas.openxmlformats.org/drawingml/2006/table">
            <a:tbl>
              <a:tblPr/>
              <a:tblGrid>
                <a:gridCol w="1785950"/>
                <a:gridCol w="6429420"/>
              </a:tblGrid>
              <a:tr h="1656057">
                <a:tc>
                  <a:txBody>
                    <a:bodyPr/>
                    <a:lstStyle/>
                    <a:p>
                      <a:pPr algn="just">
                        <a:lnSpc>
                          <a:spcPct val="150000"/>
                        </a:lnSpc>
                        <a:spcAft>
                          <a:spcPts val="0"/>
                        </a:spcAft>
                      </a:pPr>
                      <a:r>
                        <a:rPr lang="zh-CN" sz="3200" b="1" kern="100" dirty="0">
                          <a:latin typeface="Times New Roman" pitchFamily="18" charset="0"/>
                          <a:ea typeface="宋体"/>
                          <a:cs typeface="Times New Roman" pitchFamily="18" charset="0"/>
                        </a:rPr>
                        <a:t>平方根的定义</a:t>
                      </a:r>
                      <a:endParaRPr lang="zh-CN" sz="32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0025" algn="just">
                        <a:lnSpc>
                          <a:spcPct val="150000"/>
                        </a:lnSpc>
                        <a:spcAft>
                          <a:spcPts val="0"/>
                        </a:spcAft>
                      </a:pPr>
                      <a:r>
                        <a:rPr lang="zh-CN" sz="3200" kern="100" dirty="0">
                          <a:latin typeface="Times New Roman" pitchFamily="18" charset="0"/>
                          <a:ea typeface="宋体"/>
                          <a:cs typeface="Times New Roman" pitchFamily="18" charset="0"/>
                        </a:rPr>
                        <a:t>一般地，如果一个数</a:t>
                      </a:r>
                      <a:r>
                        <a:rPr lang="en-US" sz="3200" i="1" kern="100" dirty="0">
                          <a:latin typeface="Times New Roman" pitchFamily="18" charset="0"/>
                          <a:ea typeface="宋体"/>
                          <a:cs typeface="Times New Roman" pitchFamily="18" charset="0"/>
                        </a:rPr>
                        <a:t>x</a:t>
                      </a:r>
                      <a:r>
                        <a:rPr lang="zh-CN" sz="3200" kern="100" dirty="0">
                          <a:latin typeface="Times New Roman" pitchFamily="18" charset="0"/>
                          <a:ea typeface="宋体"/>
                          <a:cs typeface="Times New Roman" pitchFamily="18" charset="0"/>
                        </a:rPr>
                        <a:t>的平方等于</a:t>
                      </a:r>
                      <a:r>
                        <a:rPr lang="en-US" sz="3200" i="1" kern="100" dirty="0">
                          <a:latin typeface="Times New Roman" pitchFamily="18" charset="0"/>
                          <a:ea typeface="宋体"/>
                          <a:cs typeface="Times New Roman" pitchFamily="18" charset="0"/>
                        </a:rPr>
                        <a:t>a</a:t>
                      </a:r>
                      <a:r>
                        <a:rPr lang="zh-CN" sz="3200" kern="100" dirty="0">
                          <a:latin typeface="Times New Roman" pitchFamily="18" charset="0"/>
                          <a:ea typeface="宋体"/>
                          <a:cs typeface="Times New Roman" pitchFamily="18" charset="0"/>
                        </a:rPr>
                        <a:t>，即</a:t>
                      </a:r>
                      <a:r>
                        <a:rPr lang="en-US" sz="3200" i="1" kern="100" dirty="0">
                          <a:latin typeface="Times New Roman" pitchFamily="18" charset="0"/>
                          <a:ea typeface="宋体"/>
                          <a:cs typeface="Times New Roman" pitchFamily="18" charset="0"/>
                        </a:rPr>
                        <a:t>x</a:t>
                      </a:r>
                      <a:r>
                        <a:rPr lang="en-US" sz="3200" kern="100" baseline="30000" dirty="0">
                          <a:latin typeface="Times New Roman" pitchFamily="18" charset="0"/>
                          <a:ea typeface="宋体"/>
                          <a:cs typeface="Times New Roman" pitchFamily="18" charset="0"/>
                        </a:rPr>
                        <a:t>2</a:t>
                      </a:r>
                      <a:r>
                        <a:rPr lang="en-US" sz="3200" kern="100" dirty="0">
                          <a:latin typeface="Times New Roman" pitchFamily="18" charset="0"/>
                          <a:ea typeface="宋体"/>
                          <a:cs typeface="Times New Roman" pitchFamily="18" charset="0"/>
                        </a:rPr>
                        <a:t>=</a:t>
                      </a:r>
                      <a:r>
                        <a:rPr lang="en-US" sz="3200" i="1" kern="100" dirty="0">
                          <a:latin typeface="Times New Roman" pitchFamily="18" charset="0"/>
                          <a:ea typeface="宋体"/>
                          <a:cs typeface="Times New Roman" pitchFamily="18" charset="0"/>
                        </a:rPr>
                        <a:t>a</a:t>
                      </a:r>
                      <a:r>
                        <a:rPr lang="zh-CN" sz="3200" kern="100" dirty="0">
                          <a:latin typeface="Times New Roman" pitchFamily="18" charset="0"/>
                          <a:ea typeface="宋体"/>
                          <a:cs typeface="Times New Roman" pitchFamily="18" charset="0"/>
                        </a:rPr>
                        <a:t>，那么这个数</a:t>
                      </a:r>
                      <a:r>
                        <a:rPr lang="en-US" sz="3200" i="1" kern="100" dirty="0">
                          <a:latin typeface="Times New Roman" pitchFamily="18" charset="0"/>
                          <a:ea typeface="宋体"/>
                          <a:cs typeface="Times New Roman" pitchFamily="18" charset="0"/>
                        </a:rPr>
                        <a:t>x</a:t>
                      </a:r>
                      <a:r>
                        <a:rPr lang="zh-CN" sz="3200" kern="100" dirty="0">
                          <a:latin typeface="Times New Roman" pitchFamily="18" charset="0"/>
                          <a:ea typeface="宋体"/>
                          <a:cs typeface="Times New Roman" pitchFamily="18" charset="0"/>
                        </a:rPr>
                        <a:t>就叫做</a:t>
                      </a:r>
                      <a:r>
                        <a:rPr lang="en-US" sz="3200" kern="100" dirty="0">
                          <a:latin typeface="Times New Roman" pitchFamily="18" charset="0"/>
                          <a:ea typeface="宋体"/>
                          <a:cs typeface="Times New Roman" pitchFamily="18" charset="0"/>
                        </a:rPr>
                        <a:t>a</a:t>
                      </a:r>
                      <a:r>
                        <a:rPr lang="zh-CN" sz="3200" kern="100" dirty="0">
                          <a:latin typeface="Times New Roman" pitchFamily="18" charset="0"/>
                          <a:ea typeface="宋体"/>
                          <a:cs typeface="Times New Roman" pitchFamily="18" charset="0"/>
                        </a:rPr>
                        <a:t>的平方根，也叫做</a:t>
                      </a:r>
                      <a:r>
                        <a:rPr lang="en-US" sz="3200" i="1" kern="100" dirty="0">
                          <a:latin typeface="Times New Roman" pitchFamily="18" charset="0"/>
                          <a:ea typeface="宋体"/>
                          <a:cs typeface="Times New Roman" pitchFamily="18" charset="0"/>
                        </a:rPr>
                        <a:t>a</a:t>
                      </a:r>
                      <a:r>
                        <a:rPr lang="zh-CN" sz="3200" kern="100" dirty="0">
                          <a:latin typeface="Times New Roman" pitchFamily="18" charset="0"/>
                          <a:ea typeface="宋体"/>
                          <a:cs typeface="Times New Roman" pitchFamily="18" charset="0"/>
                        </a:rPr>
                        <a:t>的二次方</a:t>
                      </a:r>
                      <a:r>
                        <a:rPr lang="zh-CN" sz="3200" kern="100" dirty="0" smtClean="0">
                          <a:latin typeface="Times New Roman" pitchFamily="18" charset="0"/>
                          <a:ea typeface="宋体"/>
                          <a:cs typeface="Times New Roman" pitchFamily="18" charset="0"/>
                        </a:rPr>
                        <a:t>根</a:t>
                      </a:r>
                      <a:r>
                        <a:rPr lang="en-US" altLang="zh-CN" sz="3200" kern="100" dirty="0" smtClean="0">
                          <a:latin typeface="Times New Roman" pitchFamily="18" charset="0"/>
                          <a:ea typeface="宋体"/>
                          <a:cs typeface="Times New Roman" pitchFamily="18" charset="0"/>
                        </a:rPr>
                        <a:t>.</a:t>
                      </a:r>
                      <a:endParaRPr lang="zh-CN" sz="32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9337">
                <a:tc>
                  <a:txBody>
                    <a:bodyPr/>
                    <a:lstStyle/>
                    <a:p>
                      <a:pPr algn="just">
                        <a:lnSpc>
                          <a:spcPct val="150000"/>
                        </a:lnSpc>
                        <a:spcAft>
                          <a:spcPts val="0"/>
                        </a:spcAft>
                      </a:pPr>
                      <a:r>
                        <a:rPr lang="zh-CN" sz="3200" b="1" kern="100" dirty="0">
                          <a:latin typeface="Times New Roman" pitchFamily="18" charset="0"/>
                          <a:ea typeface="宋体"/>
                          <a:cs typeface="Times New Roman" pitchFamily="18" charset="0"/>
                        </a:rPr>
                        <a:t>表示方法</a:t>
                      </a:r>
                      <a:endParaRPr lang="zh-CN" sz="32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3200" kern="100" dirty="0">
                          <a:latin typeface="Times New Roman" pitchFamily="18" charset="0"/>
                          <a:ea typeface="宋体"/>
                          <a:cs typeface="Times New Roman" pitchFamily="18" charset="0"/>
                        </a:rPr>
                        <a:t>当</a:t>
                      </a:r>
                      <a:r>
                        <a:rPr lang="en-US" sz="3200" i="1" kern="100" dirty="0">
                          <a:latin typeface="Times New Roman" pitchFamily="18" charset="0"/>
                          <a:ea typeface="宋体"/>
                          <a:cs typeface="Times New Roman" pitchFamily="18" charset="0"/>
                        </a:rPr>
                        <a:t>a</a:t>
                      </a:r>
                      <a:r>
                        <a:rPr lang="zh-CN" sz="3200" kern="100" dirty="0">
                          <a:latin typeface="Times New Roman" pitchFamily="18" charset="0"/>
                          <a:ea typeface="宋体"/>
                          <a:cs typeface="Times New Roman" pitchFamily="18" charset="0"/>
                        </a:rPr>
                        <a:t>为正数时，</a:t>
                      </a:r>
                      <a:r>
                        <a:rPr lang="en-US" sz="3200" i="1" kern="100" dirty="0">
                          <a:latin typeface="Times New Roman" pitchFamily="18" charset="0"/>
                          <a:ea typeface="宋体"/>
                          <a:cs typeface="Times New Roman" pitchFamily="18" charset="0"/>
                        </a:rPr>
                        <a:t>a</a:t>
                      </a:r>
                      <a:r>
                        <a:rPr lang="zh-CN" sz="3200" kern="100" dirty="0">
                          <a:latin typeface="Times New Roman" pitchFamily="18" charset="0"/>
                          <a:ea typeface="宋体"/>
                          <a:cs typeface="Times New Roman" pitchFamily="18" charset="0"/>
                        </a:rPr>
                        <a:t>的平方根为</a:t>
                      </a:r>
                      <a:r>
                        <a:rPr lang="en-US" sz="3200" kern="100" dirty="0">
                          <a:latin typeface="Times New Roman" pitchFamily="18" charset="0"/>
                          <a:ea typeface="宋体"/>
                          <a:cs typeface="Times New Roman" pitchFamily="18" charset="0"/>
                        </a:rPr>
                        <a:t> </a:t>
                      </a:r>
                      <a:endParaRPr lang="zh-CN" sz="32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6763">
                <a:tc>
                  <a:txBody>
                    <a:bodyPr/>
                    <a:lstStyle/>
                    <a:p>
                      <a:pPr algn="just">
                        <a:lnSpc>
                          <a:spcPct val="150000"/>
                        </a:lnSpc>
                        <a:spcAft>
                          <a:spcPts val="0"/>
                        </a:spcAft>
                      </a:pPr>
                      <a:r>
                        <a:rPr lang="zh-CN" sz="3200" b="1" kern="100" dirty="0">
                          <a:latin typeface="Times New Roman" pitchFamily="18" charset="0"/>
                          <a:ea typeface="宋体"/>
                          <a:cs typeface="Times New Roman" pitchFamily="18" charset="0"/>
                        </a:rPr>
                        <a:t>平方根的性质</a:t>
                      </a:r>
                      <a:endParaRPr lang="zh-CN" sz="32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0025" algn="just">
                        <a:spcAft>
                          <a:spcPts val="0"/>
                        </a:spcAft>
                      </a:pPr>
                      <a:r>
                        <a:rPr lang="zh-CN" sz="3200" kern="100" dirty="0">
                          <a:latin typeface="Times New Roman" pitchFamily="18" charset="0"/>
                          <a:ea typeface="宋体"/>
                          <a:cs typeface="Times New Roman" pitchFamily="18" charset="0"/>
                        </a:rPr>
                        <a:t>（</a:t>
                      </a:r>
                      <a:r>
                        <a:rPr lang="en-US" sz="3200" kern="100" dirty="0">
                          <a:latin typeface="Times New Roman" pitchFamily="18" charset="0"/>
                          <a:ea typeface="宋体"/>
                          <a:cs typeface="Times New Roman" pitchFamily="18" charset="0"/>
                        </a:rPr>
                        <a:t>1</a:t>
                      </a:r>
                      <a:r>
                        <a:rPr lang="zh-CN" sz="3200" kern="100" dirty="0">
                          <a:latin typeface="Times New Roman" pitchFamily="18" charset="0"/>
                          <a:ea typeface="宋体"/>
                          <a:cs typeface="Times New Roman" pitchFamily="18" charset="0"/>
                        </a:rPr>
                        <a:t>）一个正数有两个平方根，它们互为相反</a:t>
                      </a:r>
                      <a:r>
                        <a:rPr lang="zh-CN" sz="3200" kern="100" dirty="0" smtClean="0">
                          <a:latin typeface="Times New Roman" pitchFamily="18" charset="0"/>
                          <a:ea typeface="宋体"/>
                          <a:cs typeface="Times New Roman" pitchFamily="18" charset="0"/>
                        </a:rPr>
                        <a:t>数</a:t>
                      </a:r>
                      <a:r>
                        <a:rPr lang="en-US" altLang="zh-CN" sz="3200" kern="100" dirty="0" smtClean="0">
                          <a:latin typeface="Times New Roman" pitchFamily="18" charset="0"/>
                          <a:ea typeface="宋体"/>
                          <a:cs typeface="Times New Roman" pitchFamily="18" charset="0"/>
                        </a:rPr>
                        <a:t>.</a:t>
                      </a:r>
                      <a:endParaRPr lang="zh-CN" sz="3200" kern="100" dirty="0">
                        <a:latin typeface="Times New Roman" pitchFamily="18" charset="0"/>
                        <a:ea typeface="宋体"/>
                        <a:cs typeface="Times New Roman" pitchFamily="18" charset="0"/>
                      </a:endParaRPr>
                    </a:p>
                    <a:p>
                      <a:pPr indent="200025" algn="just">
                        <a:spcAft>
                          <a:spcPts val="0"/>
                        </a:spcAft>
                      </a:pPr>
                      <a:r>
                        <a:rPr lang="zh-CN" sz="3200" kern="100" dirty="0">
                          <a:latin typeface="Times New Roman" pitchFamily="18" charset="0"/>
                          <a:ea typeface="宋体"/>
                          <a:cs typeface="Times New Roman" pitchFamily="18" charset="0"/>
                        </a:rPr>
                        <a:t>（</a:t>
                      </a:r>
                      <a:r>
                        <a:rPr lang="en-US" sz="3200" kern="100" dirty="0">
                          <a:latin typeface="Times New Roman" pitchFamily="18" charset="0"/>
                          <a:ea typeface="宋体"/>
                          <a:cs typeface="Times New Roman" pitchFamily="18" charset="0"/>
                        </a:rPr>
                        <a:t>2</a:t>
                      </a:r>
                      <a:r>
                        <a:rPr lang="zh-CN" sz="3200" kern="100" dirty="0">
                          <a:latin typeface="Times New Roman" pitchFamily="18" charset="0"/>
                          <a:ea typeface="宋体"/>
                          <a:cs typeface="Times New Roman" pitchFamily="18" charset="0"/>
                        </a:rPr>
                        <a:t>）</a:t>
                      </a:r>
                      <a:r>
                        <a:rPr lang="en-US" sz="3200" kern="100" dirty="0">
                          <a:latin typeface="Times New Roman" pitchFamily="18" charset="0"/>
                          <a:ea typeface="宋体"/>
                          <a:cs typeface="Times New Roman" pitchFamily="18" charset="0"/>
                        </a:rPr>
                        <a:t>0</a:t>
                      </a:r>
                      <a:r>
                        <a:rPr lang="zh-CN" sz="3200" kern="100" dirty="0">
                          <a:latin typeface="Times New Roman" pitchFamily="18" charset="0"/>
                          <a:ea typeface="宋体"/>
                          <a:cs typeface="Times New Roman" pitchFamily="18" charset="0"/>
                        </a:rPr>
                        <a:t>有一个平方根，是</a:t>
                      </a:r>
                      <a:r>
                        <a:rPr lang="en-US" sz="3200" kern="100" dirty="0">
                          <a:latin typeface="Times New Roman" pitchFamily="18" charset="0"/>
                          <a:ea typeface="宋体"/>
                          <a:cs typeface="Times New Roman" pitchFamily="18" charset="0"/>
                        </a:rPr>
                        <a:t>0</a:t>
                      </a:r>
                      <a:r>
                        <a:rPr lang="zh-CN" sz="3200" kern="100" dirty="0">
                          <a:latin typeface="Times New Roman" pitchFamily="18" charset="0"/>
                          <a:ea typeface="宋体"/>
                          <a:cs typeface="Times New Roman" pitchFamily="18" charset="0"/>
                        </a:rPr>
                        <a:t>本身</a:t>
                      </a:r>
                      <a:r>
                        <a:rPr lang="en-US" sz="3200" kern="100" dirty="0">
                          <a:latin typeface="Times New Roman" pitchFamily="18" charset="0"/>
                          <a:ea typeface="宋体"/>
                          <a:cs typeface="Times New Roman" pitchFamily="18" charset="0"/>
                        </a:rPr>
                        <a:t>.</a:t>
                      </a:r>
                      <a:endParaRPr lang="zh-CN" sz="3200" kern="100" dirty="0">
                        <a:latin typeface="Times New Roman" pitchFamily="18" charset="0"/>
                        <a:ea typeface="宋体"/>
                        <a:cs typeface="Times New Roman" pitchFamily="18" charset="0"/>
                      </a:endParaRPr>
                    </a:p>
                    <a:p>
                      <a:pPr indent="200025" algn="just">
                        <a:spcAft>
                          <a:spcPts val="0"/>
                        </a:spcAft>
                      </a:pPr>
                      <a:r>
                        <a:rPr lang="zh-CN" sz="3200" kern="100" dirty="0">
                          <a:latin typeface="Times New Roman" pitchFamily="18" charset="0"/>
                          <a:ea typeface="宋体"/>
                          <a:cs typeface="Times New Roman" pitchFamily="18" charset="0"/>
                        </a:rPr>
                        <a:t>（</a:t>
                      </a:r>
                      <a:r>
                        <a:rPr lang="en-US" sz="3200" kern="100" dirty="0">
                          <a:latin typeface="Times New Roman" pitchFamily="18" charset="0"/>
                          <a:ea typeface="宋体"/>
                          <a:cs typeface="Times New Roman" pitchFamily="18" charset="0"/>
                        </a:rPr>
                        <a:t>3</a:t>
                      </a:r>
                      <a:r>
                        <a:rPr lang="zh-CN" sz="3200" kern="100" dirty="0">
                          <a:latin typeface="Times New Roman" pitchFamily="18" charset="0"/>
                          <a:ea typeface="宋体"/>
                          <a:cs typeface="Times New Roman" pitchFamily="18" charset="0"/>
                        </a:rPr>
                        <a:t>）负数没有</a:t>
                      </a:r>
                      <a:r>
                        <a:rPr lang="zh-CN" sz="3200" kern="100" dirty="0" smtClean="0">
                          <a:latin typeface="Times New Roman" pitchFamily="18" charset="0"/>
                          <a:ea typeface="宋体"/>
                          <a:cs typeface="Times New Roman" pitchFamily="18" charset="0"/>
                        </a:rPr>
                        <a:t>平方根</a:t>
                      </a:r>
                      <a:r>
                        <a:rPr lang="en-US" altLang="zh-CN" sz="3200" kern="100" dirty="0" smtClean="0">
                          <a:latin typeface="Times New Roman" pitchFamily="18" charset="0"/>
                          <a:ea typeface="宋体"/>
                          <a:cs typeface="Times New Roman" pitchFamily="18" charset="0"/>
                        </a:rPr>
                        <a:t>.</a:t>
                      </a:r>
                      <a:endParaRPr lang="zh-CN" sz="32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Object 1"/>
          <p:cNvGraphicFramePr>
            <a:graphicFrameLocks noChangeAspect="1"/>
          </p:cNvGraphicFramePr>
          <p:nvPr/>
        </p:nvGraphicFramePr>
        <p:xfrm>
          <a:off x="7073165" y="3429000"/>
          <a:ext cx="713545" cy="571504"/>
        </p:xfrm>
        <a:graphic>
          <a:graphicData uri="http://schemas.openxmlformats.org/presentationml/2006/ole">
            <mc:AlternateContent xmlns:mc="http://schemas.openxmlformats.org/markup-compatibility/2006">
              <mc:Choice xmlns:v="urn:schemas-microsoft-com:vml" Requires="v">
                <p:oleObj spid="_x0000_s20489" name="Equation" r:id="rId3" imgW="355320" imgH="228600" progId="Equations">
                  <p:embed/>
                </p:oleObj>
              </mc:Choice>
              <mc:Fallback>
                <p:oleObj name="Equation" r:id="rId3" imgW="355320" imgH="228600" progId="Equations">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165" y="3429000"/>
                        <a:ext cx="713545" cy="57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038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7172" name="Rectangle 4"/>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7174" name="Rectangle 6"/>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7176" name="Rectangle 8"/>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3" name=" 220"/>
          <p:cNvSpPr/>
          <p:nvPr/>
        </p:nvSpPr>
        <p:spPr>
          <a:xfrm>
            <a:off x="744855" y="425450"/>
            <a:ext cx="3218815" cy="4089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smtClean="0">
                <a:solidFill>
                  <a:srgbClr val="FFFFFF"/>
                </a:solidFill>
                <a:latin typeface="微软雅黑" panose="020B0503020204020204" charset="-122"/>
                <a:ea typeface="微软雅黑" panose="020B0503020204020204" charset="-122"/>
                <a:sym typeface="+mn-ea"/>
              </a:rPr>
              <a:t>课堂反馈</a:t>
            </a:r>
            <a:endParaRPr lang="zh-CN" altLang="en-US" sz="2400" b="1" dirty="0">
              <a:solidFill>
                <a:srgbClr val="FFFFFF"/>
              </a:solidFill>
              <a:latin typeface="微软雅黑" panose="020B0503020204020204" charset="-122"/>
              <a:ea typeface="微软雅黑" panose="020B0503020204020204" charset="-122"/>
              <a:sym typeface="+mn-ea"/>
            </a:endParaRPr>
          </a:p>
        </p:txBody>
      </p:sp>
      <p:pic>
        <p:nvPicPr>
          <p:cNvPr id="9" name="Picture 2"/>
          <p:cNvPicPr>
            <a:picLocks noChangeAspect="1" noChangeArrowheads="1"/>
          </p:cNvPicPr>
          <p:nvPr/>
        </p:nvPicPr>
        <p:blipFill rotWithShape="1">
          <a:blip r:embed="rId2" cstate="print"/>
          <a:srcRect t="16735" b="9843"/>
          <a:stretch/>
        </p:blipFill>
        <p:spPr bwMode="auto">
          <a:xfrm>
            <a:off x="1403648" y="868691"/>
            <a:ext cx="6192688" cy="5944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1440" y="857232"/>
            <a:ext cx="8321040" cy="2308324"/>
          </a:xfrm>
          <a:prstGeom prst="rect">
            <a:avLst/>
          </a:prstGeom>
        </p:spPr>
        <p:txBody>
          <a:bodyPr wrap="square">
            <a:spAutoFit/>
          </a:bodyPr>
          <a:lstStyle/>
          <a:p>
            <a:pPr>
              <a:lnSpc>
                <a:spcPct val="150000"/>
              </a:lnSpc>
            </a:pPr>
            <a:r>
              <a:rPr lang="en-US" sz="3200" dirty="0" smtClean="0">
                <a:latin typeface="Times New Roman" pitchFamily="18" charset="0"/>
                <a:cs typeface="Times New Roman" pitchFamily="18" charset="0"/>
              </a:rPr>
              <a:t>1</a:t>
            </a:r>
            <a:r>
              <a:rPr lang="en-US" sz="3200" i="1" dirty="0" smtClean="0"/>
              <a:t>.</a:t>
            </a:r>
            <a:r>
              <a:rPr lang="en-US" sz="3200" dirty="0" smtClean="0"/>
              <a:t>(2015</a:t>
            </a:r>
            <a:r>
              <a:rPr lang="en-US" altLang="zh-CN" sz="3200" dirty="0" smtClean="0"/>
              <a:t>·</a:t>
            </a:r>
            <a:r>
              <a:rPr lang="zh-CN" altLang="en-US" sz="3200" dirty="0" smtClean="0"/>
              <a:t>黄冈中考</a:t>
            </a:r>
            <a:r>
              <a:rPr lang="en-US" sz="3200" dirty="0" smtClean="0"/>
              <a:t>)9</a:t>
            </a:r>
            <a:r>
              <a:rPr lang="zh-CN" altLang="en-US" sz="3200" dirty="0" smtClean="0"/>
              <a:t>的平方根是</a:t>
            </a:r>
            <a:r>
              <a:rPr lang="en-US" sz="3200" dirty="0" smtClean="0"/>
              <a:t>(</a:t>
            </a:r>
            <a:r>
              <a:rPr lang="zh-CN" altLang="en-US" sz="3200" i="1" dirty="0" smtClean="0"/>
              <a:t>　　</a:t>
            </a:r>
            <a:r>
              <a:rPr lang="en-US" sz="3200" dirty="0" smtClean="0"/>
              <a:t>)</a:t>
            </a:r>
            <a:endParaRPr lang="zh-CN" altLang="en-US" sz="3200" dirty="0" smtClean="0"/>
          </a:p>
          <a:p>
            <a:pPr>
              <a:lnSpc>
                <a:spcPct val="150000"/>
              </a:lnSpc>
            </a:pPr>
            <a:r>
              <a:rPr lang="en-US" sz="3200" dirty="0" smtClean="0"/>
              <a:t>     </a:t>
            </a:r>
            <a:r>
              <a:rPr lang="en-US" sz="3200" dirty="0" smtClean="0">
                <a:latin typeface="Times New Roman" pitchFamily="18" charset="0"/>
                <a:cs typeface="Times New Roman" pitchFamily="18" charset="0"/>
              </a:rPr>
              <a:t>A</a:t>
            </a:r>
            <a:r>
              <a:rPr lang="en-US" sz="3200" dirty="0" smtClean="0"/>
              <a:t>.±3	    </a:t>
            </a:r>
            <a:r>
              <a:rPr lang="en-US" sz="3200" dirty="0" smtClean="0">
                <a:latin typeface="Times New Roman" pitchFamily="18" charset="0"/>
                <a:cs typeface="Times New Roman" pitchFamily="18" charset="0"/>
              </a:rPr>
              <a:t>B</a:t>
            </a:r>
            <a:r>
              <a:rPr lang="en-US" sz="3200" dirty="0" smtClean="0"/>
              <a:t>.</a:t>
            </a:r>
            <a:endParaRPr lang="zh-CN" altLang="en-US" sz="3200" dirty="0" smtClean="0"/>
          </a:p>
          <a:p>
            <a:pPr>
              <a:lnSpc>
                <a:spcPct val="150000"/>
              </a:lnSpc>
            </a:pPr>
            <a:r>
              <a:rPr lang="en-US" sz="3200" dirty="0" smtClean="0"/>
              <a:t>    </a:t>
            </a:r>
            <a:r>
              <a:rPr lang="en-US" sz="3200"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a:t>
            </a:r>
            <a:r>
              <a:rPr lang="en-US" sz="3200" i="1" dirty="0" smtClean="0">
                <a:latin typeface="Times New Roman" pitchFamily="18" charset="0"/>
                <a:cs typeface="Times New Roman" pitchFamily="18" charset="0"/>
              </a:rPr>
              <a:t>.3</a:t>
            </a:r>
            <a:r>
              <a:rPr lang="en-US" sz="3200" dirty="0" smtClean="0"/>
              <a:t>	    </a:t>
            </a:r>
            <a:r>
              <a:rPr lang="en-US" sz="3200" dirty="0" smtClean="0">
                <a:latin typeface="Times New Roman" pitchFamily="18" charset="0"/>
                <a:cs typeface="Times New Roman" pitchFamily="18" charset="0"/>
              </a:rPr>
              <a:t>D</a:t>
            </a:r>
            <a:r>
              <a:rPr lang="en-US" sz="3200" dirty="0" smtClean="0"/>
              <a:t>.</a:t>
            </a:r>
            <a:r>
              <a:rPr lang="en-US" sz="3200" i="1" dirty="0" smtClean="0"/>
              <a:t>-</a:t>
            </a:r>
            <a:r>
              <a:rPr lang="en-US" sz="3200" dirty="0" smtClean="0"/>
              <a:t>3</a:t>
            </a:r>
            <a:endParaRPr lang="zh-CN" altLang="en-US" sz="3200" dirty="0" smtClean="0">
              <a:latin typeface="Times New Roman" pitchFamily="18" charset="0"/>
              <a:cs typeface="Times New Roman" pitchFamily="18" charset="0"/>
            </a:endParaRPr>
          </a:p>
        </p:txBody>
      </p:sp>
      <p:sp>
        <p:nvSpPr>
          <p:cNvPr id="6" name="TextBox 5"/>
          <p:cNvSpPr txBox="1"/>
          <p:nvPr/>
        </p:nvSpPr>
        <p:spPr>
          <a:xfrm>
            <a:off x="6357950" y="1071546"/>
            <a:ext cx="1214446"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A</a:t>
            </a:r>
            <a:endParaRPr lang="zh-CN" altLang="en-US" sz="3200" b="1" dirty="0">
              <a:solidFill>
                <a:srgbClr val="FF0000"/>
              </a:solidFill>
              <a:latin typeface="Times New Roman" pitchFamily="18" charset="0"/>
              <a:cs typeface="Times New Roman" pitchFamily="18" charset="0"/>
            </a:endParaRPr>
          </a:p>
        </p:txBody>
      </p:sp>
      <p:graphicFrame>
        <p:nvGraphicFramePr>
          <p:cNvPr id="9217" name="Object 1"/>
          <p:cNvGraphicFramePr>
            <a:graphicFrameLocks noChangeAspect="1"/>
          </p:cNvGraphicFramePr>
          <p:nvPr/>
        </p:nvGraphicFramePr>
        <p:xfrm>
          <a:off x="3214678" y="1500174"/>
          <a:ext cx="680069" cy="1054107"/>
        </p:xfrm>
        <a:graphic>
          <a:graphicData uri="http://schemas.openxmlformats.org/presentationml/2006/ole">
            <mc:AlternateContent xmlns:mc="http://schemas.openxmlformats.org/markup-compatibility/2006">
              <mc:Choice xmlns:v="urn:schemas-microsoft-com:vml" Requires="v">
                <p:oleObj spid="_x0000_s21521" name="Equation" r:id="rId4" imgW="253800" imgH="393480" progId="Equation.3">
                  <p:embed/>
                </p:oleObj>
              </mc:Choice>
              <mc:Fallback>
                <p:oleObj name="Equation" r:id="rId4" imgW="2538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78" y="1500174"/>
                        <a:ext cx="680069" cy="10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矩形 7"/>
          <p:cNvSpPr/>
          <p:nvPr/>
        </p:nvSpPr>
        <p:spPr>
          <a:xfrm>
            <a:off x="500034" y="3857628"/>
            <a:ext cx="7858180" cy="1569660"/>
          </a:xfrm>
          <a:prstGeom prst="rect">
            <a:avLst/>
          </a:prstGeom>
        </p:spPr>
        <p:txBody>
          <a:bodyPr wrap="square">
            <a:spAutoFit/>
          </a:bodyPr>
          <a:lstStyle/>
          <a:p>
            <a:pPr>
              <a:lnSpc>
                <a:spcPct val="150000"/>
              </a:lnSpc>
            </a:pPr>
            <a:r>
              <a:rPr lang="en-US" sz="3200" dirty="0" smtClean="0">
                <a:latin typeface="+mn-ea"/>
              </a:rPr>
              <a:t>2</a:t>
            </a:r>
            <a:r>
              <a:rPr lang="en-US" sz="3200" i="1" dirty="0" smtClean="0">
                <a:latin typeface="+mn-ea"/>
              </a:rPr>
              <a:t>.</a:t>
            </a:r>
            <a:r>
              <a:rPr lang="en-US" sz="3200" dirty="0" smtClean="0">
                <a:latin typeface="+mn-ea"/>
              </a:rPr>
              <a:t>(2015</a:t>
            </a:r>
            <a:r>
              <a:rPr lang="en-US" altLang="zh-CN" sz="3200" dirty="0" smtClean="0">
                <a:latin typeface="+mn-ea"/>
              </a:rPr>
              <a:t>·</a:t>
            </a:r>
            <a:r>
              <a:rPr lang="zh-CN" altLang="en-US" sz="3200" dirty="0" smtClean="0">
                <a:latin typeface="+mn-ea"/>
              </a:rPr>
              <a:t>威海模拟</a:t>
            </a:r>
            <a:r>
              <a:rPr lang="en-US" sz="3200" dirty="0" smtClean="0">
                <a:latin typeface="+mn-ea"/>
              </a:rPr>
              <a:t>)(</a:t>
            </a:r>
            <a:r>
              <a:rPr lang="en-US" sz="3200" i="1" dirty="0" smtClean="0">
                <a:latin typeface="+mn-ea"/>
              </a:rPr>
              <a:t>-</a:t>
            </a:r>
            <a:r>
              <a:rPr lang="en-US" sz="3200" dirty="0" smtClean="0">
                <a:latin typeface="+mn-ea"/>
              </a:rPr>
              <a:t>2)</a:t>
            </a:r>
            <a:r>
              <a:rPr lang="en-US" sz="3200" baseline="30000" dirty="0" smtClean="0">
                <a:latin typeface="+mn-ea"/>
              </a:rPr>
              <a:t>2</a:t>
            </a:r>
            <a:r>
              <a:rPr lang="zh-CN" altLang="en-US" sz="3200" dirty="0" smtClean="0">
                <a:latin typeface="+mn-ea"/>
              </a:rPr>
              <a:t>的平方根是</a:t>
            </a:r>
            <a:r>
              <a:rPr lang="en-US" sz="3200" dirty="0" smtClean="0">
                <a:latin typeface="+mn-ea"/>
              </a:rPr>
              <a:t>	(</a:t>
            </a:r>
            <a:r>
              <a:rPr lang="zh-CN" altLang="en-US" sz="3200" i="1" dirty="0" smtClean="0">
                <a:latin typeface="+mn-ea"/>
              </a:rPr>
              <a:t>　　</a:t>
            </a:r>
            <a:r>
              <a:rPr lang="en-US" sz="3200" dirty="0" smtClean="0">
                <a:latin typeface="+mn-ea"/>
              </a:rPr>
              <a:t>)</a:t>
            </a:r>
            <a:endParaRPr lang="zh-CN" altLang="en-US" sz="3200" dirty="0" smtClean="0">
              <a:latin typeface="+mn-ea"/>
            </a:endParaRPr>
          </a:p>
          <a:p>
            <a:pPr>
              <a:lnSpc>
                <a:spcPct val="150000"/>
              </a:lnSpc>
            </a:pPr>
            <a:r>
              <a:rPr lang="en-US" sz="3200" dirty="0" smtClean="0">
                <a:latin typeface="Times New Roman" pitchFamily="18" charset="0"/>
                <a:cs typeface="Times New Roman" pitchFamily="18" charset="0"/>
              </a:rPr>
              <a:t>A</a:t>
            </a:r>
            <a:r>
              <a:rPr lang="en-US" sz="3200" dirty="0" smtClean="0">
                <a:latin typeface="+mn-ea"/>
              </a:rPr>
              <a:t>.</a:t>
            </a:r>
            <a:r>
              <a:rPr lang="en-US" sz="3200" i="1" dirty="0" smtClean="0">
                <a:latin typeface="+mn-ea"/>
              </a:rPr>
              <a:t>-</a:t>
            </a:r>
            <a:r>
              <a:rPr lang="en-US" sz="3200" dirty="0" smtClean="0">
                <a:latin typeface="+mn-ea"/>
              </a:rPr>
              <a:t>2	    </a:t>
            </a:r>
            <a:r>
              <a:rPr lang="en-US" sz="3200" dirty="0" smtClean="0">
                <a:latin typeface="Times New Roman" pitchFamily="18" charset="0"/>
                <a:cs typeface="Times New Roman" pitchFamily="18" charset="0"/>
              </a:rPr>
              <a:t>B</a:t>
            </a:r>
            <a:r>
              <a:rPr lang="en-US" sz="3200" dirty="0" smtClean="0">
                <a:latin typeface="+mn-ea"/>
              </a:rPr>
              <a:t>.2	</a:t>
            </a:r>
            <a:r>
              <a:rPr lang="en-US" sz="3200" dirty="0" smtClean="0">
                <a:latin typeface="Times New Roman" pitchFamily="18" charset="0"/>
                <a:cs typeface="Times New Roman" pitchFamily="18" charset="0"/>
              </a:rPr>
              <a:t>C</a:t>
            </a:r>
            <a:r>
              <a:rPr lang="en-US" sz="3200" dirty="0" smtClean="0">
                <a:latin typeface="+mn-ea"/>
              </a:rPr>
              <a:t>.±2	     </a:t>
            </a:r>
            <a:r>
              <a:rPr lang="en-US" sz="3200" dirty="0" smtClean="0">
                <a:latin typeface="Times New Roman" pitchFamily="18" charset="0"/>
                <a:cs typeface="Times New Roman" pitchFamily="18" charset="0"/>
              </a:rPr>
              <a:t>D</a:t>
            </a:r>
            <a:r>
              <a:rPr lang="en-US" sz="3200" dirty="0" smtClean="0">
                <a:latin typeface="+mn-ea"/>
              </a:rPr>
              <a:t>.4</a:t>
            </a:r>
            <a:endParaRPr lang="zh-CN" altLang="en-US" sz="3200" dirty="0">
              <a:latin typeface="+mn-ea"/>
            </a:endParaRPr>
          </a:p>
        </p:txBody>
      </p:sp>
      <p:sp>
        <p:nvSpPr>
          <p:cNvPr id="9" name="TextBox 8"/>
          <p:cNvSpPr txBox="1"/>
          <p:nvPr/>
        </p:nvSpPr>
        <p:spPr>
          <a:xfrm>
            <a:off x="7286644" y="4058671"/>
            <a:ext cx="1214446"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C</a:t>
            </a:r>
            <a:endParaRPr lang="zh-CN" altLang="en-US" sz="3200" b="1" dirty="0">
              <a:solidFill>
                <a:srgbClr val="FF0000"/>
              </a:solidFill>
              <a:latin typeface="Times New Roman" pitchFamily="18" charset="0"/>
              <a:cs typeface="Times New Roman" pitchFamily="18" charset="0"/>
            </a:endParaRPr>
          </a:p>
        </p:txBody>
      </p:sp>
      <p:sp>
        <p:nvSpPr>
          <p:cNvPr id="10" name="矩形 9"/>
          <p:cNvSpPr/>
          <p:nvPr/>
        </p:nvSpPr>
        <p:spPr>
          <a:xfrm>
            <a:off x="714348" y="3143248"/>
            <a:ext cx="6599884" cy="523220"/>
          </a:xfrm>
          <a:prstGeom prst="rect">
            <a:avLst/>
          </a:prstGeom>
        </p:spPr>
        <p:txBody>
          <a:bodyPr wrap="none">
            <a:spAutoFit/>
          </a:bodyPr>
          <a:lstStyle/>
          <a:p>
            <a:r>
              <a:rPr lang="en-US" altLang="zh-CN" sz="2800" dirty="0" smtClean="0">
                <a:latin typeface="楷体_GB2312" pitchFamily="49" charset="-122"/>
                <a:ea typeface="楷体_GB2312" pitchFamily="49" charset="-122"/>
              </a:rPr>
              <a:t>【</a:t>
            </a:r>
            <a:r>
              <a:rPr lang="zh-CN" altLang="en-US" sz="2800" dirty="0" smtClean="0">
                <a:solidFill>
                  <a:srgbClr val="FF0000"/>
                </a:solidFill>
                <a:latin typeface="楷体_GB2312" pitchFamily="49" charset="-122"/>
                <a:ea typeface="楷体_GB2312" pitchFamily="49" charset="-122"/>
              </a:rPr>
              <a:t>解析</a:t>
            </a:r>
            <a:r>
              <a:rPr lang="en-US" altLang="zh-CN" sz="2800" dirty="0" smtClean="0">
                <a:latin typeface="楷体_GB2312" pitchFamily="49" charset="-122"/>
                <a:ea typeface="楷体_GB2312" pitchFamily="49" charset="-122"/>
              </a:rPr>
              <a:t>】</a:t>
            </a:r>
            <a:r>
              <a:rPr lang="en-US" sz="2800" dirty="0" smtClean="0">
                <a:latin typeface="楷体_GB2312" pitchFamily="49" charset="-122"/>
                <a:ea typeface="楷体_GB2312" pitchFamily="49" charset="-122"/>
              </a:rPr>
              <a:t>9</a:t>
            </a:r>
            <a:r>
              <a:rPr lang="zh-CN" altLang="en-US" sz="2800" dirty="0" smtClean="0">
                <a:latin typeface="楷体_GB2312" pitchFamily="49" charset="-122"/>
                <a:ea typeface="楷体_GB2312" pitchFamily="49" charset="-122"/>
              </a:rPr>
              <a:t>的平方根是</a:t>
            </a:r>
            <a:r>
              <a:rPr lang="en-US" sz="2800" dirty="0" smtClean="0">
                <a:latin typeface="楷体_GB2312" pitchFamily="49" charset="-122"/>
                <a:ea typeface="楷体_GB2312" pitchFamily="49" charset="-122"/>
                <a:cs typeface="Times New Roman" pitchFamily="18" charset="0"/>
              </a:rPr>
              <a:t>±   =±3</a:t>
            </a:r>
            <a:r>
              <a:rPr lang="en-US" sz="2800" i="1" dirty="0" smtClean="0">
                <a:latin typeface="楷体_GB2312" pitchFamily="49" charset="-122"/>
                <a:ea typeface="楷体_GB2312" pitchFamily="49" charset="-122"/>
                <a:cs typeface="Times New Roman" pitchFamily="18" charset="0"/>
              </a:rPr>
              <a:t>.</a:t>
            </a:r>
            <a:r>
              <a:rPr lang="zh-CN" altLang="en-US" sz="2800" dirty="0" smtClean="0">
                <a:latin typeface="楷体_GB2312" pitchFamily="49" charset="-122"/>
                <a:ea typeface="楷体_GB2312" pitchFamily="49" charset="-122"/>
                <a:cs typeface="Times New Roman" pitchFamily="18" charset="0"/>
              </a:rPr>
              <a:t>故选</a:t>
            </a:r>
            <a:r>
              <a:rPr lang="en-US" sz="2800" dirty="0" smtClean="0">
                <a:latin typeface="楷体_GB2312" pitchFamily="49" charset="-122"/>
                <a:ea typeface="楷体_GB2312" pitchFamily="49" charset="-122"/>
                <a:cs typeface="Times New Roman" pitchFamily="18" charset="0"/>
              </a:rPr>
              <a:t>A</a:t>
            </a:r>
            <a:r>
              <a:rPr lang="en-US" sz="2800" dirty="0" smtClean="0"/>
              <a:t>.</a:t>
            </a:r>
            <a:endParaRPr lang="zh-CN" altLang="en-US" sz="2800" dirty="0">
              <a:latin typeface="楷体_GB2312" pitchFamily="49" charset="-122"/>
              <a:ea typeface="楷体_GB2312" pitchFamily="49" charset="-122"/>
            </a:endParaRPr>
          </a:p>
        </p:txBody>
      </p:sp>
      <p:graphicFrame>
        <p:nvGraphicFramePr>
          <p:cNvPr id="9218" name="Object 2"/>
          <p:cNvGraphicFramePr>
            <a:graphicFrameLocks noChangeAspect="1"/>
          </p:cNvGraphicFramePr>
          <p:nvPr/>
        </p:nvGraphicFramePr>
        <p:xfrm>
          <a:off x="4500562" y="3143248"/>
          <a:ext cx="500066" cy="500066"/>
        </p:xfrm>
        <a:graphic>
          <a:graphicData uri="http://schemas.openxmlformats.org/presentationml/2006/ole">
            <mc:AlternateContent xmlns:mc="http://schemas.openxmlformats.org/markup-compatibility/2006">
              <mc:Choice xmlns:v="urn:schemas-microsoft-com:vml" Requires="v">
                <p:oleObj spid="_x0000_s21522" name="Equation" r:id="rId6" imgW="228600" imgH="228600" progId="Equations">
                  <p:embed/>
                </p:oleObj>
              </mc:Choice>
              <mc:Fallback>
                <p:oleObj name="Equation" r:id="rId6" imgW="228600" imgH="228600" progId="Equations">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2" y="3143248"/>
                        <a:ext cx="500066" cy="50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Rectangle 3"/>
          <p:cNvSpPr>
            <a:spLocks noChangeArrowheads="1"/>
          </p:cNvSpPr>
          <p:nvPr/>
        </p:nvSpPr>
        <p:spPr bwMode="auto">
          <a:xfrm>
            <a:off x="500034" y="5572140"/>
            <a:ext cx="77153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a:t>
            </a:r>
            <a:r>
              <a:rPr kumimoji="0" lang="zh-CN" sz="2800" b="0" i="0" u="none" strike="noStrike" cap="none" normalizeH="0" baseline="0" dirty="0" smtClean="0">
                <a:ln>
                  <a:noFill/>
                </a:ln>
                <a:solidFill>
                  <a:srgbClr val="FF0000"/>
                </a:solidFill>
                <a:effectLst/>
                <a:latin typeface="楷体_GB2312" pitchFamily="49" charset="-122"/>
                <a:ea typeface="楷体_GB2312" pitchFamily="49" charset="-122"/>
                <a:cs typeface="Times New Roman" pitchFamily="18" charset="0"/>
              </a:rPr>
              <a:t>解析</a:t>
            </a:r>
            <a:r>
              <a:rPr lang="en-US" altLang="zh-CN" sz="2800" dirty="0" smtClean="0">
                <a:solidFill>
                  <a:srgbClr val="000000"/>
                </a:solidFill>
                <a:latin typeface="楷体_GB2312" pitchFamily="49" charset="-122"/>
                <a:ea typeface="楷体_GB2312" pitchFamily="49" charset="-122"/>
                <a:cs typeface="Times New Roman" pitchFamily="18" charset="0"/>
              </a:rPr>
              <a:t>】</a:t>
            </a:r>
            <a:r>
              <a:rPr kumimoji="0" lang="en-US" altLang="zh-CN" sz="2800" b="0" i="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a:t>
            </a:r>
            <a:r>
              <a:rPr kumimoji="0" lang="en-US" altLang="zh-CN" sz="2800" b="0" i="1"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a:t>
            </a:r>
            <a:r>
              <a:rPr kumimoji="0" lang="en-US" altLang="zh-CN" sz="2800" b="0" i="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2)</a:t>
            </a:r>
            <a:r>
              <a:rPr kumimoji="0" lang="en-US" altLang="zh-CN" sz="2800" b="0" i="0" u="none" strike="noStrike" cap="none" normalizeH="0" baseline="30000" dirty="0" smtClean="0">
                <a:ln>
                  <a:noFill/>
                </a:ln>
                <a:solidFill>
                  <a:srgbClr val="000000"/>
                </a:solidFill>
                <a:effectLst/>
                <a:latin typeface="楷体_GB2312" pitchFamily="49" charset="-122"/>
                <a:ea typeface="楷体_GB2312" pitchFamily="49" charset="-122"/>
                <a:cs typeface="Times New Roman" pitchFamily="18" charset="0"/>
              </a:rPr>
              <a:t>2</a:t>
            </a:r>
            <a:r>
              <a:rPr kumimoji="0" lang="en-US" altLang="zh-CN" sz="2800" b="0" i="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=4</a:t>
            </a:r>
            <a:r>
              <a:rPr kumimoji="0" lang="zh-CN" altLang="en-US" sz="2800" b="0" i="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a:t>
            </a:r>
            <a:r>
              <a:rPr kumimoji="0" lang="en-US" altLang="zh-CN" sz="2800" b="0" i="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4</a:t>
            </a:r>
            <a:r>
              <a:rPr kumimoji="0" lang="zh-CN" altLang="en-US" sz="2800" b="0" i="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的平方根为</a:t>
            </a:r>
            <a:r>
              <a:rPr kumimoji="0" lang="en-US" altLang="zh-CN" sz="2800" b="0" i="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±2</a:t>
            </a:r>
            <a:r>
              <a:rPr kumimoji="0" lang="en-US" altLang="zh-CN" sz="2800" b="0" i="1"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a:t>
            </a:r>
            <a:r>
              <a:rPr kumimoji="0" lang="zh-CN" altLang="en-US" sz="2800" b="0" i="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故选</a:t>
            </a:r>
            <a:r>
              <a:rPr kumimoji="0" lang="en-US" altLang="zh-CN"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C</a:t>
            </a:r>
            <a:r>
              <a:rPr kumimoji="0" lang="en-US" altLang="zh-CN" sz="2800" b="0" i="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a:t>
            </a:r>
            <a:endParaRPr kumimoji="0" lang="en-US" altLang="zh-CN" sz="2800" b="0" i="0" u="none" strike="noStrike" cap="none" normalizeH="0" baseline="0" dirty="0" smtClean="0">
              <a:ln>
                <a:noFill/>
              </a:ln>
              <a:solidFill>
                <a:schemeClr val="tx1"/>
              </a:solidFill>
              <a:effectLst/>
              <a:latin typeface="楷体_GB2312" pitchFamily="49" charset="-122"/>
              <a:ea typeface="楷体_GB2312" pitchFamily="49" charset="-122"/>
            </a:endParaRPr>
          </a:p>
        </p:txBody>
      </p:sp>
      <p:sp>
        <p:nvSpPr>
          <p:cNvPr id="11" name=" 220"/>
          <p:cNvSpPr/>
          <p:nvPr/>
        </p:nvSpPr>
        <p:spPr>
          <a:xfrm>
            <a:off x="744855" y="425450"/>
            <a:ext cx="3218815" cy="4089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smtClean="0">
                <a:solidFill>
                  <a:srgbClr val="FFFFFF"/>
                </a:solidFill>
                <a:latin typeface="微软雅黑" panose="020B0503020204020204" charset="-122"/>
                <a:ea typeface="微软雅黑" panose="020B0503020204020204" charset="-122"/>
                <a:sym typeface="+mn-ea"/>
              </a:rPr>
              <a:t>反馈固学</a:t>
            </a:r>
            <a:endParaRPr lang="zh-CN" altLang="en-US" sz="2400" b="1" dirty="0">
              <a:solidFill>
                <a:srgbClr val="FFFFFF"/>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39368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wipe(up)">
                                      <p:cBhvr>
                                        <p:cTn id="11" dur="5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type.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219"/>
                                        </p:tgtEl>
                                        <p:attrNameLst>
                                          <p:attrName>style.visibility</p:attrName>
                                        </p:attrNameLst>
                                      </p:cBhvr>
                                      <p:to>
                                        <p:strVal val="visible"/>
                                      </p:to>
                                    </p:set>
                                    <p:animEffect transition="in" filter="wipe(up)">
                                      <p:cBhvr>
                                        <p:cTn id="25" dur="500"/>
                                        <p:tgtEl>
                                          <p:spTgt spid="92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p:bldP spid="9" grpId="0" autoUpdateAnimBg="0"/>
      <p:bldP spid="10" grpId="0" autoUpdateAnimBg="0"/>
      <p:bldP spid="92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7224" y="357166"/>
            <a:ext cx="8286776" cy="3046988"/>
          </a:xfrm>
          <a:prstGeom prst="rect">
            <a:avLst/>
          </a:prstGeom>
        </p:spPr>
        <p:txBody>
          <a:bodyPr wrap="square">
            <a:spAutoFit/>
          </a:bodyPr>
          <a:lstStyle/>
          <a:p>
            <a:r>
              <a:rPr lang="en-US" sz="3200" dirty="0" smtClean="0"/>
              <a:t>3</a:t>
            </a:r>
            <a:r>
              <a:rPr lang="en-US" sz="3200" i="1" dirty="0" smtClean="0"/>
              <a:t>.</a:t>
            </a:r>
            <a:r>
              <a:rPr lang="zh-CN" altLang="en-US" sz="3200" dirty="0" smtClean="0"/>
              <a:t>下列说法正确的是</a:t>
            </a:r>
            <a:r>
              <a:rPr lang="en-US" sz="3200" dirty="0" smtClean="0"/>
              <a:t>	(</a:t>
            </a:r>
            <a:r>
              <a:rPr lang="zh-CN" altLang="en-US" sz="3200" dirty="0" smtClean="0"/>
              <a:t>　</a:t>
            </a:r>
            <a:r>
              <a:rPr lang="zh-CN" altLang="en-US" sz="3200" i="1" dirty="0" smtClean="0"/>
              <a:t>　</a:t>
            </a:r>
            <a:r>
              <a:rPr lang="en-US" sz="3200" dirty="0" smtClean="0"/>
              <a:t>)</a:t>
            </a:r>
            <a:endParaRPr lang="zh-CN" altLang="en-US" sz="3200" dirty="0" smtClean="0"/>
          </a:p>
          <a:p>
            <a:r>
              <a:rPr lang="en-US" sz="3200" dirty="0" smtClean="0">
                <a:latin typeface="Times New Roman" pitchFamily="18" charset="0"/>
                <a:cs typeface="Times New Roman" pitchFamily="18" charset="0"/>
              </a:rPr>
              <a:t>A</a:t>
            </a:r>
            <a:r>
              <a:rPr lang="en-US" sz="3200" dirty="0" smtClean="0"/>
              <a:t>.</a:t>
            </a:r>
            <a:r>
              <a:rPr lang="en-US" sz="3200" i="1" dirty="0" smtClean="0"/>
              <a:t>-</a:t>
            </a:r>
            <a:r>
              <a:rPr lang="en-US" sz="3200" dirty="0" smtClean="0"/>
              <a:t>81</a:t>
            </a:r>
            <a:r>
              <a:rPr lang="zh-CN" altLang="en-US" sz="3200" dirty="0" smtClean="0"/>
              <a:t>的平方根是</a:t>
            </a:r>
            <a:r>
              <a:rPr lang="en-US" sz="3200" dirty="0" smtClean="0"/>
              <a:t>±9</a:t>
            </a:r>
            <a:endParaRPr lang="zh-CN" altLang="en-US" sz="3200" dirty="0" smtClean="0"/>
          </a:p>
          <a:p>
            <a:r>
              <a:rPr lang="en-US" sz="3200" dirty="0" smtClean="0">
                <a:latin typeface="Times New Roman" pitchFamily="18" charset="0"/>
                <a:cs typeface="Times New Roman" pitchFamily="18" charset="0"/>
              </a:rPr>
              <a:t>B</a:t>
            </a:r>
            <a:r>
              <a:rPr lang="en-US" sz="3200" dirty="0" smtClean="0"/>
              <a:t>.</a:t>
            </a:r>
            <a:r>
              <a:rPr lang="zh-CN" altLang="en-US" sz="3200" dirty="0" smtClean="0"/>
              <a:t>任何数的平方是非负数</a:t>
            </a:r>
            <a:r>
              <a:rPr lang="en-US" sz="3200" dirty="0" smtClean="0"/>
              <a:t>,</a:t>
            </a:r>
            <a:r>
              <a:rPr lang="zh-CN" altLang="en-US" sz="3200" dirty="0" smtClean="0"/>
              <a:t>因而任何数的平方根也是非负数</a:t>
            </a:r>
          </a:p>
          <a:p>
            <a:r>
              <a:rPr lang="en-US" sz="3200" dirty="0" smtClean="0">
                <a:latin typeface="Times New Roman" pitchFamily="18" charset="0"/>
                <a:cs typeface="Times New Roman" pitchFamily="18" charset="0"/>
              </a:rPr>
              <a:t>C</a:t>
            </a:r>
            <a:r>
              <a:rPr lang="en-US" sz="3200" dirty="0" smtClean="0"/>
              <a:t>.</a:t>
            </a:r>
            <a:r>
              <a:rPr lang="zh-CN" altLang="en-US" sz="3200" dirty="0" smtClean="0"/>
              <a:t>任何一个非负数的平方根都不大于这个数</a:t>
            </a:r>
          </a:p>
          <a:p>
            <a:r>
              <a:rPr lang="en-US" sz="3200" dirty="0" smtClean="0">
                <a:latin typeface="Times New Roman" pitchFamily="18" charset="0"/>
                <a:cs typeface="Times New Roman" pitchFamily="18" charset="0"/>
              </a:rPr>
              <a:t>D</a:t>
            </a:r>
            <a:r>
              <a:rPr lang="en-US" sz="3200" dirty="0" smtClean="0"/>
              <a:t>.2</a:t>
            </a:r>
            <a:r>
              <a:rPr lang="zh-CN" altLang="en-US" sz="3200" dirty="0" smtClean="0"/>
              <a:t>是</a:t>
            </a:r>
            <a:r>
              <a:rPr lang="en-US" sz="3200" dirty="0" smtClean="0"/>
              <a:t>4</a:t>
            </a:r>
            <a:r>
              <a:rPr lang="zh-CN" altLang="en-US" sz="3200" dirty="0" smtClean="0"/>
              <a:t>的平方根</a:t>
            </a:r>
            <a:endParaRPr lang="zh-CN" altLang="en-US" sz="3200" dirty="0"/>
          </a:p>
        </p:txBody>
      </p:sp>
      <p:sp>
        <p:nvSpPr>
          <p:cNvPr id="3" name="TextBox 2"/>
          <p:cNvSpPr txBox="1"/>
          <p:nvPr/>
        </p:nvSpPr>
        <p:spPr>
          <a:xfrm>
            <a:off x="4786314" y="357166"/>
            <a:ext cx="500066"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D</a:t>
            </a:r>
            <a:endParaRPr lang="zh-CN" altLang="en-US" sz="3200" b="1" dirty="0">
              <a:solidFill>
                <a:srgbClr val="FF0000"/>
              </a:solidFill>
              <a:latin typeface="Times New Roman" pitchFamily="18" charset="0"/>
              <a:cs typeface="Times New Roman" pitchFamily="18" charset="0"/>
            </a:endParaRPr>
          </a:p>
        </p:txBody>
      </p:sp>
      <p:sp>
        <p:nvSpPr>
          <p:cNvPr id="4" name="矩形 3"/>
          <p:cNvSpPr/>
          <p:nvPr/>
        </p:nvSpPr>
        <p:spPr>
          <a:xfrm>
            <a:off x="357158" y="3606605"/>
            <a:ext cx="8358246" cy="3108543"/>
          </a:xfrm>
          <a:prstGeom prst="rect">
            <a:avLst/>
          </a:prstGeom>
        </p:spPr>
        <p:txBody>
          <a:bodyPr wrap="square">
            <a:spAutoFit/>
          </a:bodyPr>
          <a:lstStyle/>
          <a:p>
            <a:r>
              <a:rPr lang="en-US" altLang="zh-CN" sz="2800" dirty="0" smtClean="0">
                <a:latin typeface="楷体_GB2312" pitchFamily="49" charset="-122"/>
                <a:ea typeface="楷体_GB2312" pitchFamily="49" charset="-122"/>
                <a:cs typeface="Times New Roman" pitchFamily="18" charset="0"/>
              </a:rPr>
              <a:t>【</a:t>
            </a:r>
            <a:r>
              <a:rPr lang="zh-CN" altLang="en-US" sz="2800" dirty="0" smtClean="0">
                <a:solidFill>
                  <a:srgbClr val="FF0000"/>
                </a:solidFill>
                <a:latin typeface="楷体_GB2312" pitchFamily="49" charset="-122"/>
                <a:ea typeface="楷体_GB2312" pitchFamily="49" charset="-122"/>
                <a:cs typeface="Times New Roman" pitchFamily="18" charset="0"/>
              </a:rPr>
              <a:t>解析</a:t>
            </a:r>
            <a:r>
              <a:rPr lang="en-US" altLang="zh-CN" sz="2800" dirty="0" smtClean="0">
                <a:latin typeface="楷体_GB2312" pitchFamily="49" charset="-122"/>
                <a:ea typeface="楷体_GB2312" pitchFamily="49" charset="-122"/>
                <a:cs typeface="Times New Roman" pitchFamily="18" charset="0"/>
              </a:rPr>
              <a:t>】</a:t>
            </a:r>
            <a:r>
              <a:rPr lang="en-US" sz="2800" dirty="0" smtClean="0">
                <a:latin typeface="Times New Roman" pitchFamily="18" charset="0"/>
                <a:ea typeface="楷体_GB2312" pitchFamily="49" charset="-122"/>
                <a:cs typeface="Times New Roman" pitchFamily="18" charset="0"/>
              </a:rPr>
              <a:t>A</a:t>
            </a:r>
            <a:r>
              <a:rPr lang="en-US" sz="2800" dirty="0" smtClean="0">
                <a:latin typeface="楷体_GB2312" pitchFamily="49" charset="-122"/>
                <a:ea typeface="楷体_GB2312" pitchFamily="49" charset="-122"/>
                <a:cs typeface="Times New Roman" pitchFamily="18" charset="0"/>
              </a:rPr>
              <a:t>.</a:t>
            </a:r>
            <a:r>
              <a:rPr lang="zh-CN" altLang="en-US" sz="2800" dirty="0" smtClean="0">
                <a:latin typeface="楷体_GB2312" pitchFamily="49" charset="-122"/>
                <a:ea typeface="楷体_GB2312" pitchFamily="49" charset="-122"/>
                <a:cs typeface="Times New Roman" pitchFamily="18" charset="0"/>
              </a:rPr>
              <a:t>由于负数没有平方根，故</a:t>
            </a:r>
            <a:r>
              <a:rPr lang="en-US" sz="2800" dirty="0" smtClean="0">
                <a:latin typeface="Times New Roman" pitchFamily="18" charset="0"/>
                <a:ea typeface="楷体_GB2312" pitchFamily="49" charset="-122"/>
                <a:cs typeface="Times New Roman" pitchFamily="18" charset="0"/>
              </a:rPr>
              <a:t>A</a:t>
            </a:r>
            <a:r>
              <a:rPr lang="zh-CN" altLang="en-US" sz="2800" dirty="0" smtClean="0">
                <a:latin typeface="楷体_GB2312" pitchFamily="49" charset="-122"/>
                <a:ea typeface="楷体_GB2312" pitchFamily="49" charset="-122"/>
                <a:cs typeface="Times New Roman" pitchFamily="18" charset="0"/>
              </a:rPr>
              <a:t>错误；</a:t>
            </a:r>
            <a:r>
              <a:rPr lang="en-US" sz="2800" dirty="0" smtClean="0">
                <a:latin typeface="Times New Roman" pitchFamily="18" charset="0"/>
                <a:ea typeface="楷体_GB2312" pitchFamily="49" charset="-122"/>
                <a:cs typeface="Times New Roman" pitchFamily="18" charset="0"/>
              </a:rPr>
              <a:t>B</a:t>
            </a:r>
            <a:r>
              <a:rPr lang="en-US" sz="2800" dirty="0" smtClean="0">
                <a:latin typeface="楷体_GB2312" pitchFamily="49" charset="-122"/>
                <a:ea typeface="楷体_GB2312" pitchFamily="49" charset="-122"/>
                <a:cs typeface="Times New Roman" pitchFamily="18" charset="0"/>
              </a:rPr>
              <a:t>.</a:t>
            </a:r>
            <a:r>
              <a:rPr lang="zh-CN" altLang="en-US" sz="2800" dirty="0" smtClean="0">
                <a:latin typeface="楷体_GB2312" pitchFamily="49" charset="-122"/>
                <a:ea typeface="楷体_GB2312" pitchFamily="49" charset="-122"/>
                <a:cs typeface="Times New Roman" pitchFamily="18" charset="0"/>
              </a:rPr>
              <a:t>任何数的平方为非负数，正确，但只有非负数才有平方根，且平方根有正负之分</a:t>
            </a:r>
            <a:r>
              <a:rPr lang="en-US" sz="2800" dirty="0" smtClean="0">
                <a:latin typeface="楷体_GB2312" pitchFamily="49" charset="-122"/>
                <a:ea typeface="楷体_GB2312" pitchFamily="49" charset="-122"/>
                <a:cs typeface="Times New Roman" pitchFamily="18" charset="0"/>
              </a:rPr>
              <a:t>(0</a:t>
            </a:r>
            <a:r>
              <a:rPr lang="zh-CN" altLang="en-US" sz="2800" dirty="0" smtClean="0">
                <a:latin typeface="楷体_GB2312" pitchFamily="49" charset="-122"/>
                <a:ea typeface="楷体_GB2312" pitchFamily="49" charset="-122"/>
                <a:cs typeface="Times New Roman" pitchFamily="18" charset="0"/>
              </a:rPr>
              <a:t>的平方根为</a:t>
            </a:r>
            <a:r>
              <a:rPr lang="en-US" sz="2800" dirty="0" smtClean="0">
                <a:latin typeface="楷体_GB2312" pitchFamily="49" charset="-122"/>
                <a:ea typeface="楷体_GB2312" pitchFamily="49" charset="-122"/>
                <a:cs typeface="Times New Roman" pitchFamily="18" charset="0"/>
              </a:rPr>
              <a:t>0)</a:t>
            </a:r>
            <a:r>
              <a:rPr lang="zh-CN" altLang="en-US" sz="2800" dirty="0" smtClean="0">
                <a:latin typeface="楷体_GB2312" pitchFamily="49" charset="-122"/>
                <a:ea typeface="楷体_GB2312" pitchFamily="49" charset="-122"/>
                <a:cs typeface="Times New Roman" pitchFamily="18" charset="0"/>
              </a:rPr>
              <a:t>，故</a:t>
            </a:r>
            <a:r>
              <a:rPr lang="en-US" sz="2800" dirty="0" smtClean="0">
                <a:latin typeface="Times New Roman" pitchFamily="18" charset="0"/>
                <a:ea typeface="楷体_GB2312" pitchFamily="49" charset="-122"/>
                <a:cs typeface="Times New Roman" pitchFamily="18" charset="0"/>
              </a:rPr>
              <a:t>B</a:t>
            </a:r>
            <a:r>
              <a:rPr lang="zh-CN" altLang="en-US" sz="2800" dirty="0" smtClean="0">
                <a:latin typeface="楷体_GB2312" pitchFamily="49" charset="-122"/>
                <a:ea typeface="楷体_GB2312" pitchFamily="49" charset="-122"/>
                <a:cs typeface="Times New Roman" pitchFamily="18" charset="0"/>
              </a:rPr>
              <a:t>错误；</a:t>
            </a:r>
            <a:r>
              <a:rPr lang="en-US" sz="2800" dirty="0" smtClean="0">
                <a:latin typeface="Times New Roman" pitchFamily="18" charset="0"/>
                <a:ea typeface="楷体_GB2312" pitchFamily="49" charset="-122"/>
                <a:cs typeface="Times New Roman" pitchFamily="18" charset="0"/>
              </a:rPr>
              <a:t>C</a:t>
            </a:r>
            <a:r>
              <a:rPr lang="en-US" sz="2800" dirty="0" smtClean="0">
                <a:latin typeface="楷体_GB2312" pitchFamily="49" charset="-122"/>
                <a:ea typeface="楷体_GB2312" pitchFamily="49" charset="-122"/>
                <a:cs typeface="Times New Roman" pitchFamily="18" charset="0"/>
              </a:rPr>
              <a:t>.</a:t>
            </a:r>
            <a:r>
              <a:rPr lang="zh-CN" altLang="en-US" sz="2800" dirty="0" smtClean="0">
                <a:latin typeface="楷体_GB2312" pitchFamily="49" charset="-122"/>
                <a:ea typeface="楷体_GB2312" pitchFamily="49" charset="-122"/>
                <a:cs typeface="Times New Roman" pitchFamily="18" charset="0"/>
              </a:rPr>
              <a:t>任何一个非负数的平方根都不大于这个数，不一定正确，如：当</a:t>
            </a:r>
            <a:r>
              <a:rPr lang="en-US" sz="2800" dirty="0" smtClean="0">
                <a:latin typeface="楷体_GB2312" pitchFamily="49" charset="-122"/>
                <a:ea typeface="楷体_GB2312" pitchFamily="49" charset="-122"/>
                <a:cs typeface="Times New Roman" pitchFamily="18" charset="0"/>
              </a:rPr>
              <a:t>0&lt;</a:t>
            </a:r>
            <a:r>
              <a:rPr lang="en-US" sz="2800" i="1" dirty="0" smtClean="0">
                <a:latin typeface="Times New Roman" pitchFamily="18" charset="0"/>
                <a:ea typeface="楷体_GB2312" pitchFamily="49" charset="-122"/>
                <a:cs typeface="Times New Roman" pitchFamily="18" charset="0"/>
              </a:rPr>
              <a:t>a</a:t>
            </a:r>
            <a:r>
              <a:rPr lang="en-US" sz="2800" dirty="0" smtClean="0">
                <a:latin typeface="楷体_GB2312" pitchFamily="49" charset="-122"/>
                <a:ea typeface="楷体_GB2312" pitchFamily="49" charset="-122"/>
                <a:cs typeface="Times New Roman" pitchFamily="18" charset="0"/>
              </a:rPr>
              <a:t>&lt;1</a:t>
            </a:r>
            <a:r>
              <a:rPr lang="zh-CN" altLang="en-US" sz="2800" dirty="0" smtClean="0">
                <a:latin typeface="楷体_GB2312" pitchFamily="49" charset="-122"/>
                <a:ea typeface="楷体_GB2312" pitchFamily="49" charset="-122"/>
                <a:cs typeface="Times New Roman" pitchFamily="18" charset="0"/>
              </a:rPr>
              <a:t>时，</a:t>
            </a:r>
            <a:r>
              <a:rPr lang="en-US" sz="2800" dirty="0" smtClean="0">
                <a:latin typeface="楷体_GB2312" pitchFamily="49" charset="-122"/>
                <a:ea typeface="楷体_GB2312" pitchFamily="49" charset="-122"/>
                <a:cs typeface="Times New Roman" pitchFamily="18" charset="0"/>
              </a:rPr>
              <a:t>   &gt;</a:t>
            </a:r>
            <a:r>
              <a:rPr lang="en-US" sz="2800" i="1" dirty="0" smtClean="0">
                <a:latin typeface="Times New Roman" pitchFamily="18" charset="0"/>
                <a:ea typeface="楷体_GB2312" pitchFamily="49" charset="-122"/>
                <a:cs typeface="Times New Roman" pitchFamily="18" charset="0"/>
              </a:rPr>
              <a:t>a</a:t>
            </a:r>
            <a:r>
              <a:rPr lang="zh-CN" altLang="en-US" sz="2800" i="1" dirty="0" smtClean="0">
                <a:latin typeface="楷体_GB2312" pitchFamily="49" charset="-122"/>
                <a:ea typeface="楷体_GB2312" pitchFamily="49" charset="-122"/>
                <a:cs typeface="Times New Roman" pitchFamily="18" charset="0"/>
              </a:rPr>
              <a:t>，</a:t>
            </a:r>
            <a:r>
              <a:rPr lang="zh-CN" altLang="en-US" sz="2800" dirty="0" smtClean="0">
                <a:latin typeface="楷体_GB2312" pitchFamily="49" charset="-122"/>
                <a:ea typeface="楷体_GB2312" pitchFamily="49" charset="-122"/>
                <a:cs typeface="Times New Roman" pitchFamily="18" charset="0"/>
              </a:rPr>
              <a:t>故</a:t>
            </a:r>
            <a:r>
              <a:rPr lang="en-US" sz="2800" dirty="0" smtClean="0">
                <a:latin typeface="Times New Roman" pitchFamily="18" charset="0"/>
                <a:ea typeface="楷体_GB2312" pitchFamily="49" charset="-122"/>
                <a:cs typeface="Times New Roman" pitchFamily="18" charset="0"/>
              </a:rPr>
              <a:t>C</a:t>
            </a:r>
            <a:r>
              <a:rPr lang="zh-CN" altLang="en-US" sz="2800" dirty="0" smtClean="0">
                <a:latin typeface="楷体_GB2312" pitchFamily="49" charset="-122"/>
                <a:ea typeface="楷体_GB2312" pitchFamily="49" charset="-122"/>
                <a:cs typeface="Times New Roman" pitchFamily="18" charset="0"/>
              </a:rPr>
              <a:t>错误；</a:t>
            </a:r>
            <a:r>
              <a:rPr lang="en-US" sz="2800" dirty="0" smtClean="0">
                <a:latin typeface="Times New Roman" pitchFamily="18" charset="0"/>
                <a:ea typeface="楷体_GB2312" pitchFamily="49" charset="-122"/>
                <a:cs typeface="Times New Roman" pitchFamily="18" charset="0"/>
              </a:rPr>
              <a:t>D</a:t>
            </a:r>
            <a:r>
              <a:rPr lang="en-US" sz="2800" dirty="0" smtClean="0">
                <a:latin typeface="楷体_GB2312" pitchFamily="49" charset="-122"/>
                <a:ea typeface="楷体_GB2312" pitchFamily="49" charset="-122"/>
                <a:cs typeface="Times New Roman" pitchFamily="18" charset="0"/>
              </a:rPr>
              <a:t>.2</a:t>
            </a:r>
            <a:r>
              <a:rPr lang="zh-CN" altLang="en-US" sz="2800" dirty="0" smtClean="0">
                <a:latin typeface="楷体_GB2312" pitchFamily="49" charset="-122"/>
                <a:ea typeface="楷体_GB2312" pitchFamily="49" charset="-122"/>
                <a:cs typeface="Times New Roman" pitchFamily="18" charset="0"/>
              </a:rPr>
              <a:t>的平方是</a:t>
            </a:r>
            <a:r>
              <a:rPr lang="en-US" sz="2800" dirty="0" smtClean="0">
                <a:latin typeface="楷体_GB2312" pitchFamily="49" charset="-122"/>
                <a:ea typeface="楷体_GB2312" pitchFamily="49" charset="-122"/>
                <a:cs typeface="Times New Roman" pitchFamily="18" charset="0"/>
              </a:rPr>
              <a:t>4</a:t>
            </a:r>
            <a:r>
              <a:rPr lang="zh-CN" altLang="en-US" sz="2800" dirty="0" smtClean="0">
                <a:latin typeface="楷体_GB2312" pitchFamily="49" charset="-122"/>
                <a:ea typeface="楷体_GB2312" pitchFamily="49" charset="-122"/>
                <a:cs typeface="Times New Roman" pitchFamily="18" charset="0"/>
              </a:rPr>
              <a:t>，所以</a:t>
            </a:r>
            <a:r>
              <a:rPr lang="en-US" sz="2800" dirty="0" smtClean="0">
                <a:latin typeface="楷体_GB2312" pitchFamily="49" charset="-122"/>
                <a:ea typeface="楷体_GB2312" pitchFamily="49" charset="-122"/>
                <a:cs typeface="Times New Roman" pitchFamily="18" charset="0"/>
              </a:rPr>
              <a:t>2</a:t>
            </a:r>
            <a:r>
              <a:rPr lang="zh-CN" altLang="en-US" sz="2800" dirty="0" smtClean="0">
                <a:latin typeface="楷体_GB2312" pitchFamily="49" charset="-122"/>
                <a:ea typeface="楷体_GB2312" pitchFamily="49" charset="-122"/>
                <a:cs typeface="Times New Roman" pitchFamily="18" charset="0"/>
              </a:rPr>
              <a:t>是</a:t>
            </a:r>
            <a:r>
              <a:rPr lang="en-US" sz="2800" dirty="0" smtClean="0">
                <a:latin typeface="楷体_GB2312" pitchFamily="49" charset="-122"/>
                <a:ea typeface="楷体_GB2312" pitchFamily="49" charset="-122"/>
                <a:cs typeface="Times New Roman" pitchFamily="18" charset="0"/>
              </a:rPr>
              <a:t>4</a:t>
            </a:r>
            <a:r>
              <a:rPr lang="zh-CN" altLang="en-US" sz="2800" dirty="0" smtClean="0">
                <a:latin typeface="楷体_GB2312" pitchFamily="49" charset="-122"/>
                <a:ea typeface="楷体_GB2312" pitchFamily="49" charset="-122"/>
                <a:cs typeface="Times New Roman" pitchFamily="18" charset="0"/>
              </a:rPr>
              <a:t>的平方根，故</a:t>
            </a:r>
            <a:r>
              <a:rPr lang="en-US" sz="2800" dirty="0" smtClean="0">
                <a:latin typeface="Times New Roman" pitchFamily="18" charset="0"/>
                <a:ea typeface="楷体_GB2312" pitchFamily="49" charset="-122"/>
                <a:cs typeface="Times New Roman" pitchFamily="18" charset="0"/>
              </a:rPr>
              <a:t>D</a:t>
            </a:r>
            <a:r>
              <a:rPr lang="zh-CN" altLang="en-US" sz="2800" dirty="0" smtClean="0">
                <a:latin typeface="楷体_GB2312" pitchFamily="49" charset="-122"/>
                <a:ea typeface="楷体_GB2312" pitchFamily="49" charset="-122"/>
                <a:cs typeface="Times New Roman" pitchFamily="18" charset="0"/>
              </a:rPr>
              <a:t>正确</a:t>
            </a:r>
            <a:r>
              <a:rPr lang="en-US" sz="2800" dirty="0" smtClean="0">
                <a:latin typeface="楷体_GB2312" pitchFamily="49" charset="-122"/>
                <a:ea typeface="楷体_GB2312" pitchFamily="49" charset="-122"/>
                <a:cs typeface="Times New Roman" pitchFamily="18" charset="0"/>
              </a:rPr>
              <a:t>.</a:t>
            </a:r>
            <a:r>
              <a:rPr lang="zh-CN" altLang="en-US" sz="2800" dirty="0" smtClean="0">
                <a:latin typeface="楷体_GB2312" pitchFamily="49" charset="-122"/>
                <a:ea typeface="楷体_GB2312" pitchFamily="49" charset="-122"/>
                <a:cs typeface="Times New Roman" pitchFamily="18" charset="0"/>
              </a:rPr>
              <a:t>故选</a:t>
            </a:r>
            <a:r>
              <a:rPr lang="en-US" sz="2800" dirty="0" smtClean="0">
                <a:latin typeface="Times New Roman" pitchFamily="18" charset="0"/>
                <a:ea typeface="楷体_GB2312" pitchFamily="49" charset="-122"/>
                <a:cs typeface="Times New Roman" pitchFamily="18" charset="0"/>
              </a:rPr>
              <a:t>D</a:t>
            </a:r>
            <a:r>
              <a:rPr lang="en-US" sz="2800" i="1" dirty="0" smtClean="0">
                <a:latin typeface="Times New Roman" pitchFamily="18" charset="0"/>
                <a:ea typeface="楷体_GB2312" pitchFamily="49" charset="-122"/>
                <a:cs typeface="Times New Roman" pitchFamily="18" charset="0"/>
              </a:rPr>
              <a:t>.</a:t>
            </a:r>
            <a:endParaRPr lang="zh-CN" altLang="en-US" sz="2800" dirty="0">
              <a:latin typeface="楷体_GB2312" pitchFamily="49" charset="-122"/>
              <a:ea typeface="楷体_GB2312" pitchFamily="49" charset="-122"/>
              <a:cs typeface="Times New Roman" pitchFamily="18" charset="0"/>
            </a:endParaRPr>
          </a:p>
        </p:txBody>
      </p:sp>
      <p:graphicFrame>
        <p:nvGraphicFramePr>
          <p:cNvPr id="37889" name="Object 1"/>
          <p:cNvGraphicFramePr>
            <a:graphicFrameLocks noChangeAspect="1"/>
          </p:cNvGraphicFramePr>
          <p:nvPr/>
        </p:nvGraphicFramePr>
        <p:xfrm>
          <a:off x="5143504" y="5357826"/>
          <a:ext cx="477840" cy="452691"/>
        </p:xfrm>
        <a:graphic>
          <a:graphicData uri="http://schemas.openxmlformats.org/presentationml/2006/ole">
            <mc:AlternateContent xmlns:mc="http://schemas.openxmlformats.org/markup-compatibility/2006">
              <mc:Choice xmlns:v="urn:schemas-microsoft-com:vml" Requires="v">
                <p:oleObj spid="_x0000_s22537" name="Equation" r:id="rId3" imgW="241200" imgH="228600" progId="Equations">
                  <p:embed/>
                </p:oleObj>
              </mc:Choice>
              <mc:Fallback>
                <p:oleObj name="Equation" r:id="rId3" imgW="241200" imgH="228600" progId="Equations">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4" y="5357826"/>
                        <a:ext cx="477840" cy="45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2989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37889"/>
                                        </p:tgtEl>
                                        <p:attrNameLst>
                                          <p:attrName>style.visibility</p:attrName>
                                        </p:attrNameLst>
                                      </p:cBhvr>
                                      <p:to>
                                        <p:strVal val="visible"/>
                                      </p:to>
                                    </p:set>
                                    <p:animEffect transition="in" filter="wipe(up)">
                                      <p:cBhvr>
                                        <p:cTn id="10" dur="500"/>
                                        <p:tgtEl>
                                          <p:spTgt spid="37889"/>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357166"/>
            <a:ext cx="8358246" cy="2308324"/>
          </a:xfrm>
          <a:prstGeom prst="rect">
            <a:avLst/>
          </a:prstGeom>
        </p:spPr>
        <p:txBody>
          <a:bodyPr wrap="square">
            <a:spAutoFit/>
          </a:bodyPr>
          <a:lstStyle/>
          <a:p>
            <a:pPr>
              <a:lnSpc>
                <a:spcPct val="150000"/>
              </a:lnSpc>
            </a:pPr>
            <a:r>
              <a:rPr lang="en-US" sz="3200" dirty="0" smtClean="0">
                <a:latin typeface="Times New Roman" pitchFamily="18" charset="0"/>
                <a:cs typeface="Times New Roman" pitchFamily="18" charset="0"/>
              </a:rPr>
              <a:t>4</a:t>
            </a:r>
            <a:r>
              <a:rPr lang="en-US" sz="3200" i="1" dirty="0" smtClean="0">
                <a:latin typeface="Times New Roman" pitchFamily="18" charset="0"/>
                <a:cs typeface="Times New Roman" pitchFamily="18" charset="0"/>
              </a:rPr>
              <a:t>.</a:t>
            </a:r>
            <a:r>
              <a:rPr lang="zh-CN" altLang="en-US" sz="3200" dirty="0" smtClean="0">
                <a:latin typeface="Times New Roman" pitchFamily="18" charset="0"/>
                <a:cs typeface="Times New Roman" pitchFamily="18" charset="0"/>
              </a:rPr>
              <a:t>下列各数中没有平方根的是</a:t>
            </a:r>
            <a:r>
              <a:rPr lang="en-US" sz="3200" dirty="0" smtClean="0">
                <a:latin typeface="Times New Roman" pitchFamily="18" charset="0"/>
                <a:cs typeface="Times New Roman" pitchFamily="18" charset="0"/>
              </a:rPr>
              <a:t>	(</a:t>
            </a:r>
            <a:r>
              <a:rPr lang="zh-CN" altLang="en-US" sz="3200"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endParaRPr lang="zh-CN" altLang="en-US" sz="3200" dirty="0" smtClean="0">
              <a:latin typeface="Times New Roman" pitchFamily="18" charset="0"/>
              <a:cs typeface="Times New Roman" pitchFamily="18" charset="0"/>
            </a:endParaRPr>
          </a:p>
          <a:p>
            <a:pPr>
              <a:lnSpc>
                <a:spcPct val="150000"/>
              </a:lnSpc>
            </a:pPr>
            <a:r>
              <a:rPr lang="en-US" sz="3200" dirty="0" smtClean="0">
                <a:latin typeface="Times New Roman" pitchFamily="18" charset="0"/>
                <a:cs typeface="Times New Roman" pitchFamily="18" charset="0"/>
              </a:rPr>
              <a:t>A.0	  B.</a:t>
            </a:r>
            <a:r>
              <a:rPr lang="en-US" sz="3200" i="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8</a:t>
            </a:r>
            <a:r>
              <a:rPr lang="en-US" sz="3200" baseline="30000" dirty="0" smtClean="0">
                <a:latin typeface="Times New Roman" pitchFamily="18" charset="0"/>
                <a:cs typeface="Times New Roman" pitchFamily="18" charset="0"/>
              </a:rPr>
              <a:t>2      </a:t>
            </a:r>
            <a:r>
              <a:rPr lang="en-US" sz="3200" dirty="0" smtClean="0">
                <a:latin typeface="Times New Roman" pitchFamily="18" charset="0"/>
                <a:cs typeface="Times New Roman" pitchFamily="18" charset="0"/>
              </a:rPr>
              <a:t>C.                   D.</a:t>
            </a:r>
            <a:r>
              <a:rPr lang="en-US" sz="3200" i="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3)</a:t>
            </a:r>
            <a:endParaRPr lang="zh-CN" altLang="en-US" sz="3200" dirty="0" smtClean="0">
              <a:latin typeface="Times New Roman" pitchFamily="18" charset="0"/>
              <a:cs typeface="Times New Roman" pitchFamily="18" charset="0"/>
            </a:endParaRPr>
          </a:p>
          <a:p>
            <a:pPr>
              <a:lnSpc>
                <a:spcPct val="150000"/>
              </a:lnSpc>
            </a:pPr>
            <a:endParaRPr lang="zh-CN" altLang="en-US" sz="3200" dirty="0">
              <a:latin typeface="Times New Roman" pitchFamily="18" charset="0"/>
              <a:cs typeface="Times New Roman" pitchFamily="18" charset="0"/>
            </a:endParaRPr>
          </a:p>
        </p:txBody>
      </p:sp>
      <p:sp>
        <p:nvSpPr>
          <p:cNvPr id="13" name="TextBox 12"/>
          <p:cNvSpPr txBox="1"/>
          <p:nvPr/>
        </p:nvSpPr>
        <p:spPr>
          <a:xfrm>
            <a:off x="6215074" y="500042"/>
            <a:ext cx="500066" cy="584775"/>
          </a:xfrm>
          <a:prstGeom prst="rect">
            <a:avLst/>
          </a:prstGeom>
          <a:noFill/>
        </p:spPr>
        <p:txBody>
          <a:bodyPr wrap="square" rtlCol="0">
            <a:spAutoFit/>
          </a:bodyPr>
          <a:lstStyle/>
          <a:p>
            <a:r>
              <a:rPr lang="en-US" altLang="zh-CN" sz="3200" b="1" dirty="0" smtClean="0">
                <a:solidFill>
                  <a:srgbClr val="FF0000"/>
                </a:solidFill>
                <a:latin typeface="Times New Roman" pitchFamily="18" charset="0"/>
                <a:cs typeface="Times New Roman" pitchFamily="18" charset="0"/>
              </a:rPr>
              <a:t>B</a:t>
            </a:r>
            <a:endParaRPr lang="zh-CN" altLang="en-US" sz="3200" b="1" dirty="0">
              <a:solidFill>
                <a:srgbClr val="FF0000"/>
              </a:solidFill>
              <a:latin typeface="Times New Roman" pitchFamily="18" charset="0"/>
              <a:cs typeface="Times New Roman" pitchFamily="18" charset="0"/>
            </a:endParaRPr>
          </a:p>
        </p:txBody>
      </p:sp>
      <p:graphicFrame>
        <p:nvGraphicFramePr>
          <p:cNvPr id="7170" name="Object 2"/>
          <p:cNvGraphicFramePr>
            <a:graphicFrameLocks noChangeAspect="1"/>
          </p:cNvGraphicFramePr>
          <p:nvPr/>
        </p:nvGraphicFramePr>
        <p:xfrm>
          <a:off x="3278180" y="1071546"/>
          <a:ext cx="1079506" cy="1048663"/>
        </p:xfrm>
        <a:graphic>
          <a:graphicData uri="http://schemas.openxmlformats.org/presentationml/2006/ole">
            <mc:AlternateContent xmlns:mc="http://schemas.openxmlformats.org/markup-compatibility/2006">
              <mc:Choice xmlns:v="urn:schemas-microsoft-com:vml" Requires="v">
                <p:oleObj spid="_x0000_s23608" name="Equation" r:id="rId3" imgW="444240" imgH="431640" progId="Equation.3">
                  <p:embed/>
                </p:oleObj>
              </mc:Choice>
              <mc:Fallback>
                <p:oleObj name="Equation" r:id="rId3" imgW="4442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180" y="1071546"/>
                        <a:ext cx="1079506" cy="104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矩形 15"/>
          <p:cNvSpPr/>
          <p:nvPr/>
        </p:nvSpPr>
        <p:spPr>
          <a:xfrm>
            <a:off x="142876" y="3571876"/>
            <a:ext cx="8786842" cy="584775"/>
          </a:xfrm>
          <a:prstGeom prst="rect">
            <a:avLst/>
          </a:prstGeom>
        </p:spPr>
        <p:txBody>
          <a:bodyPr wrap="square">
            <a:spAutoFit/>
          </a:bodyPr>
          <a:lstStyle/>
          <a:p>
            <a:r>
              <a:rPr lang="en-US" sz="3200" dirty="0" smtClean="0">
                <a:latin typeface="+mn-ea"/>
              </a:rPr>
              <a:t>5</a:t>
            </a:r>
            <a:r>
              <a:rPr lang="en-US" sz="3200" i="1" dirty="0" smtClean="0">
                <a:latin typeface="+mn-ea"/>
              </a:rPr>
              <a:t>.</a:t>
            </a:r>
            <a:r>
              <a:rPr lang="zh-CN" altLang="en-US" sz="3200" dirty="0" smtClean="0">
                <a:latin typeface="+mn-ea"/>
              </a:rPr>
              <a:t>“</a:t>
            </a:r>
            <a:r>
              <a:rPr lang="en-US" sz="3200" dirty="0" smtClean="0">
                <a:latin typeface="+mn-ea"/>
              </a:rPr>
              <a:t>4</a:t>
            </a:r>
            <a:r>
              <a:rPr lang="zh-CN" altLang="en-US" sz="3200" dirty="0" smtClean="0">
                <a:latin typeface="+mn-ea"/>
              </a:rPr>
              <a:t>的平方根是</a:t>
            </a:r>
            <a:r>
              <a:rPr lang="en-US" sz="3200" dirty="0" smtClean="0">
                <a:latin typeface="+mn-ea"/>
              </a:rPr>
              <a:t>±2</a:t>
            </a:r>
            <a:r>
              <a:rPr lang="zh-CN" altLang="en-US" sz="3200" dirty="0" smtClean="0">
                <a:latin typeface="+mn-ea"/>
              </a:rPr>
              <a:t>”翻译成数学语言是</a:t>
            </a:r>
            <a:r>
              <a:rPr lang="en-US" sz="3200" dirty="0" smtClean="0">
                <a:latin typeface="+mn-ea"/>
              </a:rPr>
              <a:t>	(</a:t>
            </a:r>
            <a:r>
              <a:rPr lang="zh-CN" altLang="en-US" sz="3200" i="1" dirty="0" smtClean="0">
                <a:latin typeface="+mn-ea"/>
              </a:rPr>
              <a:t>　　</a:t>
            </a:r>
            <a:r>
              <a:rPr lang="en-US" sz="3200" dirty="0" smtClean="0">
                <a:latin typeface="+mn-ea"/>
              </a:rPr>
              <a:t>)</a:t>
            </a:r>
            <a:endParaRPr lang="zh-CN" altLang="en-US" sz="3200" dirty="0">
              <a:latin typeface="+mn-ea"/>
            </a:endParaRPr>
          </a:p>
        </p:txBody>
      </p:sp>
      <p:graphicFrame>
        <p:nvGraphicFramePr>
          <p:cNvPr id="7171" name="Object 3"/>
          <p:cNvGraphicFramePr>
            <a:graphicFrameLocks noChangeAspect="1"/>
          </p:cNvGraphicFramePr>
          <p:nvPr/>
        </p:nvGraphicFramePr>
        <p:xfrm>
          <a:off x="1357290" y="4252617"/>
          <a:ext cx="1573688" cy="608016"/>
        </p:xfrm>
        <a:graphic>
          <a:graphicData uri="http://schemas.openxmlformats.org/presentationml/2006/ole">
            <mc:AlternateContent xmlns:mc="http://schemas.openxmlformats.org/markup-compatibility/2006">
              <mc:Choice xmlns:v="urn:schemas-microsoft-com:vml" Requires="v">
                <p:oleObj spid="_x0000_s23609" name="Equation" r:id="rId5" imgW="558720" imgH="215640" progId="Equation.3">
                  <p:embed/>
                </p:oleObj>
              </mc:Choice>
              <mc:Fallback>
                <p:oleObj name="Equation" r:id="rId5" imgW="5587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290" y="4252617"/>
                        <a:ext cx="1573688" cy="60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4572000" y="4324055"/>
          <a:ext cx="1777546" cy="642942"/>
        </p:xfrm>
        <a:graphic>
          <a:graphicData uri="http://schemas.openxmlformats.org/presentationml/2006/ole">
            <mc:AlternateContent xmlns:mc="http://schemas.openxmlformats.org/markup-compatibility/2006">
              <mc:Choice xmlns:v="urn:schemas-microsoft-com:vml" Requires="v">
                <p:oleObj spid="_x0000_s23610" name="Equation" r:id="rId7" imgW="596880" imgH="215640" progId="Equation.3">
                  <p:embed/>
                </p:oleObj>
              </mc:Choice>
              <mc:Fallback>
                <p:oleObj name="Equation" r:id="rId7" imgW="5968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324055"/>
                        <a:ext cx="1777546" cy="64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1285852" y="5181310"/>
          <a:ext cx="1643074" cy="649587"/>
        </p:xfrm>
        <a:graphic>
          <a:graphicData uri="http://schemas.openxmlformats.org/presentationml/2006/ole">
            <mc:AlternateContent xmlns:mc="http://schemas.openxmlformats.org/markup-compatibility/2006">
              <mc:Choice xmlns:v="urn:schemas-microsoft-com:vml" Requires="v">
                <p:oleObj spid="_x0000_s23611" name="Equation" r:id="rId9" imgW="545760" imgH="215640" progId="Equation.3">
                  <p:embed/>
                </p:oleObj>
              </mc:Choice>
              <mc:Fallback>
                <p:oleObj name="Equation" r:id="rId9" imgW="54576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5852" y="5181310"/>
                        <a:ext cx="1643074" cy="6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4714876" y="5181311"/>
          <a:ext cx="1571636" cy="676581"/>
        </p:xfrm>
        <a:graphic>
          <a:graphicData uri="http://schemas.openxmlformats.org/presentationml/2006/ole">
            <mc:AlternateContent xmlns:mc="http://schemas.openxmlformats.org/markup-compatibility/2006">
              <mc:Choice xmlns:v="urn:schemas-microsoft-com:vml" Requires="v">
                <p:oleObj spid="_x0000_s23612" name="Equation" r:id="rId11" imgW="672840" imgH="215640" progId="Equation.3">
                  <p:embed/>
                </p:oleObj>
              </mc:Choice>
              <mc:Fallback>
                <p:oleObj name="Equation" r:id="rId11" imgW="6728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4876" y="5181311"/>
                        <a:ext cx="1571636" cy="67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7929586" y="3630043"/>
            <a:ext cx="500066" cy="584775"/>
          </a:xfrm>
          <a:prstGeom prst="rect">
            <a:avLst/>
          </a:prstGeom>
          <a:noFill/>
        </p:spPr>
        <p:txBody>
          <a:bodyPr wrap="square" rtlCol="0">
            <a:spAutoFit/>
          </a:bodyPr>
          <a:lstStyle/>
          <a:p>
            <a:r>
              <a:rPr lang="en-US" altLang="zh-CN" sz="3200" b="1" dirty="0" smtClean="0">
                <a:solidFill>
                  <a:srgbClr val="FF0000"/>
                </a:solidFill>
                <a:latin typeface="Times New Roman" pitchFamily="18" charset="0"/>
                <a:cs typeface="Times New Roman" pitchFamily="18" charset="0"/>
              </a:rPr>
              <a:t>D</a:t>
            </a:r>
            <a:endParaRPr lang="zh-CN" altLang="en-US" sz="3200" b="1" dirty="0">
              <a:solidFill>
                <a:srgbClr val="FF0000"/>
              </a:solidFill>
              <a:latin typeface="Times New Roman" pitchFamily="18" charset="0"/>
              <a:cs typeface="Times New Roman" pitchFamily="18" charset="0"/>
            </a:endParaRPr>
          </a:p>
        </p:txBody>
      </p:sp>
      <p:sp>
        <p:nvSpPr>
          <p:cNvPr id="11" name="TextBox 10"/>
          <p:cNvSpPr txBox="1"/>
          <p:nvPr/>
        </p:nvSpPr>
        <p:spPr>
          <a:xfrm>
            <a:off x="714348" y="4252617"/>
            <a:ext cx="857256" cy="584775"/>
          </a:xfrm>
          <a:prstGeom prst="rect">
            <a:avLst/>
          </a:prstGeom>
          <a:noFill/>
        </p:spPr>
        <p:txBody>
          <a:bodyPr wrap="square" rtlCol="0">
            <a:spAutoFit/>
          </a:bodyPr>
          <a:lstStyle/>
          <a:p>
            <a:r>
              <a:rPr lang="en-US" altLang="zh-CN" sz="3200" dirty="0" smtClean="0">
                <a:latin typeface="Times New Roman" pitchFamily="18" charset="0"/>
                <a:cs typeface="Times New Roman" pitchFamily="18" charset="0"/>
              </a:rPr>
              <a:t>A</a:t>
            </a:r>
            <a:r>
              <a:rPr lang="en-US" altLang="zh-CN" sz="3200" i="1" dirty="0" smtClean="0">
                <a:latin typeface="Times New Roman" pitchFamily="18" charset="0"/>
                <a:cs typeface="Times New Roman" pitchFamily="18" charset="0"/>
              </a:rPr>
              <a:t>.</a:t>
            </a:r>
            <a:endParaRPr lang="zh-CN" altLang="en-US" sz="3200" i="1" dirty="0">
              <a:latin typeface="Times New Roman" pitchFamily="18" charset="0"/>
              <a:cs typeface="Times New Roman" pitchFamily="18" charset="0"/>
            </a:endParaRPr>
          </a:p>
        </p:txBody>
      </p:sp>
      <p:sp>
        <p:nvSpPr>
          <p:cNvPr id="12" name="TextBox 11"/>
          <p:cNvSpPr txBox="1"/>
          <p:nvPr/>
        </p:nvSpPr>
        <p:spPr>
          <a:xfrm>
            <a:off x="4000496" y="4395493"/>
            <a:ext cx="857256" cy="584775"/>
          </a:xfrm>
          <a:prstGeom prst="rect">
            <a:avLst/>
          </a:prstGeom>
          <a:noFill/>
        </p:spPr>
        <p:txBody>
          <a:bodyPr wrap="square" rtlCol="0">
            <a:spAutoFit/>
          </a:bodyPr>
          <a:lstStyle/>
          <a:p>
            <a:r>
              <a:rPr lang="en-US" altLang="zh-CN" sz="3200" dirty="0" smtClean="0">
                <a:latin typeface="Times New Roman" pitchFamily="18" charset="0"/>
                <a:cs typeface="Times New Roman" pitchFamily="18" charset="0"/>
              </a:rPr>
              <a:t>B</a:t>
            </a:r>
            <a:r>
              <a:rPr lang="en-US" altLang="zh-CN" sz="3200" i="1" dirty="0" smtClean="0">
                <a:latin typeface="Times New Roman" pitchFamily="18" charset="0"/>
                <a:cs typeface="Times New Roman" pitchFamily="18" charset="0"/>
              </a:rPr>
              <a:t>.</a:t>
            </a:r>
            <a:endParaRPr lang="zh-CN" altLang="en-US" sz="3200" i="1" dirty="0">
              <a:latin typeface="Times New Roman" pitchFamily="18" charset="0"/>
              <a:cs typeface="Times New Roman" pitchFamily="18" charset="0"/>
            </a:endParaRPr>
          </a:p>
        </p:txBody>
      </p:sp>
      <p:sp>
        <p:nvSpPr>
          <p:cNvPr id="14" name="TextBox 13"/>
          <p:cNvSpPr txBox="1"/>
          <p:nvPr/>
        </p:nvSpPr>
        <p:spPr>
          <a:xfrm>
            <a:off x="714348" y="5252749"/>
            <a:ext cx="857256" cy="584775"/>
          </a:xfrm>
          <a:prstGeom prst="rect">
            <a:avLst/>
          </a:prstGeom>
          <a:noFill/>
        </p:spPr>
        <p:txBody>
          <a:bodyPr wrap="square" rtlCol="0">
            <a:spAutoFit/>
          </a:bodyPr>
          <a:lstStyle/>
          <a:p>
            <a:r>
              <a:rPr lang="en-US" altLang="zh-CN" sz="3200" dirty="0" smtClean="0">
                <a:latin typeface="Times New Roman" pitchFamily="18" charset="0"/>
                <a:cs typeface="Times New Roman" pitchFamily="18" charset="0"/>
              </a:rPr>
              <a:t>C</a:t>
            </a:r>
            <a:r>
              <a:rPr lang="en-US" altLang="zh-CN" sz="3200" i="1" dirty="0" smtClean="0">
                <a:latin typeface="Times New Roman" pitchFamily="18" charset="0"/>
                <a:cs typeface="Times New Roman" pitchFamily="18" charset="0"/>
              </a:rPr>
              <a:t>.</a:t>
            </a:r>
            <a:endParaRPr lang="zh-CN" altLang="en-US" sz="3200" i="1" dirty="0">
              <a:latin typeface="Times New Roman" pitchFamily="18" charset="0"/>
              <a:cs typeface="Times New Roman" pitchFamily="18" charset="0"/>
            </a:endParaRPr>
          </a:p>
        </p:txBody>
      </p:sp>
      <p:sp>
        <p:nvSpPr>
          <p:cNvPr id="15" name="TextBox 14"/>
          <p:cNvSpPr txBox="1"/>
          <p:nvPr/>
        </p:nvSpPr>
        <p:spPr>
          <a:xfrm>
            <a:off x="4000496" y="5181311"/>
            <a:ext cx="928694" cy="584775"/>
          </a:xfrm>
          <a:prstGeom prst="rect">
            <a:avLst/>
          </a:prstGeom>
          <a:noFill/>
        </p:spPr>
        <p:txBody>
          <a:bodyPr wrap="square" rtlCol="0">
            <a:spAutoFit/>
          </a:bodyPr>
          <a:lstStyle/>
          <a:p>
            <a:r>
              <a:rPr lang="en-US" altLang="zh-CN" sz="3200" dirty="0" smtClean="0">
                <a:latin typeface="Times New Roman" pitchFamily="18" charset="0"/>
                <a:cs typeface="Times New Roman" pitchFamily="18" charset="0"/>
              </a:rPr>
              <a:t>D.</a:t>
            </a:r>
            <a:endParaRPr lang="zh-CN" altLang="en-US" sz="3200" dirty="0">
              <a:latin typeface="Times New Roman" pitchFamily="18" charset="0"/>
              <a:cs typeface="Times New Roman" pitchFamily="18" charset="0"/>
            </a:endParaRPr>
          </a:p>
        </p:txBody>
      </p:sp>
      <p:sp>
        <p:nvSpPr>
          <p:cNvPr id="17" name="矩形 16"/>
          <p:cNvSpPr/>
          <p:nvPr/>
        </p:nvSpPr>
        <p:spPr>
          <a:xfrm>
            <a:off x="571472" y="2000240"/>
            <a:ext cx="8001056" cy="1384995"/>
          </a:xfrm>
          <a:prstGeom prst="rect">
            <a:avLst/>
          </a:prstGeom>
        </p:spPr>
        <p:txBody>
          <a:bodyPr wrap="square">
            <a:spAutoFit/>
          </a:bodyPr>
          <a:lstStyle/>
          <a:p>
            <a:r>
              <a:rPr lang="en-US" altLang="zh-CN" sz="2800" dirty="0" smtClean="0">
                <a:latin typeface="楷体_GB2312" pitchFamily="49" charset="-122"/>
                <a:ea typeface="楷体_GB2312" pitchFamily="49" charset="-122"/>
              </a:rPr>
              <a:t>【</a:t>
            </a:r>
            <a:r>
              <a:rPr lang="zh-CN" altLang="en-US" sz="2800" dirty="0" smtClean="0">
                <a:solidFill>
                  <a:srgbClr val="FF0000"/>
                </a:solidFill>
                <a:latin typeface="楷体_GB2312" pitchFamily="49" charset="-122"/>
                <a:ea typeface="楷体_GB2312" pitchFamily="49" charset="-122"/>
              </a:rPr>
              <a:t>解析</a:t>
            </a:r>
            <a:r>
              <a:rPr lang="en-US" altLang="zh-CN" sz="2800" dirty="0" smtClean="0">
                <a:latin typeface="楷体_GB2312" pitchFamily="49" charset="-122"/>
                <a:ea typeface="楷体_GB2312" pitchFamily="49" charset="-122"/>
              </a:rPr>
              <a:t>】</a:t>
            </a:r>
            <a:r>
              <a:rPr lang="en-US" sz="2800" dirty="0" smtClean="0">
                <a:latin typeface="Times New Roman" pitchFamily="18" charset="0"/>
                <a:ea typeface="楷体_GB2312" pitchFamily="49" charset="-122"/>
                <a:cs typeface="Times New Roman" pitchFamily="18" charset="0"/>
              </a:rPr>
              <a:t>A</a:t>
            </a:r>
            <a:r>
              <a:rPr lang="en-US" sz="2800" dirty="0" smtClean="0">
                <a:latin typeface="楷体_GB2312" pitchFamily="49" charset="-122"/>
                <a:ea typeface="楷体_GB2312" pitchFamily="49" charset="-122"/>
              </a:rPr>
              <a:t>.0</a:t>
            </a:r>
            <a:r>
              <a:rPr lang="zh-CN" altLang="en-US" sz="2800" dirty="0" smtClean="0">
                <a:latin typeface="楷体_GB2312" pitchFamily="49" charset="-122"/>
                <a:ea typeface="楷体_GB2312" pitchFamily="49" charset="-122"/>
              </a:rPr>
              <a:t>的平方根是</a:t>
            </a:r>
            <a:r>
              <a:rPr lang="en-US" sz="2800" dirty="0" smtClean="0">
                <a:latin typeface="楷体_GB2312" pitchFamily="49" charset="-122"/>
                <a:ea typeface="楷体_GB2312" pitchFamily="49" charset="-122"/>
              </a:rPr>
              <a:t>0,</a:t>
            </a:r>
            <a:r>
              <a:rPr lang="zh-CN" altLang="en-US" sz="2800" dirty="0" smtClean="0">
                <a:latin typeface="楷体_GB2312" pitchFamily="49" charset="-122"/>
                <a:ea typeface="楷体_GB2312" pitchFamily="49" charset="-122"/>
              </a:rPr>
              <a:t>故错误</a:t>
            </a:r>
            <a:r>
              <a:rPr lang="en-US" sz="2800" dirty="0" smtClean="0">
                <a:latin typeface="楷体_GB2312" pitchFamily="49" charset="-122"/>
                <a:ea typeface="楷体_GB2312" pitchFamily="49" charset="-122"/>
              </a:rPr>
              <a:t>;</a:t>
            </a:r>
            <a:r>
              <a:rPr lang="en-US" sz="2800" dirty="0" smtClean="0">
                <a:latin typeface="Times New Roman" pitchFamily="18" charset="0"/>
                <a:ea typeface="楷体_GB2312" pitchFamily="49" charset="-122"/>
                <a:cs typeface="Times New Roman" pitchFamily="18" charset="0"/>
              </a:rPr>
              <a:t>B</a:t>
            </a:r>
            <a:r>
              <a:rPr lang="en-US" sz="2800" dirty="0" smtClean="0">
                <a:latin typeface="楷体_GB2312" pitchFamily="49" charset="-122"/>
                <a:ea typeface="楷体_GB2312" pitchFamily="49" charset="-122"/>
              </a:rPr>
              <a:t>.</a:t>
            </a:r>
            <a:r>
              <a:rPr lang="en-US" sz="2800" i="1" dirty="0" smtClean="0">
                <a:latin typeface="楷体_GB2312" pitchFamily="49" charset="-122"/>
                <a:ea typeface="楷体_GB2312" pitchFamily="49" charset="-122"/>
              </a:rPr>
              <a:t>-</a:t>
            </a:r>
            <a:r>
              <a:rPr lang="en-US" sz="2800" dirty="0" smtClean="0">
                <a:latin typeface="楷体_GB2312" pitchFamily="49" charset="-122"/>
                <a:ea typeface="楷体_GB2312" pitchFamily="49" charset="-122"/>
              </a:rPr>
              <a:t>8</a:t>
            </a:r>
            <a:r>
              <a:rPr lang="en-US" sz="2800" baseline="30000" dirty="0" smtClean="0">
                <a:latin typeface="楷体_GB2312" pitchFamily="49" charset="-122"/>
                <a:ea typeface="楷体_GB2312" pitchFamily="49" charset="-122"/>
              </a:rPr>
              <a:t>2</a:t>
            </a:r>
            <a:r>
              <a:rPr lang="en-US" sz="2800" dirty="0" smtClean="0">
                <a:latin typeface="楷体_GB2312" pitchFamily="49" charset="-122"/>
                <a:ea typeface="楷体_GB2312" pitchFamily="49" charset="-122"/>
              </a:rPr>
              <a:t>=</a:t>
            </a:r>
            <a:r>
              <a:rPr lang="en-US" sz="2800" i="1" dirty="0" smtClean="0">
                <a:latin typeface="楷体_GB2312" pitchFamily="49" charset="-122"/>
                <a:ea typeface="楷体_GB2312" pitchFamily="49" charset="-122"/>
              </a:rPr>
              <a:t>-</a:t>
            </a:r>
            <a:r>
              <a:rPr lang="en-US" sz="2800" dirty="0" smtClean="0">
                <a:latin typeface="楷体_GB2312" pitchFamily="49" charset="-122"/>
                <a:ea typeface="楷体_GB2312" pitchFamily="49" charset="-122"/>
              </a:rPr>
              <a:t>64&lt;0,</a:t>
            </a:r>
            <a:r>
              <a:rPr lang="zh-CN" altLang="en-US" sz="2800" dirty="0" smtClean="0">
                <a:latin typeface="楷体_GB2312" pitchFamily="49" charset="-122"/>
                <a:ea typeface="楷体_GB2312" pitchFamily="49" charset="-122"/>
              </a:rPr>
              <a:t>没有平方根</a:t>
            </a:r>
            <a:r>
              <a:rPr lang="en-US" sz="2800"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故正确</a:t>
            </a:r>
            <a:r>
              <a:rPr lang="en-US" sz="2800" dirty="0" smtClean="0">
                <a:latin typeface="楷体_GB2312" pitchFamily="49" charset="-122"/>
                <a:ea typeface="楷体_GB2312" pitchFamily="49" charset="-122"/>
              </a:rPr>
              <a:t>;</a:t>
            </a:r>
            <a:r>
              <a:rPr lang="en-US" sz="2800" dirty="0" smtClean="0">
                <a:latin typeface="Times New Roman" pitchFamily="18" charset="0"/>
                <a:ea typeface="楷体_GB2312" pitchFamily="49" charset="-122"/>
                <a:cs typeface="Times New Roman" pitchFamily="18" charset="0"/>
              </a:rPr>
              <a:t>C</a:t>
            </a:r>
            <a:r>
              <a:rPr lang="en-US" sz="2800" dirty="0" smtClean="0">
                <a:latin typeface="楷体_GB2312" pitchFamily="49" charset="-122"/>
                <a:ea typeface="楷体_GB2312" pitchFamily="49" charset="-122"/>
              </a:rPr>
              <a:t>.       ,</a:t>
            </a:r>
            <a:r>
              <a:rPr lang="zh-CN" altLang="en-US" sz="2800" dirty="0" smtClean="0">
                <a:latin typeface="楷体_GB2312" pitchFamily="49" charset="-122"/>
                <a:ea typeface="楷体_GB2312" pitchFamily="49" charset="-122"/>
              </a:rPr>
              <a:t>有平方根</a:t>
            </a:r>
            <a:r>
              <a:rPr lang="en-US" sz="2800"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故错误</a:t>
            </a:r>
            <a:r>
              <a:rPr lang="en-US" sz="2800" dirty="0" smtClean="0">
                <a:latin typeface="楷体_GB2312" pitchFamily="49" charset="-122"/>
                <a:ea typeface="楷体_GB2312" pitchFamily="49" charset="-122"/>
              </a:rPr>
              <a:t>;</a:t>
            </a:r>
            <a:r>
              <a:rPr lang="en-US" sz="2800" dirty="0" smtClean="0">
                <a:latin typeface="Times New Roman" pitchFamily="18" charset="0"/>
                <a:ea typeface="楷体_GB2312" pitchFamily="49" charset="-122"/>
                <a:cs typeface="Times New Roman" pitchFamily="18" charset="0"/>
              </a:rPr>
              <a:t>D</a:t>
            </a:r>
            <a:r>
              <a:rPr lang="en-US" sz="2800" dirty="0" smtClean="0">
                <a:latin typeface="楷体_GB2312" pitchFamily="49" charset="-122"/>
                <a:ea typeface="楷体_GB2312" pitchFamily="49" charset="-122"/>
              </a:rPr>
              <a:t>.</a:t>
            </a:r>
            <a:r>
              <a:rPr lang="en-US" sz="2800" i="1" dirty="0" smtClean="0">
                <a:latin typeface="楷体_GB2312" pitchFamily="49" charset="-122"/>
                <a:ea typeface="楷体_GB2312" pitchFamily="49" charset="-122"/>
              </a:rPr>
              <a:t>-</a:t>
            </a:r>
            <a:r>
              <a:rPr lang="en-US" sz="2800" dirty="0" smtClean="0">
                <a:latin typeface="楷体_GB2312" pitchFamily="49" charset="-122"/>
                <a:ea typeface="楷体_GB2312" pitchFamily="49" charset="-122"/>
              </a:rPr>
              <a:t>(</a:t>
            </a:r>
            <a:r>
              <a:rPr lang="en-US" sz="2800" i="1" dirty="0" smtClean="0">
                <a:latin typeface="楷体_GB2312" pitchFamily="49" charset="-122"/>
                <a:ea typeface="楷体_GB2312" pitchFamily="49" charset="-122"/>
              </a:rPr>
              <a:t>-</a:t>
            </a:r>
            <a:r>
              <a:rPr lang="en-US" sz="2800" dirty="0" smtClean="0">
                <a:latin typeface="楷体_GB2312" pitchFamily="49" charset="-122"/>
                <a:ea typeface="楷体_GB2312" pitchFamily="49" charset="-122"/>
              </a:rPr>
              <a:t>3)=3,</a:t>
            </a:r>
            <a:r>
              <a:rPr lang="zh-CN" altLang="en-US" sz="2800" dirty="0" smtClean="0">
                <a:latin typeface="楷体_GB2312" pitchFamily="49" charset="-122"/>
                <a:ea typeface="楷体_GB2312" pitchFamily="49" charset="-122"/>
              </a:rPr>
              <a:t>有平方根</a:t>
            </a:r>
            <a:r>
              <a:rPr lang="en-US" sz="2800"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故错误</a:t>
            </a:r>
            <a:r>
              <a:rPr lang="en-US" sz="2800" i="1"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故选</a:t>
            </a:r>
            <a:r>
              <a:rPr lang="en-US" sz="2800" dirty="0" smtClean="0">
                <a:latin typeface="Times New Roman" pitchFamily="18" charset="0"/>
                <a:ea typeface="楷体_GB2312" pitchFamily="49" charset="-122"/>
                <a:cs typeface="Times New Roman" pitchFamily="18" charset="0"/>
              </a:rPr>
              <a:t>B</a:t>
            </a:r>
            <a:r>
              <a:rPr lang="en-US" sz="2800" dirty="0" smtClean="0">
                <a:latin typeface="楷体_GB2312" pitchFamily="49" charset="-122"/>
                <a:ea typeface="楷体_GB2312" pitchFamily="49" charset="-122"/>
              </a:rPr>
              <a:t>.</a:t>
            </a:r>
            <a:endParaRPr lang="zh-CN" altLang="en-US" sz="2800" dirty="0">
              <a:latin typeface="楷体_GB2312" pitchFamily="49" charset="-122"/>
              <a:ea typeface="楷体_GB2312" pitchFamily="49" charset="-122"/>
            </a:endParaRPr>
          </a:p>
        </p:txBody>
      </p:sp>
      <p:graphicFrame>
        <p:nvGraphicFramePr>
          <p:cNvPr id="7175" name="Object 7"/>
          <p:cNvGraphicFramePr>
            <a:graphicFrameLocks noChangeAspect="1"/>
          </p:cNvGraphicFramePr>
          <p:nvPr/>
        </p:nvGraphicFramePr>
        <p:xfrm>
          <a:off x="4429124" y="2357430"/>
          <a:ext cx="1089030" cy="627577"/>
        </p:xfrm>
        <a:graphic>
          <a:graphicData uri="http://schemas.openxmlformats.org/presentationml/2006/ole">
            <mc:AlternateContent xmlns:mc="http://schemas.openxmlformats.org/markup-compatibility/2006">
              <mc:Choice xmlns:v="urn:schemas-microsoft-com:vml" Requires="v">
                <p:oleObj spid="_x0000_s23613" name="Equation" r:id="rId13" imgW="749160" imgH="431640" progId="Equations">
                  <p:embed/>
                </p:oleObj>
              </mc:Choice>
              <mc:Fallback>
                <p:oleObj name="Equation" r:id="rId13" imgW="749160" imgH="431640" progId="Equations">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9124" y="2357430"/>
                        <a:ext cx="1089030" cy="62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矩形 17"/>
          <p:cNvSpPr/>
          <p:nvPr/>
        </p:nvSpPr>
        <p:spPr>
          <a:xfrm>
            <a:off x="428596" y="5715016"/>
            <a:ext cx="7286676" cy="954107"/>
          </a:xfrm>
          <a:prstGeom prst="rect">
            <a:avLst/>
          </a:prstGeom>
        </p:spPr>
        <p:txBody>
          <a:bodyPr wrap="square">
            <a:spAutoFit/>
          </a:bodyPr>
          <a:lstStyle/>
          <a:p>
            <a:r>
              <a:rPr lang="en-US" altLang="zh-CN" sz="2800" dirty="0" smtClean="0">
                <a:latin typeface="楷体_GB2312" pitchFamily="49" charset="-122"/>
                <a:ea typeface="楷体_GB2312" pitchFamily="49" charset="-122"/>
              </a:rPr>
              <a:t>【</a:t>
            </a:r>
            <a:r>
              <a:rPr lang="zh-CN" altLang="en-US" sz="2800" dirty="0" smtClean="0">
                <a:solidFill>
                  <a:srgbClr val="FF0000"/>
                </a:solidFill>
                <a:latin typeface="楷体_GB2312" pitchFamily="49" charset="-122"/>
                <a:ea typeface="楷体_GB2312" pitchFamily="49" charset="-122"/>
              </a:rPr>
              <a:t>解析</a:t>
            </a:r>
            <a:r>
              <a:rPr lang="en-US" altLang="zh-CN" sz="2800" dirty="0" smtClean="0">
                <a:latin typeface="楷体_GB2312" pitchFamily="49" charset="-122"/>
                <a:ea typeface="楷体_GB2312" pitchFamily="49" charset="-122"/>
              </a:rPr>
              <a:t>】</a:t>
            </a:r>
            <a:r>
              <a:rPr lang="en-US" sz="2800" dirty="0" smtClean="0">
                <a:latin typeface="楷体_GB2312" pitchFamily="49" charset="-122"/>
                <a:ea typeface="楷体_GB2312" pitchFamily="49" charset="-122"/>
              </a:rPr>
              <a:t>4</a:t>
            </a:r>
            <a:r>
              <a:rPr lang="zh-CN" altLang="en-US" sz="2800" dirty="0" smtClean="0">
                <a:latin typeface="楷体_GB2312" pitchFamily="49" charset="-122"/>
                <a:ea typeface="楷体_GB2312" pitchFamily="49" charset="-122"/>
              </a:rPr>
              <a:t>的平方根是</a:t>
            </a:r>
            <a:r>
              <a:rPr lang="en-US" sz="2800" dirty="0" smtClean="0">
                <a:latin typeface="楷体_GB2312" pitchFamily="49" charset="-122"/>
                <a:ea typeface="楷体_GB2312" pitchFamily="49" charset="-122"/>
              </a:rPr>
              <a:t>±2,</a:t>
            </a:r>
            <a:r>
              <a:rPr lang="zh-CN" altLang="en-US" sz="2800" dirty="0" smtClean="0">
                <a:latin typeface="楷体_GB2312" pitchFamily="49" charset="-122"/>
                <a:ea typeface="楷体_GB2312" pitchFamily="49" charset="-122"/>
              </a:rPr>
              <a:t>可以写成</a:t>
            </a:r>
            <a:r>
              <a:rPr lang="en-US" sz="2800" dirty="0" smtClean="0">
                <a:latin typeface="楷体_GB2312" pitchFamily="49" charset="-122"/>
                <a:ea typeface="楷体_GB2312" pitchFamily="49" charset="-122"/>
              </a:rPr>
              <a:t>±  =±2</a:t>
            </a:r>
            <a:r>
              <a:rPr lang="en-US" sz="2800" i="1"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故选</a:t>
            </a:r>
            <a:r>
              <a:rPr lang="en-US" sz="2800" dirty="0" smtClean="0">
                <a:latin typeface="楷体_GB2312" pitchFamily="49" charset="-122"/>
                <a:ea typeface="楷体_GB2312" pitchFamily="49" charset="-122"/>
              </a:rPr>
              <a:t>D.</a:t>
            </a:r>
            <a:endParaRPr lang="zh-CN" altLang="en-US" sz="2800" dirty="0">
              <a:latin typeface="楷体_GB2312" pitchFamily="49" charset="-122"/>
              <a:ea typeface="楷体_GB2312" pitchFamily="49" charset="-122"/>
            </a:endParaRPr>
          </a:p>
        </p:txBody>
      </p:sp>
      <p:graphicFrame>
        <p:nvGraphicFramePr>
          <p:cNvPr id="7176" name="Object 8"/>
          <p:cNvGraphicFramePr>
            <a:graphicFrameLocks noChangeAspect="1"/>
          </p:cNvGraphicFramePr>
          <p:nvPr/>
        </p:nvGraphicFramePr>
        <p:xfrm>
          <a:off x="6357950" y="5786454"/>
          <a:ext cx="477840" cy="427541"/>
        </p:xfrm>
        <a:graphic>
          <a:graphicData uri="http://schemas.openxmlformats.org/presentationml/2006/ole">
            <mc:AlternateContent xmlns:mc="http://schemas.openxmlformats.org/markup-compatibility/2006">
              <mc:Choice xmlns:v="urn:schemas-microsoft-com:vml" Requires="v">
                <p:oleObj spid="_x0000_s23614" name="Equation" r:id="rId15" imgW="241200" imgH="215640" progId="">
                  <p:embed/>
                </p:oleObj>
              </mc:Choice>
              <mc:Fallback>
                <p:oleObj name="Equation" r:id="rId15" imgW="241200" imgH="21564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57950" y="5786454"/>
                        <a:ext cx="477840" cy="42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502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wipe(up)">
                                      <p:cBhvr>
                                        <p:cTn id="10" dur="500"/>
                                        <p:tgtEl>
                                          <p:spTgt spid="717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par>
                                <p:cTn id="22" presetID="22" presetClass="entr" presetSubtype="1" fill="hold" nodeType="with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wipe(up)">
                                      <p:cBhvr>
                                        <p:cTn id="24" dur="500"/>
                                        <p:tgtEl>
                                          <p:spTgt spid="717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par>
                                <p:cTn id="31" presetID="22" presetClass="entr" presetSubtype="1" fill="hold" nodeType="withEffect">
                                  <p:stCondLst>
                                    <p:cond delay="0"/>
                                  </p:stCondLst>
                                  <p:childTnLst>
                                    <p:set>
                                      <p:cBhvr>
                                        <p:cTn id="32" dur="1" fill="hold">
                                          <p:stCondLst>
                                            <p:cond delay="0"/>
                                          </p:stCondLst>
                                        </p:cTn>
                                        <p:tgtEl>
                                          <p:spTgt spid="7173"/>
                                        </p:tgtEl>
                                        <p:attrNameLst>
                                          <p:attrName>style.visibility</p:attrName>
                                        </p:attrNameLst>
                                      </p:cBhvr>
                                      <p:to>
                                        <p:strVal val="visible"/>
                                      </p:to>
                                    </p:set>
                                    <p:animEffect transition="in" filter="wipe(up)">
                                      <p:cBhvr>
                                        <p:cTn id="33" dur="500"/>
                                        <p:tgtEl>
                                          <p:spTgt spid="7173"/>
                                        </p:tgtEl>
                                      </p:cBhvr>
                                    </p:animEffect>
                                  </p:childTnLst>
                                </p:cTn>
                              </p:par>
                              <p:par>
                                <p:cTn id="34" presetID="22" presetClass="entr" presetSubtype="1" fill="hold" nodeType="withEffect">
                                  <p:stCondLst>
                                    <p:cond delay="0"/>
                                  </p:stCondLst>
                                  <p:childTnLst>
                                    <p:set>
                                      <p:cBhvr>
                                        <p:cTn id="35" dur="1" fill="hold">
                                          <p:stCondLst>
                                            <p:cond delay="0"/>
                                          </p:stCondLst>
                                        </p:cTn>
                                        <p:tgtEl>
                                          <p:spTgt spid="7172"/>
                                        </p:tgtEl>
                                        <p:attrNameLst>
                                          <p:attrName>style.visibility</p:attrName>
                                        </p:attrNameLst>
                                      </p:cBhvr>
                                      <p:to>
                                        <p:strVal val="visible"/>
                                      </p:to>
                                    </p:set>
                                    <p:animEffect transition="in" filter="wipe(up)">
                                      <p:cBhvr>
                                        <p:cTn id="36" dur="500"/>
                                        <p:tgtEl>
                                          <p:spTgt spid="717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par>
                                <p:cTn id="43" presetID="22" presetClass="entr" presetSubtype="1" fill="hold" nodeType="withEffect">
                                  <p:stCondLst>
                                    <p:cond delay="0"/>
                                  </p:stCondLst>
                                  <p:childTnLst>
                                    <p:set>
                                      <p:cBhvr>
                                        <p:cTn id="44" dur="1" fill="hold">
                                          <p:stCondLst>
                                            <p:cond delay="0"/>
                                          </p:stCondLst>
                                        </p:cTn>
                                        <p:tgtEl>
                                          <p:spTgt spid="7174"/>
                                        </p:tgtEl>
                                        <p:attrNameLst>
                                          <p:attrName>style.visibility</p:attrName>
                                        </p:attrNameLst>
                                      </p:cBhvr>
                                      <p:to>
                                        <p:strVal val="visible"/>
                                      </p:to>
                                    </p:set>
                                    <p:animEffect transition="in" filter="wipe(up)">
                                      <p:cBhvr>
                                        <p:cTn id="45" dur="500"/>
                                        <p:tgtEl>
                                          <p:spTgt spid="717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par>
                                <p:cTn id="51" presetID="22" presetClass="entr" presetSubtype="1" fill="hold" nodeType="withEffect">
                                  <p:stCondLst>
                                    <p:cond delay="0"/>
                                  </p:stCondLst>
                                  <p:childTnLst>
                                    <p:set>
                                      <p:cBhvr>
                                        <p:cTn id="52" dur="1" fill="hold">
                                          <p:stCondLst>
                                            <p:cond delay="0"/>
                                          </p:stCondLst>
                                        </p:cTn>
                                        <p:tgtEl>
                                          <p:spTgt spid="7176"/>
                                        </p:tgtEl>
                                        <p:attrNameLst>
                                          <p:attrName>style.visibility</p:attrName>
                                        </p:attrNameLst>
                                      </p:cBhvr>
                                      <p:to>
                                        <p:strVal val="visible"/>
                                      </p:to>
                                    </p:set>
                                    <p:animEffect transition="in" filter="wipe(up)">
                                      <p:cBhvr>
                                        <p:cTn id="53" dur="500"/>
                                        <p:tgtEl>
                                          <p:spTgt spid="717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0" grpId="0"/>
      <p:bldP spid="11" grpId="0"/>
      <p:bldP spid="12" grpId="0"/>
      <p:bldP spid="14" grpId="0"/>
      <p:bldP spid="15"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12" y="857232"/>
            <a:ext cx="9001188" cy="2554545"/>
          </a:xfrm>
          <a:prstGeom prst="rect">
            <a:avLst/>
          </a:prstGeom>
        </p:spPr>
        <p:txBody>
          <a:bodyPr wrap="square">
            <a:spAutoFit/>
          </a:bodyPr>
          <a:lstStyle/>
          <a:p>
            <a:r>
              <a:rPr lang="en-US" sz="3200" dirty="0" smtClean="0"/>
              <a:t>6</a:t>
            </a:r>
            <a:r>
              <a:rPr lang="en-US" sz="3200" i="1" dirty="0" smtClean="0"/>
              <a:t>.</a:t>
            </a:r>
            <a:r>
              <a:rPr lang="zh-CN" altLang="en-US" sz="3200" dirty="0" smtClean="0"/>
              <a:t>下列说法正确的是</a:t>
            </a:r>
            <a:r>
              <a:rPr lang="en-US" sz="3200" dirty="0" smtClean="0"/>
              <a:t>	(</a:t>
            </a:r>
            <a:r>
              <a:rPr lang="zh-CN" altLang="en-US" sz="3200" i="1" dirty="0" smtClean="0"/>
              <a:t>　　</a:t>
            </a:r>
            <a:r>
              <a:rPr lang="en-US" sz="3200" dirty="0" smtClean="0"/>
              <a:t>)</a:t>
            </a:r>
            <a:endParaRPr lang="zh-CN" altLang="en-US" sz="3200" dirty="0" smtClean="0"/>
          </a:p>
          <a:p>
            <a:r>
              <a:rPr lang="en-US" sz="3200" dirty="0" smtClean="0">
                <a:latin typeface="Times New Roman" pitchFamily="18" charset="0"/>
                <a:cs typeface="Times New Roman" pitchFamily="18" charset="0"/>
              </a:rPr>
              <a:t>A</a:t>
            </a:r>
            <a:r>
              <a:rPr lang="en-US" sz="3200" dirty="0" smtClean="0"/>
              <a:t>.0</a:t>
            </a:r>
            <a:r>
              <a:rPr lang="en-US" sz="3200" i="1" dirty="0" smtClean="0"/>
              <a:t>.</a:t>
            </a:r>
            <a:r>
              <a:rPr lang="en-US" sz="3200" dirty="0" smtClean="0"/>
              <a:t>25</a:t>
            </a:r>
            <a:r>
              <a:rPr lang="zh-CN" altLang="en-US" sz="3200" dirty="0" smtClean="0"/>
              <a:t>是</a:t>
            </a:r>
            <a:r>
              <a:rPr lang="en-US" sz="3200" dirty="0" smtClean="0"/>
              <a:t>0</a:t>
            </a:r>
            <a:r>
              <a:rPr lang="en-US" sz="3200" i="1" dirty="0" smtClean="0"/>
              <a:t>.</a:t>
            </a:r>
            <a:r>
              <a:rPr lang="en-US" sz="3200" dirty="0" smtClean="0"/>
              <a:t>5</a:t>
            </a:r>
            <a:r>
              <a:rPr lang="zh-CN" altLang="en-US" sz="3200" dirty="0" smtClean="0"/>
              <a:t>的一个平方根</a:t>
            </a:r>
          </a:p>
          <a:p>
            <a:r>
              <a:rPr lang="en-US" sz="3200" dirty="0" smtClean="0">
                <a:latin typeface="Times New Roman" pitchFamily="18" charset="0"/>
                <a:cs typeface="Times New Roman" pitchFamily="18" charset="0"/>
              </a:rPr>
              <a:t>B</a:t>
            </a:r>
            <a:r>
              <a:rPr lang="en-US" sz="3200" dirty="0" smtClean="0"/>
              <a:t>.7</a:t>
            </a:r>
            <a:r>
              <a:rPr lang="en-US" sz="3200" baseline="30000" dirty="0" smtClean="0"/>
              <a:t>2</a:t>
            </a:r>
            <a:r>
              <a:rPr lang="zh-CN" altLang="en-US" sz="3200" dirty="0" smtClean="0"/>
              <a:t>的平方根是</a:t>
            </a:r>
            <a:r>
              <a:rPr lang="en-US" sz="3200" dirty="0" smtClean="0"/>
              <a:t>7</a:t>
            </a:r>
            <a:endParaRPr lang="zh-CN" altLang="en-US" sz="3200" dirty="0" smtClean="0"/>
          </a:p>
          <a:p>
            <a:r>
              <a:rPr lang="en-US" sz="3200" dirty="0" smtClean="0">
                <a:latin typeface="Times New Roman" pitchFamily="18" charset="0"/>
                <a:cs typeface="Times New Roman" pitchFamily="18" charset="0"/>
              </a:rPr>
              <a:t>C</a:t>
            </a:r>
            <a:r>
              <a:rPr lang="en-US" sz="3200" dirty="0" smtClean="0"/>
              <a:t>.</a:t>
            </a:r>
            <a:r>
              <a:rPr lang="zh-CN" altLang="en-US" sz="3200" dirty="0" smtClean="0"/>
              <a:t>正数有两个平方根，且这两个平方根之和等于</a:t>
            </a:r>
            <a:r>
              <a:rPr lang="en-US" sz="3200" dirty="0" smtClean="0"/>
              <a:t>0</a:t>
            </a:r>
            <a:endParaRPr lang="zh-CN" altLang="en-US" sz="3200" dirty="0" smtClean="0"/>
          </a:p>
          <a:p>
            <a:r>
              <a:rPr lang="en-US" sz="3200" dirty="0" smtClean="0">
                <a:latin typeface="Times New Roman" pitchFamily="18" charset="0"/>
                <a:cs typeface="Times New Roman" pitchFamily="18" charset="0"/>
              </a:rPr>
              <a:t>D</a:t>
            </a:r>
            <a:r>
              <a:rPr lang="en-US" sz="3200" dirty="0" smtClean="0"/>
              <a:t>.</a:t>
            </a:r>
            <a:r>
              <a:rPr lang="zh-CN" altLang="en-US" sz="3200" dirty="0" smtClean="0"/>
              <a:t>负数有一个平方根</a:t>
            </a:r>
            <a:endParaRPr lang="zh-CN" altLang="en-US" sz="3200" dirty="0"/>
          </a:p>
        </p:txBody>
      </p:sp>
      <p:sp>
        <p:nvSpPr>
          <p:cNvPr id="3" name="TextBox 2"/>
          <p:cNvSpPr txBox="1"/>
          <p:nvPr/>
        </p:nvSpPr>
        <p:spPr>
          <a:xfrm>
            <a:off x="4214810" y="843961"/>
            <a:ext cx="500066" cy="584775"/>
          </a:xfrm>
          <a:prstGeom prst="rect">
            <a:avLst/>
          </a:prstGeom>
          <a:noFill/>
        </p:spPr>
        <p:txBody>
          <a:bodyPr wrap="square" rtlCol="0">
            <a:spAutoFit/>
          </a:bodyPr>
          <a:lstStyle/>
          <a:p>
            <a:r>
              <a:rPr lang="en-US" altLang="zh-CN" sz="3200" b="1" dirty="0" smtClean="0">
                <a:solidFill>
                  <a:srgbClr val="FF0000"/>
                </a:solidFill>
                <a:latin typeface="Times New Roman" pitchFamily="18" charset="0"/>
                <a:cs typeface="Times New Roman" pitchFamily="18" charset="0"/>
              </a:rPr>
              <a:t>C</a:t>
            </a:r>
            <a:endParaRPr lang="zh-CN" altLang="en-US" sz="3200" b="1" dirty="0">
              <a:solidFill>
                <a:srgbClr val="FF0000"/>
              </a:solidFill>
              <a:latin typeface="Times New Roman" pitchFamily="18" charset="0"/>
              <a:cs typeface="Times New Roman" pitchFamily="18" charset="0"/>
            </a:endParaRPr>
          </a:p>
        </p:txBody>
      </p:sp>
      <p:sp>
        <p:nvSpPr>
          <p:cNvPr id="4" name="矩形 3"/>
          <p:cNvSpPr/>
          <p:nvPr/>
        </p:nvSpPr>
        <p:spPr>
          <a:xfrm>
            <a:off x="214282" y="3929066"/>
            <a:ext cx="8786842" cy="2246769"/>
          </a:xfrm>
          <a:prstGeom prst="rect">
            <a:avLst/>
          </a:prstGeom>
        </p:spPr>
        <p:txBody>
          <a:bodyPr wrap="square">
            <a:spAutoFit/>
          </a:bodyPr>
          <a:lstStyle/>
          <a:p>
            <a:r>
              <a:rPr lang="en-US" altLang="zh-CN" sz="2800" dirty="0" smtClean="0">
                <a:latin typeface="楷体_GB2312" pitchFamily="49" charset="-122"/>
                <a:ea typeface="楷体_GB2312" pitchFamily="49" charset="-122"/>
              </a:rPr>
              <a:t>【</a:t>
            </a:r>
            <a:r>
              <a:rPr lang="zh-CN" altLang="en-US" sz="2800" dirty="0" smtClean="0">
                <a:solidFill>
                  <a:srgbClr val="FF0000"/>
                </a:solidFill>
                <a:latin typeface="楷体_GB2312" pitchFamily="49" charset="-122"/>
                <a:ea typeface="楷体_GB2312" pitchFamily="49" charset="-122"/>
              </a:rPr>
              <a:t>解析</a:t>
            </a:r>
            <a:r>
              <a:rPr lang="en-US" altLang="zh-CN" sz="2800" dirty="0" smtClean="0">
                <a:latin typeface="楷体_GB2312" pitchFamily="49" charset="-122"/>
                <a:ea typeface="楷体_GB2312" pitchFamily="49" charset="-122"/>
              </a:rPr>
              <a:t>】</a:t>
            </a:r>
            <a:r>
              <a:rPr lang="en-US" sz="2800" dirty="0" smtClean="0">
                <a:latin typeface="Times New Roman" pitchFamily="18" charset="0"/>
                <a:ea typeface="楷体_GB2312" pitchFamily="49" charset="-122"/>
                <a:cs typeface="Times New Roman" pitchFamily="18" charset="0"/>
              </a:rPr>
              <a:t>A</a:t>
            </a:r>
            <a:r>
              <a:rPr lang="en-US" sz="2800" dirty="0" smtClean="0">
                <a:latin typeface="楷体_GB2312" pitchFamily="49" charset="-122"/>
                <a:ea typeface="楷体_GB2312" pitchFamily="49" charset="-122"/>
              </a:rPr>
              <a:t>.±      =±0</a:t>
            </a:r>
            <a:r>
              <a:rPr lang="en-US" sz="2800" i="1" dirty="0" smtClean="0">
                <a:latin typeface="楷体_GB2312" pitchFamily="49" charset="-122"/>
                <a:ea typeface="楷体_GB2312" pitchFamily="49" charset="-122"/>
              </a:rPr>
              <a:t>.</a:t>
            </a:r>
            <a:r>
              <a:rPr lang="en-US" sz="2800" dirty="0" smtClean="0">
                <a:latin typeface="楷体_GB2312" pitchFamily="49" charset="-122"/>
                <a:ea typeface="楷体_GB2312" pitchFamily="49" charset="-122"/>
              </a:rPr>
              <a:t>25,</a:t>
            </a:r>
            <a:r>
              <a:rPr lang="zh-CN" altLang="en-US" sz="2800" dirty="0" smtClean="0">
                <a:latin typeface="楷体_GB2312" pitchFamily="49" charset="-122"/>
                <a:ea typeface="楷体_GB2312" pitchFamily="49" charset="-122"/>
              </a:rPr>
              <a:t>故</a:t>
            </a:r>
            <a:r>
              <a:rPr lang="en-US" sz="2800" dirty="0" smtClean="0">
                <a:latin typeface="楷体_GB2312" pitchFamily="49" charset="-122"/>
                <a:ea typeface="楷体_GB2312" pitchFamily="49" charset="-122"/>
              </a:rPr>
              <a:t>A</a:t>
            </a:r>
            <a:r>
              <a:rPr lang="zh-CN" altLang="en-US" sz="2800" dirty="0" smtClean="0">
                <a:latin typeface="楷体_GB2312" pitchFamily="49" charset="-122"/>
                <a:ea typeface="楷体_GB2312" pitchFamily="49" charset="-122"/>
              </a:rPr>
              <a:t>错误</a:t>
            </a:r>
            <a:r>
              <a:rPr lang="en-US" sz="2800" dirty="0" smtClean="0">
                <a:latin typeface="楷体_GB2312" pitchFamily="49" charset="-122"/>
                <a:ea typeface="楷体_GB2312" pitchFamily="49" charset="-122"/>
              </a:rPr>
              <a:t>;</a:t>
            </a:r>
            <a:r>
              <a:rPr lang="en-US" sz="2800" dirty="0" smtClean="0">
                <a:latin typeface="Times New Roman" pitchFamily="18" charset="0"/>
                <a:ea typeface="楷体_GB2312" pitchFamily="49" charset="-122"/>
                <a:cs typeface="Times New Roman" pitchFamily="18" charset="0"/>
              </a:rPr>
              <a:t>B</a:t>
            </a:r>
            <a:r>
              <a:rPr lang="en-US" sz="2800" dirty="0" smtClean="0">
                <a:latin typeface="楷体_GB2312" pitchFamily="49" charset="-122"/>
                <a:ea typeface="楷体_GB2312" pitchFamily="49" charset="-122"/>
              </a:rPr>
              <a:t>.±    =±7,</a:t>
            </a:r>
            <a:r>
              <a:rPr lang="zh-CN" altLang="en-US" sz="2800" dirty="0" smtClean="0">
                <a:latin typeface="楷体_GB2312" pitchFamily="49" charset="-122"/>
                <a:ea typeface="楷体_GB2312" pitchFamily="49" charset="-122"/>
              </a:rPr>
              <a:t>故</a:t>
            </a:r>
            <a:r>
              <a:rPr lang="en-US" sz="2800" dirty="0" smtClean="0">
                <a:latin typeface="Times New Roman" pitchFamily="18" charset="0"/>
                <a:ea typeface="楷体_GB2312" pitchFamily="49" charset="-122"/>
                <a:cs typeface="Times New Roman" pitchFamily="18" charset="0"/>
              </a:rPr>
              <a:t>B</a:t>
            </a:r>
            <a:r>
              <a:rPr lang="zh-CN" altLang="en-US" sz="2800" dirty="0" smtClean="0">
                <a:latin typeface="楷体_GB2312" pitchFamily="49" charset="-122"/>
                <a:ea typeface="楷体_GB2312" pitchFamily="49" charset="-122"/>
              </a:rPr>
              <a:t>错误</a:t>
            </a:r>
            <a:r>
              <a:rPr lang="en-US" sz="2800" dirty="0" smtClean="0">
                <a:latin typeface="楷体_GB2312" pitchFamily="49" charset="-122"/>
                <a:ea typeface="楷体_GB2312" pitchFamily="49" charset="-122"/>
              </a:rPr>
              <a:t>;</a:t>
            </a:r>
            <a:r>
              <a:rPr lang="en-US" sz="2800" dirty="0" smtClean="0">
                <a:latin typeface="Times New Roman" pitchFamily="18" charset="0"/>
                <a:ea typeface="楷体_GB2312" pitchFamily="49" charset="-122"/>
                <a:cs typeface="Times New Roman" pitchFamily="18" charset="0"/>
              </a:rPr>
              <a:t>C</a:t>
            </a:r>
            <a:r>
              <a:rPr lang="en-US" sz="2800"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一个正数的平方根互为相反数</a:t>
            </a:r>
            <a:r>
              <a:rPr lang="en-US" sz="2800"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互为相反数的两个数的和为</a:t>
            </a:r>
            <a:r>
              <a:rPr lang="en-US" sz="2800" dirty="0" smtClean="0">
                <a:latin typeface="楷体_GB2312" pitchFamily="49" charset="-122"/>
                <a:ea typeface="楷体_GB2312" pitchFamily="49" charset="-122"/>
              </a:rPr>
              <a:t>0,</a:t>
            </a:r>
            <a:r>
              <a:rPr lang="zh-CN" altLang="en-US" sz="2800" dirty="0" smtClean="0">
                <a:latin typeface="楷体_GB2312" pitchFamily="49" charset="-122"/>
                <a:ea typeface="楷体_GB2312" pitchFamily="49" charset="-122"/>
              </a:rPr>
              <a:t>故</a:t>
            </a:r>
            <a:r>
              <a:rPr lang="en-US" sz="2800" dirty="0" smtClean="0">
                <a:latin typeface="Times New Roman" pitchFamily="18" charset="0"/>
                <a:ea typeface="楷体_GB2312" pitchFamily="49" charset="-122"/>
                <a:cs typeface="Times New Roman" pitchFamily="18" charset="0"/>
              </a:rPr>
              <a:t>C</a:t>
            </a:r>
            <a:r>
              <a:rPr lang="zh-CN" altLang="en-US" sz="2800" dirty="0" smtClean="0">
                <a:latin typeface="楷体_GB2312" pitchFamily="49" charset="-122"/>
                <a:ea typeface="楷体_GB2312" pitchFamily="49" charset="-122"/>
              </a:rPr>
              <a:t>正确</a:t>
            </a:r>
            <a:r>
              <a:rPr lang="en-US" sz="2800" dirty="0" smtClean="0">
                <a:latin typeface="楷体_GB2312" pitchFamily="49" charset="-122"/>
                <a:ea typeface="楷体_GB2312" pitchFamily="49" charset="-122"/>
              </a:rPr>
              <a:t>;</a:t>
            </a:r>
            <a:r>
              <a:rPr lang="en-US" sz="2800" dirty="0" smtClean="0">
                <a:latin typeface="Times New Roman" pitchFamily="18" charset="0"/>
                <a:ea typeface="楷体_GB2312" pitchFamily="49" charset="-122"/>
                <a:cs typeface="Times New Roman" pitchFamily="18" charset="0"/>
              </a:rPr>
              <a:t>D</a:t>
            </a:r>
            <a:r>
              <a:rPr lang="en-US" sz="2800"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负数没有平方根</a:t>
            </a:r>
            <a:r>
              <a:rPr lang="en-US" sz="2800"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故</a:t>
            </a:r>
            <a:r>
              <a:rPr lang="en-US" sz="2800" dirty="0" smtClean="0">
                <a:latin typeface="Times New Roman" pitchFamily="18" charset="0"/>
                <a:ea typeface="楷体_GB2312" pitchFamily="49" charset="-122"/>
                <a:cs typeface="Times New Roman" pitchFamily="18" charset="0"/>
              </a:rPr>
              <a:t>D</a:t>
            </a:r>
            <a:r>
              <a:rPr lang="zh-CN" altLang="en-US" sz="2800" dirty="0" smtClean="0">
                <a:latin typeface="楷体_GB2312" pitchFamily="49" charset="-122"/>
                <a:ea typeface="楷体_GB2312" pitchFamily="49" charset="-122"/>
              </a:rPr>
              <a:t>错误</a:t>
            </a:r>
            <a:r>
              <a:rPr lang="en-US" sz="2800" i="1"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故选</a:t>
            </a:r>
            <a:r>
              <a:rPr lang="en-US" sz="2800" dirty="0" smtClean="0">
                <a:latin typeface="Times New Roman" pitchFamily="18" charset="0"/>
                <a:ea typeface="楷体_GB2312" pitchFamily="49" charset="-122"/>
                <a:cs typeface="Times New Roman" pitchFamily="18" charset="0"/>
              </a:rPr>
              <a:t>C</a:t>
            </a:r>
            <a:r>
              <a:rPr lang="en-US" sz="2800" dirty="0" smtClean="0">
                <a:latin typeface="楷体_GB2312" pitchFamily="49" charset="-122"/>
                <a:ea typeface="楷体_GB2312" pitchFamily="49" charset="-122"/>
              </a:rPr>
              <a:t>.</a:t>
            </a:r>
            <a:endParaRPr lang="zh-CN" altLang="en-US" sz="2800" dirty="0" smtClean="0">
              <a:latin typeface="楷体_GB2312" pitchFamily="49" charset="-122"/>
              <a:ea typeface="楷体_GB2312" pitchFamily="49" charset="-122"/>
            </a:endParaRPr>
          </a:p>
          <a:p>
            <a:endParaRPr lang="zh-CN" altLang="en-US" sz="2800" dirty="0">
              <a:latin typeface="楷体_GB2312" pitchFamily="49" charset="-122"/>
              <a:ea typeface="楷体_GB2312" pitchFamily="49" charset="-122"/>
            </a:endParaRPr>
          </a:p>
        </p:txBody>
      </p:sp>
      <p:graphicFrame>
        <p:nvGraphicFramePr>
          <p:cNvPr id="44034" name="Object 2"/>
          <p:cNvGraphicFramePr>
            <a:graphicFrameLocks noChangeAspect="1"/>
          </p:cNvGraphicFramePr>
          <p:nvPr/>
        </p:nvGraphicFramePr>
        <p:xfrm>
          <a:off x="2500298" y="3929066"/>
          <a:ext cx="1071570" cy="428628"/>
        </p:xfrm>
        <a:graphic>
          <a:graphicData uri="http://schemas.openxmlformats.org/presentationml/2006/ole">
            <mc:AlternateContent xmlns:mc="http://schemas.openxmlformats.org/markup-compatibility/2006">
              <mc:Choice xmlns:v="urn:schemas-microsoft-com:vml" Requires="v">
                <p:oleObj spid="_x0000_s24594" name="Equation" r:id="rId3" imgW="571320" imgH="228600" progId="Equations">
                  <p:embed/>
                </p:oleObj>
              </mc:Choice>
              <mc:Fallback>
                <p:oleObj name="Equation" r:id="rId3" imgW="571320" imgH="228600" progId="Equations">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298" y="3929066"/>
                        <a:ext cx="1071570" cy="42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5" name="Object 3"/>
          <p:cNvGraphicFramePr>
            <a:graphicFrameLocks noChangeAspect="1"/>
          </p:cNvGraphicFramePr>
          <p:nvPr/>
        </p:nvGraphicFramePr>
        <p:xfrm>
          <a:off x="7056456" y="3902079"/>
          <a:ext cx="658816" cy="527053"/>
        </p:xfrm>
        <a:graphic>
          <a:graphicData uri="http://schemas.openxmlformats.org/presentationml/2006/ole">
            <mc:AlternateContent xmlns:mc="http://schemas.openxmlformats.org/markup-compatibility/2006">
              <mc:Choice xmlns:v="urn:schemas-microsoft-com:vml" Requires="v">
                <p:oleObj spid="_x0000_s24595" name="Equation" r:id="rId5" imgW="317160" imgH="253800" progId="Equations">
                  <p:embed/>
                </p:oleObj>
              </mc:Choice>
              <mc:Fallback>
                <p:oleObj name="Equation" r:id="rId5" imgW="317160" imgH="253800" progId="Equations">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6456" y="3902079"/>
                        <a:ext cx="658816" cy="52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008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up)">
                                      <p:cBhvr>
                                        <p:cTn id="7" dur="500"/>
                                        <p:tgtEl>
                                          <p:spTgt spid="4403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44035"/>
                                        </p:tgtEl>
                                        <p:attrNameLst>
                                          <p:attrName>style.visibility</p:attrName>
                                        </p:attrNameLst>
                                      </p:cBhvr>
                                      <p:to>
                                        <p:strVal val="visible"/>
                                      </p:to>
                                    </p:set>
                                    <p:animEffect transition="in" filter="wipe(up)">
                                      <p:cBhvr>
                                        <p:cTn id="13" dur="500"/>
                                        <p:tgtEl>
                                          <p:spTgt spid="4403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900" decel="100000" fill="hold"/>
                                        <p:tgtEl>
                                          <p:spTgt spid="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00034" y="785794"/>
            <a:ext cx="5000660" cy="584775"/>
          </a:xfrm>
          <a:prstGeom prst="rect">
            <a:avLst/>
          </a:prstGeom>
        </p:spPr>
        <p:txBody>
          <a:bodyPr wrap="square">
            <a:spAutoFit/>
          </a:bodyPr>
          <a:lstStyle/>
          <a:p>
            <a:r>
              <a:rPr lang="en-US" sz="3200" dirty="0" smtClean="0"/>
              <a:t>7</a:t>
            </a:r>
            <a:r>
              <a:rPr lang="en-US" sz="3200" i="1" dirty="0" smtClean="0"/>
              <a:t>.</a:t>
            </a:r>
            <a:r>
              <a:rPr lang="zh-CN" altLang="en-US" sz="3200" dirty="0" smtClean="0"/>
              <a:t>求下列各数的平方根</a:t>
            </a:r>
            <a:r>
              <a:rPr lang="en-US" sz="3200" i="1" dirty="0" smtClean="0"/>
              <a:t>.</a:t>
            </a:r>
            <a:endParaRPr lang="zh-CN" altLang="en-US" sz="3200" dirty="0"/>
          </a:p>
        </p:txBody>
      </p:sp>
      <p:sp>
        <p:nvSpPr>
          <p:cNvPr id="24" name="矩形 23"/>
          <p:cNvSpPr/>
          <p:nvPr/>
        </p:nvSpPr>
        <p:spPr>
          <a:xfrm>
            <a:off x="500034" y="1643050"/>
            <a:ext cx="3619902" cy="584775"/>
          </a:xfrm>
          <a:prstGeom prst="rect">
            <a:avLst/>
          </a:prstGeom>
        </p:spPr>
        <p:txBody>
          <a:bodyPr wrap="none">
            <a:spAutoFit/>
          </a:bodyPr>
          <a:lstStyle/>
          <a:p>
            <a:r>
              <a:rPr lang="en-US" sz="3200" dirty="0" smtClean="0"/>
              <a:t>(1)0; </a:t>
            </a:r>
            <a:r>
              <a:rPr lang="zh-CN" altLang="en-US" i="1" dirty="0"/>
              <a:t> </a:t>
            </a:r>
            <a:r>
              <a:rPr lang="en-US" sz="3200" dirty="0" smtClean="0"/>
              <a:t>(2)         ;  (3)</a:t>
            </a:r>
            <a:endParaRPr lang="zh-CN" altLang="en-US" sz="3200" dirty="0"/>
          </a:p>
        </p:txBody>
      </p:sp>
      <p:graphicFrame>
        <p:nvGraphicFramePr>
          <p:cNvPr id="6145" name="Object 1"/>
          <p:cNvGraphicFramePr>
            <a:graphicFrameLocks noChangeAspect="1"/>
          </p:cNvGraphicFramePr>
          <p:nvPr/>
        </p:nvGraphicFramePr>
        <p:xfrm>
          <a:off x="2357422" y="1571612"/>
          <a:ext cx="642943" cy="832024"/>
        </p:xfrm>
        <a:graphic>
          <a:graphicData uri="http://schemas.openxmlformats.org/presentationml/2006/ole">
            <mc:AlternateContent xmlns:mc="http://schemas.openxmlformats.org/markup-compatibility/2006">
              <mc:Choice xmlns:v="urn:schemas-microsoft-com:vml" Requires="v">
                <p:oleObj spid="_x0000_s25652" name="Equation" r:id="rId3" imgW="266400" imgH="393480" progId="Equation.3">
                  <p:embed/>
                </p:oleObj>
              </mc:Choice>
              <mc:Fallback>
                <p:oleObj name="Equation" r:id="rId3" imgW="2664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22" y="1571612"/>
                        <a:ext cx="642943" cy="83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6" name="Object 2"/>
          <p:cNvGraphicFramePr>
            <a:graphicFrameLocks noChangeAspect="1"/>
          </p:cNvGraphicFramePr>
          <p:nvPr/>
        </p:nvGraphicFramePr>
        <p:xfrm>
          <a:off x="4349750" y="1558925"/>
          <a:ext cx="715963" cy="849313"/>
        </p:xfrm>
        <a:graphic>
          <a:graphicData uri="http://schemas.openxmlformats.org/presentationml/2006/ole">
            <mc:AlternateContent xmlns:mc="http://schemas.openxmlformats.org/markup-compatibility/2006">
              <mc:Choice xmlns:v="urn:schemas-microsoft-com:vml" Requires="v">
                <p:oleObj spid="_x0000_s25653" name="Equation" r:id="rId5" imgW="342720" imgH="406080" progId="">
                  <p:embed/>
                </p:oleObj>
              </mc:Choice>
              <mc:Fallback>
                <p:oleObj name="Equation" r:id="rId5" imgW="342720" imgH="4060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0" y="1558925"/>
                        <a:ext cx="715963"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矩形 24"/>
          <p:cNvSpPr/>
          <p:nvPr/>
        </p:nvSpPr>
        <p:spPr>
          <a:xfrm>
            <a:off x="1285852" y="5384085"/>
            <a:ext cx="5323893" cy="830997"/>
          </a:xfrm>
          <a:prstGeom prst="rect">
            <a:avLst/>
          </a:prstGeom>
        </p:spPr>
        <p:txBody>
          <a:bodyPr wrap="square">
            <a:spAutoFit/>
          </a:bodyPr>
          <a:lstStyle/>
          <a:p>
            <a:pPr>
              <a:lnSpc>
                <a:spcPct val="150000"/>
              </a:lnSpc>
            </a:pPr>
            <a:r>
              <a:rPr lang="zh-CN" altLang="en-US" sz="3200" dirty="0" smtClean="0"/>
              <a:t>（</a:t>
            </a:r>
            <a:r>
              <a:rPr lang="en-US" sz="3200" dirty="0" smtClean="0"/>
              <a:t>3</a:t>
            </a:r>
            <a:r>
              <a:rPr lang="zh-CN" altLang="en-US" sz="3200" dirty="0" smtClean="0"/>
              <a:t>）       的平方根为</a:t>
            </a:r>
            <a:endParaRPr lang="zh-CN" altLang="en-US" sz="3200" dirty="0"/>
          </a:p>
        </p:txBody>
      </p:sp>
      <p:graphicFrame>
        <p:nvGraphicFramePr>
          <p:cNvPr id="6147" name="Object 3"/>
          <p:cNvGraphicFramePr>
            <a:graphicFrameLocks noChangeAspect="1"/>
          </p:cNvGraphicFramePr>
          <p:nvPr/>
        </p:nvGraphicFramePr>
        <p:xfrm>
          <a:off x="2357422" y="4598267"/>
          <a:ext cx="620313" cy="803274"/>
        </p:xfrm>
        <a:graphic>
          <a:graphicData uri="http://schemas.openxmlformats.org/presentationml/2006/ole">
            <mc:AlternateContent xmlns:mc="http://schemas.openxmlformats.org/markup-compatibility/2006">
              <mc:Choice xmlns:v="urn:schemas-microsoft-com:vml" Requires="v">
                <p:oleObj spid="_x0000_s25654" name="Equation" r:id="rId7" imgW="266400" imgH="393480" progId="Equations">
                  <p:embed/>
                </p:oleObj>
              </mc:Choice>
              <mc:Fallback>
                <p:oleObj name="Equation" r:id="rId7" imgW="266400" imgH="393480" progId="Equations">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22" y="4598267"/>
                        <a:ext cx="620313" cy="80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2357422" y="5362995"/>
          <a:ext cx="571504" cy="843415"/>
        </p:xfrm>
        <a:graphic>
          <a:graphicData uri="http://schemas.openxmlformats.org/presentationml/2006/ole">
            <mc:AlternateContent xmlns:mc="http://schemas.openxmlformats.org/markup-compatibility/2006">
              <mc:Choice xmlns:v="urn:schemas-microsoft-com:vml" Requires="v">
                <p:oleObj spid="_x0000_s25655" name="Equation" r:id="rId8" imgW="266400" imgH="393480" progId="Equations">
                  <p:embed/>
                </p:oleObj>
              </mc:Choice>
              <mc:Fallback>
                <p:oleObj name="Equation" r:id="rId8" imgW="266400" imgH="393480" progId="Equations">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7422" y="5362995"/>
                        <a:ext cx="571504" cy="84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5119011" y="4598267"/>
          <a:ext cx="1739005" cy="857256"/>
        </p:xfrm>
        <a:graphic>
          <a:graphicData uri="http://schemas.openxmlformats.org/presentationml/2006/ole">
            <mc:AlternateContent xmlns:mc="http://schemas.openxmlformats.org/markup-compatibility/2006">
              <mc:Choice xmlns:v="urn:schemas-microsoft-com:vml" Requires="v">
                <p:oleObj spid="_x0000_s25656" name="Equation" r:id="rId10" imgW="901440" imgH="444240" progId="Equations">
                  <p:embed/>
                </p:oleObj>
              </mc:Choice>
              <mc:Fallback>
                <p:oleObj name="Equation" r:id="rId10" imgW="901440" imgH="444240" progId="Equations">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9011" y="4598267"/>
                        <a:ext cx="1739005" cy="85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5072066" y="5336459"/>
          <a:ext cx="1857388" cy="833444"/>
        </p:xfrm>
        <a:graphic>
          <a:graphicData uri="http://schemas.openxmlformats.org/presentationml/2006/ole">
            <mc:AlternateContent xmlns:mc="http://schemas.openxmlformats.org/markup-compatibility/2006">
              <mc:Choice xmlns:v="urn:schemas-microsoft-com:vml" Requires="v">
                <p:oleObj spid="_x0000_s25657" name="Equation" r:id="rId12" imgW="990360" imgH="444240" progId="Equations">
                  <p:embed/>
                </p:oleObj>
              </mc:Choice>
              <mc:Fallback>
                <p:oleObj name="Equation" r:id="rId12" imgW="990360" imgH="444240" progId="Equations">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2066" y="5336459"/>
                        <a:ext cx="1857388" cy="83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矩形 12"/>
          <p:cNvSpPr/>
          <p:nvPr/>
        </p:nvSpPr>
        <p:spPr>
          <a:xfrm>
            <a:off x="462553" y="3883887"/>
            <a:ext cx="4503156" cy="830997"/>
          </a:xfrm>
          <a:prstGeom prst="rect">
            <a:avLst/>
          </a:prstGeom>
        </p:spPr>
        <p:txBody>
          <a:bodyPr wrap="none">
            <a:spAutoFit/>
          </a:bodyPr>
          <a:lstStyle/>
          <a:p>
            <a:pPr>
              <a:lnSpc>
                <a:spcPct val="150000"/>
              </a:lnSpc>
            </a:pPr>
            <a:r>
              <a:rPr lang="zh-CN" altLang="en-US" sz="3200" dirty="0" smtClean="0">
                <a:solidFill>
                  <a:srgbClr val="FF0000"/>
                </a:solidFill>
              </a:rPr>
              <a:t>解</a:t>
            </a:r>
            <a:r>
              <a:rPr lang="zh-CN" altLang="en-US" sz="3200" dirty="0" smtClean="0"/>
              <a:t>：（</a:t>
            </a:r>
            <a:r>
              <a:rPr lang="en-US" sz="3200" dirty="0" smtClean="0"/>
              <a:t>1</a:t>
            </a:r>
            <a:r>
              <a:rPr lang="zh-CN" altLang="en-US" sz="3200" dirty="0" smtClean="0"/>
              <a:t>）</a:t>
            </a:r>
            <a:r>
              <a:rPr lang="en-US" sz="3200" dirty="0" smtClean="0"/>
              <a:t>0</a:t>
            </a:r>
            <a:r>
              <a:rPr lang="zh-CN" altLang="en-US" sz="3200" dirty="0" smtClean="0"/>
              <a:t>的平方根为</a:t>
            </a:r>
            <a:r>
              <a:rPr lang="en-US" sz="3200" dirty="0" smtClean="0"/>
              <a:t>0</a:t>
            </a:r>
            <a:endParaRPr lang="en-US" altLang="zh-CN" sz="3200" dirty="0" smtClean="0"/>
          </a:p>
        </p:txBody>
      </p:sp>
      <p:sp>
        <p:nvSpPr>
          <p:cNvPr id="14" name="矩形 13"/>
          <p:cNvSpPr/>
          <p:nvPr/>
        </p:nvSpPr>
        <p:spPr>
          <a:xfrm>
            <a:off x="1285852" y="4598267"/>
            <a:ext cx="3916457" cy="746743"/>
          </a:xfrm>
          <a:prstGeom prst="rect">
            <a:avLst/>
          </a:prstGeom>
        </p:spPr>
        <p:txBody>
          <a:bodyPr wrap="none">
            <a:spAutoFit/>
          </a:bodyPr>
          <a:lstStyle/>
          <a:p>
            <a:pPr>
              <a:lnSpc>
                <a:spcPct val="150000"/>
              </a:lnSpc>
            </a:pPr>
            <a:r>
              <a:rPr lang="zh-CN" altLang="en-US" sz="3200" dirty="0" smtClean="0"/>
              <a:t>（</a:t>
            </a:r>
            <a:r>
              <a:rPr lang="en-US" sz="3200" dirty="0" smtClean="0"/>
              <a:t>2</a:t>
            </a:r>
            <a:r>
              <a:rPr lang="zh-CN" altLang="en-US" sz="3200" dirty="0" smtClean="0"/>
              <a:t>）       的平方根为</a:t>
            </a:r>
            <a:endParaRPr lang="en-US" altLang="zh-CN" sz="3200" dirty="0" smtClean="0"/>
          </a:p>
        </p:txBody>
      </p:sp>
      <p:sp>
        <p:nvSpPr>
          <p:cNvPr id="6151" name="Rectangle 7"/>
          <p:cNvSpPr>
            <a:spLocks noChangeArrowheads="1"/>
          </p:cNvSpPr>
          <p:nvPr/>
        </p:nvSpPr>
        <p:spPr bwMode="auto">
          <a:xfrm>
            <a:off x="357158" y="2571744"/>
            <a:ext cx="800105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altLang="zh-CN"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a:t>
            </a:r>
            <a:r>
              <a:rPr kumimoji="0" lang="zh-CN" sz="2800" b="0" u="none" strike="noStrike" cap="none" normalizeH="0" baseline="0" dirty="0" smtClean="0">
                <a:ln>
                  <a:noFill/>
                </a:ln>
                <a:solidFill>
                  <a:srgbClr val="FF0000"/>
                </a:solidFill>
                <a:effectLst/>
                <a:latin typeface="楷体_GB2312" pitchFamily="49" charset="-122"/>
                <a:ea typeface="楷体_GB2312" pitchFamily="49" charset="-122"/>
                <a:cs typeface="Times New Roman" pitchFamily="18" charset="0"/>
              </a:rPr>
              <a:t>解析</a:t>
            </a:r>
            <a:r>
              <a:rPr kumimoji="0" lang="en-US" altLang="zh-CN"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a:t>
            </a:r>
            <a:r>
              <a:rPr kumimoji="0" lang="zh-CN" altLang="en-US"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直接进行开平方运算即可</a:t>
            </a:r>
            <a:r>
              <a:rPr kumimoji="0" lang="en-US" altLang="zh-CN"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a:t>
            </a:r>
            <a:r>
              <a:rPr kumimoji="0" lang="zh-CN" altLang="en-US"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注意</a:t>
            </a:r>
            <a:r>
              <a:rPr kumimoji="0" lang="en-US" altLang="zh-CN"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0</a:t>
            </a:r>
            <a:r>
              <a:rPr kumimoji="0" lang="zh-CN" altLang="en-US"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的平方根为</a:t>
            </a:r>
            <a:r>
              <a:rPr kumimoji="0" lang="en-US" altLang="zh-CN"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0</a:t>
            </a:r>
            <a:r>
              <a:rPr kumimoji="0" lang="zh-CN" altLang="en-US"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，一个正数的平方根有两个</a:t>
            </a:r>
            <a:r>
              <a:rPr lang="zh-CN" altLang="en-US" sz="2800" dirty="0" smtClean="0">
                <a:solidFill>
                  <a:srgbClr val="000000"/>
                </a:solidFill>
                <a:latin typeface="楷体_GB2312" pitchFamily="49" charset="-122"/>
                <a:ea typeface="楷体_GB2312" pitchFamily="49" charset="-122"/>
                <a:cs typeface="Times New Roman" pitchFamily="18" charset="0"/>
              </a:rPr>
              <a:t>，</a:t>
            </a:r>
            <a:r>
              <a:rPr kumimoji="0" lang="zh-CN" altLang="en-US"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且互为相反数</a:t>
            </a:r>
            <a:r>
              <a:rPr kumimoji="0" lang="en-US" altLang="zh-CN" sz="2800" b="0" u="none" strike="noStrike" cap="none" normalizeH="0" baseline="0" dirty="0" smtClean="0">
                <a:ln>
                  <a:noFill/>
                </a:ln>
                <a:solidFill>
                  <a:srgbClr val="000000"/>
                </a:solidFill>
                <a:effectLst/>
                <a:latin typeface="楷体_GB2312" pitchFamily="49" charset="-122"/>
                <a:ea typeface="楷体_GB2312" pitchFamily="49" charset="-122"/>
                <a:cs typeface="Times New Roman" pitchFamily="18" charset="0"/>
              </a:rPr>
              <a:t>.</a:t>
            </a:r>
            <a:endParaRPr kumimoji="0" lang="en-US" altLang="zh-CN" sz="2800" b="0" u="none" strike="noStrike" cap="none" normalizeH="0" baseline="0" dirty="0" smtClean="0">
              <a:ln>
                <a:noFill/>
              </a:ln>
              <a:solidFill>
                <a:schemeClr val="tx1"/>
              </a:solidFill>
              <a:effectLst/>
              <a:latin typeface="楷体_GB2312" pitchFamily="49" charset="-122"/>
              <a:ea typeface="楷体_GB2312" pitchFamily="49" charset="-122"/>
            </a:endParaRPr>
          </a:p>
        </p:txBody>
      </p:sp>
    </p:spTree>
    <p:extLst>
      <p:ext uri="{BB962C8B-B14F-4D97-AF65-F5344CB8AC3E}">
        <p14:creationId xmlns:p14="http://schemas.microsoft.com/office/powerpoint/2010/main" val="306669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wipe(up)">
                                      <p:cBhvr>
                                        <p:cTn id="7" dur="5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nodeType="withEffect">
                                  <p:stCondLst>
                                    <p:cond delay="0"/>
                                  </p:stCondLst>
                                  <p:childTnLst>
                                    <p:set>
                                      <p:cBhvr>
                                        <p:cTn id="19" dur="1" fill="hold">
                                          <p:stCondLst>
                                            <p:cond delay="0"/>
                                          </p:stCondLst>
                                        </p:cTn>
                                        <p:tgtEl>
                                          <p:spTgt spid="6147"/>
                                        </p:tgtEl>
                                        <p:attrNameLst>
                                          <p:attrName>style.visibility</p:attrName>
                                        </p:attrNameLst>
                                      </p:cBhvr>
                                      <p:to>
                                        <p:strVal val="visible"/>
                                      </p:to>
                                    </p:set>
                                    <p:animEffect transition="in" filter="wipe(up)">
                                      <p:cBhvr>
                                        <p:cTn id="20" dur="500"/>
                                        <p:tgtEl>
                                          <p:spTgt spid="6147"/>
                                        </p:tgtEl>
                                      </p:cBhvr>
                                    </p:animEffect>
                                  </p:childTnLst>
                                </p:cTn>
                              </p:par>
                              <p:par>
                                <p:cTn id="21" presetID="22" presetClass="entr" presetSubtype="1" fill="hold" nodeType="withEffect">
                                  <p:stCondLst>
                                    <p:cond delay="0"/>
                                  </p:stCondLst>
                                  <p:childTnLst>
                                    <p:set>
                                      <p:cBhvr>
                                        <p:cTn id="22" dur="1" fill="hold">
                                          <p:stCondLst>
                                            <p:cond delay="0"/>
                                          </p:stCondLst>
                                        </p:cTn>
                                        <p:tgtEl>
                                          <p:spTgt spid="6149"/>
                                        </p:tgtEl>
                                        <p:attrNameLst>
                                          <p:attrName>style.visibility</p:attrName>
                                        </p:attrNameLst>
                                      </p:cBhvr>
                                      <p:to>
                                        <p:strVal val="visible"/>
                                      </p:to>
                                    </p:set>
                                    <p:animEffect transition="in" filter="wipe(up)">
                                      <p:cBhvr>
                                        <p:cTn id="23" dur="500"/>
                                        <p:tgtEl>
                                          <p:spTgt spid="614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wipe(up)">
                                      <p:cBhvr>
                                        <p:cTn id="28" dur="500"/>
                                        <p:tgtEl>
                                          <p:spTgt spid="6148"/>
                                        </p:tgtEl>
                                      </p:cBhvr>
                                    </p:animEffect>
                                  </p:childTnLst>
                                </p:cTn>
                              </p:par>
                              <p:par>
                                <p:cTn id="29" presetID="22" presetClass="entr" presetSubtype="1" fill="hold" nodeType="with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wipe(up)">
                                      <p:cBhvr>
                                        <p:cTn id="31" dur="500"/>
                                        <p:tgtEl>
                                          <p:spTgt spid="615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13" grpId="0" autoUpdateAnimBg="0"/>
      <p:bldP spid="14" grpId="0" autoUpdateAnimBg="0"/>
      <p:bldP spid="61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 220"/>
          <p:cNvSpPr/>
          <p:nvPr/>
        </p:nvSpPr>
        <p:spPr>
          <a:xfrm>
            <a:off x="781803" y="260648"/>
            <a:ext cx="2675017" cy="4089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smtClean="0">
                <a:solidFill>
                  <a:srgbClr val="FFFFFF"/>
                </a:solidFill>
                <a:latin typeface="微软雅黑" panose="020B0503020204020204" charset="-122"/>
                <a:ea typeface="微软雅黑" panose="020B0503020204020204" charset="-122"/>
                <a:sym typeface="+mn-ea"/>
              </a:rPr>
              <a:t>拓展拔高</a:t>
            </a:r>
            <a:endParaRPr lang="zh-CN" altLang="en-US" sz="2400" b="1" dirty="0">
              <a:solidFill>
                <a:srgbClr val="FFFFFF"/>
              </a:solidFill>
              <a:latin typeface="微软雅黑" panose="020B0503020204020204" charset="-122"/>
              <a:ea typeface="微软雅黑" panose="020B0503020204020204" charset="-122"/>
              <a:sym typeface="+mn-ea"/>
            </a:endParaRPr>
          </a:p>
        </p:txBody>
      </p:sp>
      <mc:AlternateContent xmlns:mc="http://schemas.openxmlformats.org/markup-compatibility/2006">
        <mc:Choice xmlns:a14="http://schemas.microsoft.com/office/drawing/2010/main" Requires="a14">
          <p:sp>
            <p:nvSpPr>
              <p:cNvPr id="5" name="矩形 4"/>
              <p:cNvSpPr/>
              <p:nvPr/>
            </p:nvSpPr>
            <p:spPr>
              <a:xfrm>
                <a:off x="571472" y="642918"/>
                <a:ext cx="8001056" cy="751296"/>
              </a:xfrm>
              <a:prstGeom prst="rect">
                <a:avLst/>
              </a:prstGeom>
            </p:spPr>
            <p:txBody>
              <a:bodyPr wrap="square">
                <a:spAutoFit/>
              </a:bodyPr>
              <a:lstStyle/>
              <a:p>
                <a:r>
                  <a:rPr lang="en-US" altLang="zh-CN" dirty="0" smtClean="0"/>
                  <a:t>1</a:t>
                </a:r>
                <a:r>
                  <a:rPr lang="en-US" altLang="zh-CN" i="1" dirty="0" smtClean="0"/>
                  <a:t>.</a:t>
                </a:r>
                <a:r>
                  <a:rPr lang="zh-CN" altLang="en-US" dirty="0"/>
                  <a:t>已知</a:t>
                </a:r>
                <a:r>
                  <a:rPr lang="en-US" altLang="zh-CN" dirty="0"/>
                  <a:t>(</a:t>
                </a:r>
                <a:r>
                  <a:rPr lang="en-US" altLang="zh-CN" i="1" dirty="0"/>
                  <a:t>a-</a:t>
                </a:r>
                <a:r>
                  <a:rPr lang="en-US" altLang="zh-CN" dirty="0"/>
                  <a:t>2)</a:t>
                </a:r>
                <a:r>
                  <a:rPr lang="en-US" altLang="zh-CN" baseline="30000" dirty="0"/>
                  <a:t>2</a:t>
                </a:r>
                <a:r>
                  <a:rPr lang="en-US" altLang="zh-CN" dirty="0"/>
                  <a:t>+|</a:t>
                </a:r>
                <a:r>
                  <a:rPr lang="en-US" altLang="zh-CN" i="1" dirty="0"/>
                  <a:t>b-</a:t>
                </a:r>
                <a:r>
                  <a:rPr lang="en-US" altLang="zh-CN" dirty="0"/>
                  <a:t>8|=0,</a:t>
                </a:r>
                <a:r>
                  <a:rPr lang="zh-CN" altLang="en-US" dirty="0" smtClean="0"/>
                  <a:t>求</a:t>
                </a:r>
                <a14:m>
                  <m:oMath xmlns:m="http://schemas.openxmlformats.org/officeDocument/2006/math">
                    <m:f>
                      <m:fPr>
                        <m:ctrlPr>
                          <a:rPr lang="en-US" altLang="zh-CN" i="1" smtClean="0">
                            <a:latin typeface="Cambria Math"/>
                          </a:rPr>
                        </m:ctrlPr>
                      </m:fPr>
                      <m:num>
                        <m:r>
                          <a:rPr lang="en-US" altLang="zh-CN" b="0" i="1" smtClean="0">
                            <a:latin typeface="Cambria Math"/>
                          </a:rPr>
                          <m:t>𝑎</m:t>
                        </m:r>
                      </m:num>
                      <m:den>
                        <m:r>
                          <a:rPr lang="en-US" altLang="zh-CN" b="0" i="1" smtClean="0">
                            <a:latin typeface="Cambria Math"/>
                          </a:rPr>
                          <m:t>𝑏</m:t>
                        </m:r>
                      </m:den>
                    </m:f>
                  </m:oMath>
                </a14:m>
                <a:r>
                  <a:rPr lang="zh-CN" altLang="en-US" dirty="0" smtClean="0"/>
                  <a:t>的</a:t>
                </a:r>
                <a:r>
                  <a:rPr lang="zh-CN" altLang="en-US" dirty="0"/>
                  <a:t>平方根</a:t>
                </a:r>
                <a:r>
                  <a:rPr lang="en-US" altLang="zh-CN" i="1" dirty="0"/>
                  <a:t>.</a:t>
                </a:r>
                <a:endParaRPr lang="zh-CN" altLang="en-US" dirty="0"/>
              </a:p>
            </p:txBody>
          </p:sp>
        </mc:Choice>
        <mc:Fallback>
          <p:sp>
            <p:nvSpPr>
              <p:cNvPr id="5" name="矩形 4"/>
              <p:cNvSpPr>
                <a:spLocks noRot="1" noChangeAspect="1" noMove="1" noResize="1" noEditPoints="1" noAdjustHandles="1" noChangeArrowheads="1" noChangeShapeType="1" noTextEdit="1"/>
              </p:cNvSpPr>
              <p:nvPr/>
            </p:nvSpPr>
            <p:spPr>
              <a:xfrm>
                <a:off x="571472" y="642918"/>
                <a:ext cx="8001056" cy="751296"/>
              </a:xfrm>
              <a:prstGeom prst="rect">
                <a:avLst/>
              </a:prstGeom>
              <a:blipFill rotWithShape="1">
                <a:blip r:embed="rId2"/>
                <a:stretch>
                  <a:fillRect l="-1982" t="-7258" b="-9677"/>
                </a:stretch>
              </a:blipFill>
            </p:spPr>
            <p:txBody>
              <a:bodyPr/>
              <a:lstStyle/>
              <a:p>
                <a:r>
                  <a:rPr lang="zh-CN" altLang="en-US">
                    <a:noFill/>
                  </a:rPr>
                  <a:t> </a:t>
                </a:r>
              </a:p>
            </p:txBody>
          </p:sp>
        </mc:Fallback>
      </mc:AlternateContent>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11" y="1365664"/>
            <a:ext cx="8634177" cy="1202770"/>
          </a:xfrm>
          <a:prstGeom prst="rect">
            <a:avLst/>
          </a:prstGeom>
        </p:spPr>
      </p:pic>
      <p:sp>
        <p:nvSpPr>
          <p:cNvPr id="11" name="矩形 10"/>
          <p:cNvSpPr/>
          <p:nvPr/>
        </p:nvSpPr>
        <p:spPr>
          <a:xfrm>
            <a:off x="459376" y="2204864"/>
            <a:ext cx="8001056" cy="1569660"/>
          </a:xfrm>
          <a:prstGeom prst="rect">
            <a:avLst/>
          </a:prstGeom>
        </p:spPr>
        <p:txBody>
          <a:bodyPr wrap="square">
            <a:spAutoFit/>
          </a:bodyPr>
          <a:lstStyle/>
          <a:p>
            <a:pPr>
              <a:lnSpc>
                <a:spcPct val="150000"/>
              </a:lnSpc>
            </a:pPr>
            <a:r>
              <a:rPr lang="en-US" sz="3200" dirty="0" smtClean="0">
                <a:latin typeface="Times New Roman" pitchFamily="18" charset="0"/>
                <a:cs typeface="Times New Roman" pitchFamily="18" charset="0"/>
              </a:rPr>
              <a:t>2.</a:t>
            </a:r>
            <a:r>
              <a:rPr lang="zh-CN" altLang="en-US" sz="3200" dirty="0" smtClean="0">
                <a:latin typeface="Times New Roman" pitchFamily="18" charset="0"/>
                <a:cs typeface="Times New Roman" pitchFamily="18" charset="0"/>
              </a:rPr>
              <a:t>一个正数</a:t>
            </a:r>
            <a:r>
              <a:rPr lang="en-US" sz="3200" i="1" dirty="0" smtClean="0">
                <a:latin typeface="Times New Roman" pitchFamily="18" charset="0"/>
                <a:cs typeface="Times New Roman" pitchFamily="18" charset="0"/>
              </a:rPr>
              <a:t>x</a:t>
            </a:r>
            <a:r>
              <a:rPr lang="zh-CN" altLang="en-US" sz="3200" dirty="0" smtClean="0">
                <a:latin typeface="Times New Roman" pitchFamily="18" charset="0"/>
                <a:cs typeface="Times New Roman" pitchFamily="18" charset="0"/>
              </a:rPr>
              <a:t>的平方根是</a:t>
            </a:r>
            <a:r>
              <a:rPr lang="en-US" sz="3200" dirty="0" smtClean="0">
                <a:latin typeface="Times New Roman" pitchFamily="18" charset="0"/>
                <a:cs typeface="Times New Roman" pitchFamily="18" charset="0"/>
              </a:rPr>
              <a:t>3</a:t>
            </a:r>
            <a:r>
              <a:rPr lang="en-US" sz="3200" i="1" dirty="0" smtClean="0">
                <a:latin typeface="Times New Roman" pitchFamily="18" charset="0"/>
                <a:cs typeface="Times New Roman" pitchFamily="18" charset="0"/>
              </a:rPr>
              <a:t>a</a:t>
            </a:r>
            <a:r>
              <a:rPr lang="en-US" sz="3200" dirty="0" smtClean="0">
                <a:latin typeface="Times New Roman" pitchFamily="18" charset="0"/>
                <a:cs typeface="Times New Roman" pitchFamily="18" charset="0"/>
              </a:rPr>
              <a:t>-4</a:t>
            </a:r>
            <a:r>
              <a:rPr lang="zh-CN" altLang="en-US" sz="3200" dirty="0" smtClean="0">
                <a:latin typeface="Times New Roman" pitchFamily="18" charset="0"/>
                <a:cs typeface="Times New Roman" pitchFamily="18" charset="0"/>
              </a:rPr>
              <a:t>与</a:t>
            </a:r>
            <a:r>
              <a:rPr lang="en-US" sz="3200" dirty="0" smtClean="0">
                <a:latin typeface="Times New Roman" pitchFamily="18" charset="0"/>
                <a:cs typeface="Times New Roman" pitchFamily="18" charset="0"/>
              </a:rPr>
              <a:t>8-</a:t>
            </a:r>
            <a:r>
              <a:rPr lang="en-US" sz="3200" i="1" dirty="0" smtClean="0">
                <a:latin typeface="Times New Roman" pitchFamily="18" charset="0"/>
                <a:cs typeface="Times New Roman" pitchFamily="18" charset="0"/>
              </a:rPr>
              <a:t>a</a:t>
            </a:r>
            <a:r>
              <a:rPr lang="zh-CN" altLang="en-US" sz="3200" dirty="0" smtClean="0">
                <a:latin typeface="Times New Roman" pitchFamily="18" charset="0"/>
                <a:cs typeface="Times New Roman" pitchFamily="18" charset="0"/>
              </a:rPr>
              <a:t>，则</a:t>
            </a:r>
            <a:r>
              <a:rPr lang="en-US" sz="3200" i="1" dirty="0" smtClean="0">
                <a:latin typeface="Times New Roman" pitchFamily="18" charset="0"/>
                <a:cs typeface="Times New Roman" pitchFamily="18" charset="0"/>
              </a:rPr>
              <a:t>a</a:t>
            </a:r>
            <a:r>
              <a:rPr lang="zh-CN" altLang="en-US" sz="3200" dirty="0" smtClean="0">
                <a:latin typeface="Times New Roman" pitchFamily="18" charset="0"/>
                <a:cs typeface="Times New Roman" pitchFamily="18" charset="0"/>
              </a:rPr>
              <a:t>和这个正数是多少？</a:t>
            </a:r>
            <a:endParaRPr lang="zh-CN" altLang="en-US" sz="3200" dirty="0">
              <a:latin typeface="Times New Roman" pitchFamily="18" charset="0"/>
              <a:cs typeface="Times New Roman" pitchFamily="18" charset="0"/>
            </a:endParaRPr>
          </a:p>
        </p:txBody>
      </p:sp>
      <p:sp>
        <p:nvSpPr>
          <p:cNvPr id="12" name="矩形 11"/>
          <p:cNvSpPr/>
          <p:nvPr/>
        </p:nvSpPr>
        <p:spPr>
          <a:xfrm>
            <a:off x="500034" y="3714752"/>
            <a:ext cx="8643966" cy="2308324"/>
          </a:xfrm>
          <a:prstGeom prst="rect">
            <a:avLst/>
          </a:prstGeom>
        </p:spPr>
        <p:txBody>
          <a:bodyPr wrap="square">
            <a:spAutoFit/>
          </a:bodyPr>
          <a:lstStyle/>
          <a:p>
            <a:pPr>
              <a:lnSpc>
                <a:spcPct val="150000"/>
              </a:lnSpc>
            </a:pPr>
            <a:r>
              <a:rPr lang="zh-CN" altLang="en-US" sz="3200" dirty="0" smtClean="0">
                <a:solidFill>
                  <a:srgbClr val="FF0000"/>
                </a:solidFill>
                <a:latin typeface="+mn-ea"/>
              </a:rPr>
              <a:t>解</a:t>
            </a:r>
            <a:r>
              <a:rPr lang="zh-CN" altLang="en-US" sz="3200" dirty="0" smtClean="0">
                <a:latin typeface="+mn-ea"/>
              </a:rPr>
              <a:t>：根据一个正数有两个平方根，它们互为相反数得</a:t>
            </a:r>
            <a:r>
              <a:rPr lang="en-US" sz="3200" dirty="0" smtClean="0">
                <a:latin typeface="+mn-ea"/>
              </a:rPr>
              <a:t>3</a:t>
            </a:r>
            <a:r>
              <a:rPr lang="en-US" sz="3200" i="1" dirty="0" smtClean="0">
                <a:latin typeface="Times New Roman" pitchFamily="18" charset="0"/>
                <a:cs typeface="Times New Roman" pitchFamily="18" charset="0"/>
              </a:rPr>
              <a:t>a</a:t>
            </a:r>
            <a:r>
              <a:rPr lang="en-US" sz="3200" dirty="0" smtClean="0">
                <a:latin typeface="+mn-ea"/>
              </a:rPr>
              <a:t>-4+8-</a:t>
            </a:r>
            <a:r>
              <a:rPr lang="en-US" sz="3200" i="1" dirty="0" smtClean="0">
                <a:latin typeface="Times New Roman" pitchFamily="18" charset="0"/>
                <a:cs typeface="Times New Roman" pitchFamily="18" charset="0"/>
              </a:rPr>
              <a:t>a</a:t>
            </a:r>
            <a:r>
              <a:rPr lang="en-US" sz="3200" dirty="0" smtClean="0">
                <a:latin typeface="+mn-ea"/>
              </a:rPr>
              <a:t>=0</a:t>
            </a:r>
            <a:r>
              <a:rPr lang="zh-CN" altLang="en-US" sz="3200" dirty="0" smtClean="0">
                <a:latin typeface="+mn-ea"/>
              </a:rPr>
              <a:t>，解得</a:t>
            </a:r>
            <a:r>
              <a:rPr lang="en-US" sz="3200" i="1" dirty="0" smtClean="0">
                <a:latin typeface="Times New Roman" pitchFamily="18" charset="0"/>
                <a:cs typeface="Times New Roman" pitchFamily="18" charset="0"/>
              </a:rPr>
              <a:t>a</a:t>
            </a:r>
            <a:r>
              <a:rPr lang="en-US" sz="3200" dirty="0" smtClean="0">
                <a:latin typeface="+mn-ea"/>
              </a:rPr>
              <a:t>=-2</a:t>
            </a:r>
            <a:r>
              <a:rPr lang="zh-CN" altLang="en-US" sz="3200" dirty="0" smtClean="0">
                <a:latin typeface="+mn-ea"/>
              </a:rPr>
              <a:t>，即</a:t>
            </a:r>
            <a:r>
              <a:rPr lang="en-US" sz="3200" dirty="0" smtClean="0">
                <a:latin typeface="+mn-ea"/>
              </a:rPr>
              <a:t>3</a:t>
            </a:r>
            <a:r>
              <a:rPr lang="en-US" sz="3200" i="1" dirty="0" smtClean="0">
                <a:latin typeface="Times New Roman" pitchFamily="18" charset="0"/>
                <a:cs typeface="Times New Roman" pitchFamily="18" charset="0"/>
              </a:rPr>
              <a:t>a</a:t>
            </a:r>
            <a:r>
              <a:rPr lang="en-US" sz="3200" dirty="0" smtClean="0">
                <a:latin typeface="+mn-ea"/>
              </a:rPr>
              <a:t>-4=-10</a:t>
            </a:r>
            <a:r>
              <a:rPr lang="zh-CN" altLang="en-US" sz="3200" dirty="0" smtClean="0">
                <a:latin typeface="+mn-ea"/>
              </a:rPr>
              <a:t>，则这个正数为</a:t>
            </a:r>
            <a:r>
              <a:rPr lang="en-US" sz="3200" dirty="0" smtClean="0">
                <a:latin typeface="+mn-ea"/>
              </a:rPr>
              <a:t>(-10)</a:t>
            </a:r>
            <a:r>
              <a:rPr lang="en-US" sz="3200" baseline="30000" dirty="0" smtClean="0">
                <a:latin typeface="+mn-ea"/>
              </a:rPr>
              <a:t>2</a:t>
            </a:r>
            <a:r>
              <a:rPr lang="en-US" sz="3200" dirty="0" smtClean="0">
                <a:latin typeface="+mn-ea"/>
              </a:rPr>
              <a:t>=100.</a:t>
            </a:r>
            <a:endParaRPr lang="zh-CN" altLang="en-US" sz="3200" dirty="0">
              <a:latin typeface="+mn-ea"/>
            </a:endParaRPr>
          </a:p>
        </p:txBody>
      </p:sp>
    </p:spTree>
    <p:extLst>
      <p:ext uri="{BB962C8B-B14F-4D97-AF65-F5344CB8AC3E}">
        <p14:creationId xmlns:p14="http://schemas.microsoft.com/office/powerpoint/2010/main" val="41124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4"/>
          <p:cNvGrpSpPr/>
          <p:nvPr/>
        </p:nvGrpSpPr>
        <p:grpSpPr bwMode="auto">
          <a:xfrm>
            <a:off x="539552" y="476672"/>
            <a:ext cx="2592387" cy="1008063"/>
            <a:chOff x="0" y="0"/>
            <a:chExt cx="1633" cy="635"/>
          </a:xfrm>
        </p:grpSpPr>
        <p:pic>
          <p:nvPicPr>
            <p:cNvPr id="130" name="Picture 5" descr="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633" cy="635"/>
            </a:xfrm>
            <a:prstGeom prst="rect">
              <a:avLst/>
            </a:prstGeom>
            <a:noFill/>
            <a:ln w="9525">
              <a:noFill/>
              <a:miter lim="800000"/>
              <a:headEnd/>
              <a:tailEnd/>
            </a:ln>
          </p:spPr>
        </p:pic>
        <p:sp>
          <p:nvSpPr>
            <p:cNvPr id="131" name="Rectangle 2"/>
            <p:cNvSpPr txBox="1">
              <a:spLocks noChangeArrowheads="1"/>
            </p:cNvSpPr>
            <p:nvPr/>
          </p:nvSpPr>
          <p:spPr bwMode="auto">
            <a:xfrm>
              <a:off x="45" y="0"/>
              <a:ext cx="1497" cy="635"/>
            </a:xfrm>
            <a:prstGeom prst="rect">
              <a:avLst/>
            </a:prstGeom>
            <a:noFill/>
            <a:ln w="9525">
              <a:noFill/>
              <a:miter lim="800000"/>
            </a:ln>
          </p:spPr>
          <p:txBody>
            <a:bodyPr lIns="91403" tIns="45700" rIns="91403" bIns="45700" anchor="ctr"/>
            <a:lstStyle/>
            <a:p>
              <a:pPr algn="ctr" defTabSz="923925">
                <a:buFont typeface="Arial" panose="020B0604020202020204" pitchFamily="34" charset="0"/>
                <a:buNone/>
              </a:pPr>
              <a:r>
                <a:rPr lang="zh-CN" altLang="en-US" b="1" dirty="0" smtClean="0">
                  <a:solidFill>
                    <a:srgbClr val="CC0000"/>
                  </a:solidFill>
                  <a:ea typeface="黑体" panose="02010609060101010101" pitchFamily="2" charset="-122"/>
                </a:rPr>
                <a:t>课程导入</a:t>
              </a:r>
              <a:endParaRPr lang="zh-CN" altLang="en-US" b="1" dirty="0">
                <a:solidFill>
                  <a:srgbClr val="CC0000"/>
                </a:solidFill>
                <a:ea typeface="黑体" panose="02010609060101010101" pitchFamily="2" charset="-122"/>
              </a:endParaRPr>
            </a:p>
          </p:txBody>
        </p:sp>
      </p:grpSp>
      <p:sp>
        <p:nvSpPr>
          <p:cNvPr id="6" name="矩形 5"/>
          <p:cNvSpPr/>
          <p:nvPr/>
        </p:nvSpPr>
        <p:spPr>
          <a:xfrm>
            <a:off x="500034" y="1353717"/>
            <a:ext cx="8643998" cy="2554545"/>
          </a:xfrm>
          <a:prstGeom prst="rect">
            <a:avLst/>
          </a:prstGeom>
        </p:spPr>
        <p:txBody>
          <a:bodyPr wrap="square">
            <a:spAutoFit/>
          </a:bodyPr>
          <a:lstStyle/>
          <a:p>
            <a:r>
              <a:rPr lang="zh-CN" altLang="en-US" sz="3200" dirty="0" smtClean="0"/>
              <a:t>         小明家的新房刚刚装修好，星期天小明的爸爸带着小明去挑选餐桌</a:t>
            </a:r>
            <a:r>
              <a:rPr lang="en-US" altLang="zh-CN" sz="3200" dirty="0" smtClean="0"/>
              <a:t>.</a:t>
            </a:r>
            <a:r>
              <a:rPr lang="zh-CN" altLang="en-US" sz="3200" dirty="0" smtClean="0"/>
              <a:t>他们看中了一款非常漂亮的餐桌，可是不知道边长是多少，正当小明的爸爸犯愁的时候，小明看了看桌子上的标签，得意地说：“我知道了”</a:t>
            </a:r>
            <a:r>
              <a:rPr lang="en-US" altLang="zh-CN" sz="3200" dirty="0" smtClean="0"/>
              <a:t>.</a:t>
            </a:r>
            <a:r>
              <a:rPr lang="en-US" sz="3200" dirty="0" smtClean="0">
                <a:latin typeface="Times New Roman" pitchFamily="18" charset="0"/>
                <a:cs typeface="Times New Roman" pitchFamily="18" charset="0"/>
              </a:rPr>
              <a:t> </a:t>
            </a:r>
            <a:endParaRPr lang="zh-CN" altLang="en-US" sz="3200" dirty="0" smtClean="0">
              <a:latin typeface="Times New Roman" pitchFamily="18" charset="0"/>
              <a:cs typeface="Times New Roman" pitchFamily="18" charset="0"/>
            </a:endParaRPr>
          </a:p>
        </p:txBody>
      </p:sp>
      <p:pic>
        <p:nvPicPr>
          <p:cNvPr id="7" name="sx229.jpg" descr="id:2147520514;FounderCES"/>
          <p:cNvPicPr/>
          <p:nvPr/>
        </p:nvPicPr>
        <p:blipFill>
          <a:blip r:embed="rId3" cstate="print"/>
          <a:stretch>
            <a:fillRect/>
          </a:stretch>
        </p:blipFill>
        <p:spPr>
          <a:xfrm>
            <a:off x="214282" y="3809560"/>
            <a:ext cx="6572296" cy="2571768"/>
          </a:xfrm>
          <a:prstGeom prst="rect">
            <a:avLst/>
          </a:prstGeom>
          <a:ln>
            <a:noFill/>
          </a:ln>
          <a:effectLst>
            <a:softEdge rad="112500"/>
          </a:effectLst>
        </p:spPr>
      </p:pic>
      <p:sp>
        <p:nvSpPr>
          <p:cNvPr id="8" name="矩形 7"/>
          <p:cNvSpPr/>
          <p:nvPr/>
        </p:nvSpPr>
        <p:spPr>
          <a:xfrm>
            <a:off x="4572000" y="3861048"/>
            <a:ext cx="4288353" cy="584775"/>
          </a:xfrm>
          <a:prstGeom prst="rect">
            <a:avLst/>
          </a:prstGeom>
        </p:spPr>
        <p:txBody>
          <a:bodyPr wrap="none">
            <a:spAutoFit/>
          </a:bodyPr>
          <a:lstStyle/>
          <a:p>
            <a:r>
              <a:rPr lang="zh-CN" altLang="en-US" sz="3200" b="1" dirty="0" smtClean="0">
                <a:solidFill>
                  <a:srgbClr val="FF0000"/>
                </a:solidFill>
              </a:rPr>
              <a:t>同学们，你们知道吗？</a:t>
            </a:r>
            <a:endParaRPr lang="zh-CN" altLang="en-US" sz="3200" b="1" dirty="0">
              <a:solidFill>
                <a:srgbClr val="FF0000"/>
              </a:solidFill>
            </a:endParaRPr>
          </a:p>
        </p:txBody>
      </p:sp>
    </p:spTree>
    <p:extLst>
      <p:ext uri="{BB962C8B-B14F-4D97-AF65-F5344CB8AC3E}">
        <p14:creationId xmlns:p14="http://schemas.microsoft.com/office/powerpoint/2010/main" val="225809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4"/>
          <p:cNvGrpSpPr/>
          <p:nvPr/>
        </p:nvGrpSpPr>
        <p:grpSpPr bwMode="auto">
          <a:xfrm>
            <a:off x="539552" y="476672"/>
            <a:ext cx="2592387" cy="1008063"/>
            <a:chOff x="0" y="0"/>
            <a:chExt cx="1633" cy="635"/>
          </a:xfrm>
        </p:grpSpPr>
        <p:pic>
          <p:nvPicPr>
            <p:cNvPr id="130" name="Picture 5" descr="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633" cy="635"/>
            </a:xfrm>
            <a:prstGeom prst="rect">
              <a:avLst/>
            </a:prstGeom>
            <a:noFill/>
            <a:ln w="9525">
              <a:noFill/>
              <a:miter lim="800000"/>
              <a:headEnd/>
              <a:tailEnd/>
            </a:ln>
          </p:spPr>
        </p:pic>
        <p:sp>
          <p:nvSpPr>
            <p:cNvPr id="131" name="Rectangle 2"/>
            <p:cNvSpPr txBox="1">
              <a:spLocks noChangeArrowheads="1"/>
            </p:cNvSpPr>
            <p:nvPr/>
          </p:nvSpPr>
          <p:spPr bwMode="auto">
            <a:xfrm>
              <a:off x="45" y="0"/>
              <a:ext cx="1497" cy="635"/>
            </a:xfrm>
            <a:prstGeom prst="rect">
              <a:avLst/>
            </a:prstGeom>
            <a:noFill/>
            <a:ln w="9525">
              <a:noFill/>
              <a:miter lim="800000"/>
            </a:ln>
          </p:spPr>
          <p:txBody>
            <a:bodyPr lIns="91403" tIns="45700" rIns="91403" bIns="45700" anchor="ctr"/>
            <a:lstStyle/>
            <a:p>
              <a:pPr algn="ctr" defTabSz="923925">
                <a:buFont typeface="Arial" panose="020B0604020202020204" pitchFamily="34" charset="0"/>
                <a:buNone/>
              </a:pPr>
              <a:r>
                <a:rPr lang="zh-CN" altLang="en-US" b="1" dirty="0" smtClean="0">
                  <a:solidFill>
                    <a:srgbClr val="CC0000"/>
                  </a:solidFill>
                  <a:ea typeface="黑体" panose="02010609060101010101" pitchFamily="2" charset="-122"/>
                </a:rPr>
                <a:t>课程目标</a:t>
              </a:r>
              <a:endParaRPr lang="zh-CN" altLang="en-US" b="1" dirty="0">
                <a:solidFill>
                  <a:srgbClr val="CC0000"/>
                </a:solidFill>
                <a:ea typeface="黑体" panose="02010609060101010101" pitchFamily="2" charset="-122"/>
              </a:endParaRPr>
            </a:p>
          </p:txBody>
        </p:sp>
      </p:grpSp>
      <mc:AlternateContent xmlns:mc="http://schemas.openxmlformats.org/markup-compatibility/2006" xmlns:a14="http://schemas.microsoft.com/office/drawing/2010/main">
        <mc:Choice Requires="a14">
          <p:sp>
            <p:nvSpPr>
              <p:cNvPr id="1027" name="Rectangle 3"/>
              <p:cNvSpPr>
                <a:spLocks noChangeArrowheads="1"/>
              </p:cNvSpPr>
              <p:nvPr/>
            </p:nvSpPr>
            <p:spPr bwMode="auto">
              <a:xfrm>
                <a:off x="251520" y="1704584"/>
                <a:ext cx="8892480" cy="3695627"/>
              </a:xfrm>
              <a:prstGeom prst="rect">
                <a:avLst/>
              </a:prstGeom>
              <a:noFill/>
              <a:ln w="9525">
                <a:noFill/>
                <a:miter lim="800000"/>
              </a:ln>
              <a:effectLst/>
            </p:spPr>
            <p:txBody>
              <a:bodyPr vert="horz" wrap="square" lIns="91440" tIns="45720" rIns="91440" bIns="45720" numCol="1" anchor="ctr" anchorCtr="0" compatLnSpc="1">
                <a:spAutoFit/>
              </a:bodyPr>
              <a:lstStyle/>
              <a:p>
                <a:pPr lvl="0" indent="457200">
                  <a:lnSpc>
                    <a:spcPct val="150000"/>
                  </a:lnSpc>
                </a:pPr>
                <a:r>
                  <a:rPr lang="en-US" altLang="zh-CN" dirty="0" smtClean="0">
                    <a:solidFill>
                      <a:srgbClr val="000000"/>
                    </a:solidFill>
                    <a:latin typeface="宋体" pitchFamily="2" charset="-122"/>
                    <a:cs typeface="Times New Roman" panose="02020603050405020304" pitchFamily="18" charset="0"/>
                  </a:rPr>
                  <a:t>1</a:t>
                </a:r>
                <a:r>
                  <a:rPr lang="en-US" altLang="zh-CN" dirty="0">
                    <a:solidFill>
                      <a:srgbClr val="000000"/>
                    </a:solidFill>
                    <a:latin typeface="宋体" pitchFamily="2" charset="-122"/>
                    <a:cs typeface="Times New Roman" panose="02020603050405020304" pitchFamily="18" charset="0"/>
                  </a:rPr>
                  <a:t>.</a:t>
                </a:r>
                <a:r>
                  <a:rPr lang="zh-CN" altLang="en-US" dirty="0">
                    <a:solidFill>
                      <a:srgbClr val="000000"/>
                    </a:solidFill>
                    <a:latin typeface="宋体" pitchFamily="2" charset="-122"/>
                    <a:cs typeface="Times New Roman" panose="02020603050405020304" pitchFamily="18" charset="0"/>
                  </a:rPr>
                  <a:t>能说出平方根的概念</a:t>
                </a:r>
                <a:r>
                  <a:rPr lang="en-US" altLang="zh-CN" dirty="0">
                    <a:solidFill>
                      <a:srgbClr val="000000"/>
                    </a:solidFill>
                    <a:latin typeface="宋体" pitchFamily="2" charset="-122"/>
                    <a:cs typeface="Times New Roman" panose="02020603050405020304" pitchFamily="18" charset="0"/>
                  </a:rPr>
                  <a:t>,</a:t>
                </a:r>
                <a:r>
                  <a:rPr lang="zh-CN" altLang="en-US" dirty="0">
                    <a:solidFill>
                      <a:srgbClr val="000000"/>
                    </a:solidFill>
                    <a:latin typeface="宋体" pitchFamily="2" charset="-122"/>
                    <a:cs typeface="Times New Roman" panose="02020603050405020304" pitchFamily="18" charset="0"/>
                  </a:rPr>
                  <a:t>会用根号表示一个数的平方根</a:t>
                </a:r>
                <a:r>
                  <a:rPr lang="en-US" altLang="zh-CN" dirty="0">
                    <a:solidFill>
                      <a:srgbClr val="000000"/>
                    </a:solidFill>
                    <a:latin typeface="宋体" pitchFamily="2" charset="-122"/>
                    <a:cs typeface="Times New Roman" panose="02020603050405020304" pitchFamily="18" charset="0"/>
                  </a:rPr>
                  <a:t>.</a:t>
                </a:r>
              </a:p>
              <a:p>
                <a:pPr lvl="0" indent="457200">
                  <a:lnSpc>
                    <a:spcPct val="150000"/>
                  </a:lnSpc>
                </a:pPr>
                <a:r>
                  <a:rPr lang="en-US" altLang="zh-CN" dirty="0">
                    <a:solidFill>
                      <a:srgbClr val="000000"/>
                    </a:solidFill>
                    <a:latin typeface="宋体" pitchFamily="2" charset="-122"/>
                    <a:cs typeface="Times New Roman" panose="02020603050405020304" pitchFamily="18" charset="0"/>
                  </a:rPr>
                  <a:t>2.</a:t>
                </a:r>
                <a:r>
                  <a:rPr lang="zh-CN" altLang="en-US" dirty="0">
                    <a:solidFill>
                      <a:srgbClr val="000000"/>
                    </a:solidFill>
                    <a:latin typeface="宋体" pitchFamily="2" charset="-122"/>
                    <a:cs typeface="Times New Roman" panose="02020603050405020304" pitchFamily="18" charset="0"/>
                  </a:rPr>
                  <a:t>知道开平方与平方是互逆运算</a:t>
                </a:r>
                <a:r>
                  <a:rPr lang="en-US" altLang="zh-CN" dirty="0">
                    <a:solidFill>
                      <a:srgbClr val="000000"/>
                    </a:solidFill>
                    <a:latin typeface="宋体" pitchFamily="2" charset="-122"/>
                    <a:cs typeface="Times New Roman" panose="02020603050405020304" pitchFamily="18" charset="0"/>
                  </a:rPr>
                  <a:t>,</a:t>
                </a:r>
                <a:r>
                  <a:rPr lang="zh-CN" altLang="en-US" dirty="0">
                    <a:solidFill>
                      <a:srgbClr val="000000"/>
                    </a:solidFill>
                    <a:latin typeface="宋体" pitchFamily="2" charset="-122"/>
                    <a:cs typeface="Times New Roman" panose="02020603050405020304" pitchFamily="18" charset="0"/>
                  </a:rPr>
                  <a:t>会利用这个互逆运算关系求某些非负数的平方根</a:t>
                </a:r>
                <a:r>
                  <a:rPr lang="en-US" altLang="zh-CN" dirty="0">
                    <a:solidFill>
                      <a:srgbClr val="000000"/>
                    </a:solidFill>
                    <a:latin typeface="宋体" pitchFamily="2" charset="-122"/>
                    <a:cs typeface="Times New Roman" panose="02020603050405020304" pitchFamily="18" charset="0"/>
                  </a:rPr>
                  <a:t>.</a:t>
                </a:r>
              </a:p>
              <a:p>
                <a:pPr lvl="0" indent="457200">
                  <a:lnSpc>
                    <a:spcPct val="150000"/>
                  </a:lnSpc>
                </a:pPr>
                <a:r>
                  <a:rPr lang="en-US" altLang="zh-CN" dirty="0">
                    <a:solidFill>
                      <a:srgbClr val="000000"/>
                    </a:solidFill>
                    <a:latin typeface="宋体" pitchFamily="2" charset="-122"/>
                    <a:cs typeface="Times New Roman" panose="02020603050405020304" pitchFamily="18" charset="0"/>
                  </a:rPr>
                  <a:t>3.</a:t>
                </a:r>
                <a:r>
                  <a:rPr lang="zh-CN" altLang="en-US" dirty="0">
                    <a:solidFill>
                      <a:srgbClr val="000000"/>
                    </a:solidFill>
                    <a:latin typeface="宋体" pitchFamily="2" charset="-122"/>
                    <a:cs typeface="Times New Roman" panose="02020603050405020304" pitchFamily="18" charset="0"/>
                  </a:rPr>
                  <a:t>知道</a:t>
                </a:r>
                <a:r>
                  <a:rPr lang="en-US" altLang="zh-CN" dirty="0" smtClean="0">
                    <a:solidFill>
                      <a:srgbClr val="000000"/>
                    </a:solidFill>
                    <a:latin typeface="宋体" pitchFamily="2" charset="-122"/>
                    <a:cs typeface="Times New Roman" panose="02020603050405020304" pitchFamily="18" charset="0"/>
                  </a:rPr>
                  <a:t>±</a:t>
                </a:r>
                <a14:m>
                  <m:oMath xmlns:m="http://schemas.openxmlformats.org/officeDocument/2006/math">
                    <m:rad>
                      <m:radPr>
                        <m:degHide m:val="on"/>
                        <m:ctrlPr>
                          <a:rPr lang="en-US" altLang="zh-CN" i="1" smtClean="0">
                            <a:solidFill>
                              <a:srgbClr val="000000"/>
                            </a:solidFill>
                            <a:latin typeface="Cambria Math"/>
                            <a:cs typeface="Times New Roman" panose="02020603050405020304" pitchFamily="18" charset="0"/>
                          </a:rPr>
                        </m:ctrlPr>
                      </m:radPr>
                      <m:deg/>
                      <m:e>
                        <m:r>
                          <a:rPr lang="en-US" altLang="zh-CN" b="0" i="1" smtClean="0">
                            <a:solidFill>
                              <a:srgbClr val="000000"/>
                            </a:solidFill>
                            <a:latin typeface="Cambria Math"/>
                            <a:cs typeface="Times New Roman" panose="02020603050405020304" pitchFamily="18" charset="0"/>
                          </a:rPr>
                          <m:t>𝑎</m:t>
                        </m:r>
                      </m:e>
                    </m:rad>
                  </m:oMath>
                </a14:m>
                <a:r>
                  <a:rPr lang="zh-CN" altLang="en-US" dirty="0" smtClean="0">
                    <a:solidFill>
                      <a:srgbClr val="000000"/>
                    </a:solidFill>
                    <a:latin typeface="宋体" pitchFamily="2" charset="-122"/>
                    <a:cs typeface="Times New Roman" panose="02020603050405020304" pitchFamily="18" charset="0"/>
                  </a:rPr>
                  <a:t>表示</a:t>
                </a:r>
                <a:r>
                  <a:rPr lang="zh-CN" altLang="en-US" dirty="0">
                    <a:solidFill>
                      <a:srgbClr val="000000"/>
                    </a:solidFill>
                    <a:latin typeface="宋体" pitchFamily="2" charset="-122"/>
                    <a:cs typeface="Times New Roman" panose="02020603050405020304" pitchFamily="18" charset="0"/>
                  </a:rPr>
                  <a:t>的是非负数</a:t>
                </a:r>
                <a:r>
                  <a:rPr lang="en-US" altLang="zh-CN" dirty="0">
                    <a:solidFill>
                      <a:srgbClr val="000000"/>
                    </a:solidFill>
                    <a:latin typeface="宋体" pitchFamily="2" charset="-122"/>
                    <a:cs typeface="Times New Roman" panose="02020603050405020304" pitchFamily="18" charset="0"/>
                  </a:rPr>
                  <a:t>a</a:t>
                </a:r>
                <a:r>
                  <a:rPr lang="zh-CN" altLang="en-US" dirty="0">
                    <a:solidFill>
                      <a:srgbClr val="000000"/>
                    </a:solidFill>
                    <a:latin typeface="宋体" pitchFamily="2" charset="-122"/>
                    <a:cs typeface="Times New Roman" panose="02020603050405020304" pitchFamily="18" charset="0"/>
                  </a:rPr>
                  <a:t>的平方根</a:t>
                </a:r>
                <a:r>
                  <a:rPr lang="en-US" altLang="zh-CN" dirty="0" smtClean="0">
                    <a:solidFill>
                      <a:srgbClr val="000000"/>
                    </a:solidFill>
                    <a:latin typeface="宋体" pitchFamily="2" charset="-122"/>
                    <a:cs typeface="Times New Roman" panose="02020603050405020304" pitchFamily="18" charset="0"/>
                  </a:rPr>
                  <a:t>.</a:t>
                </a:r>
                <a:endParaRPr lang="zh-CN" altLang="zh-CN" dirty="0" smtClean="0">
                  <a:solidFill>
                    <a:srgbClr val="000000"/>
                  </a:solidFill>
                  <a:latin typeface="宋体" pitchFamily="2" charset="-122"/>
                  <a:cs typeface="Times New Roman" panose="02020603050405020304" pitchFamily="18" charset="0"/>
                </a:endParaRPr>
              </a:p>
            </p:txBody>
          </p:sp>
        </mc:Choice>
        <mc:Fallback xmlns="">
          <p:sp>
            <p:nvSpPr>
              <p:cNvPr id="1027" name="Rectangle 3"/>
              <p:cNvSpPr>
                <a:spLocks noRot="1" noChangeAspect="1" noMove="1" noResize="1" noEditPoints="1" noAdjustHandles="1" noChangeArrowheads="1" noChangeShapeType="1" noTextEdit="1"/>
              </p:cNvSpPr>
              <p:nvPr/>
            </p:nvSpPr>
            <p:spPr bwMode="auto">
              <a:xfrm>
                <a:off x="251520" y="1704584"/>
                <a:ext cx="8892480" cy="3695627"/>
              </a:xfrm>
              <a:prstGeom prst="rect">
                <a:avLst/>
              </a:prstGeom>
              <a:blipFill rotWithShape="1">
                <a:blip r:embed="rId3"/>
                <a:stretch>
                  <a:fillRect l="-1714" b="-3135"/>
                </a:stretch>
              </a:blipFill>
              <a:ln w="9525">
                <a:noFill/>
                <a:miter lim="800000"/>
              </a:ln>
              <a:effectLst/>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 220"/>
          <p:cNvSpPr/>
          <p:nvPr/>
        </p:nvSpPr>
        <p:spPr>
          <a:xfrm>
            <a:off x="1064895" y="327025"/>
            <a:ext cx="3218815" cy="4089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smtClean="0">
                <a:solidFill>
                  <a:srgbClr val="FFFFFF"/>
                </a:solidFill>
                <a:latin typeface="微软雅黑" panose="020B0503020204020204" charset="-122"/>
                <a:ea typeface="微软雅黑" panose="020B0503020204020204" charset="-122"/>
                <a:sym typeface="+mn-ea"/>
              </a:rPr>
              <a:t>定向自学</a:t>
            </a:r>
            <a:endParaRPr lang="zh-CN" altLang="en-US" sz="2400" b="1" dirty="0">
              <a:solidFill>
                <a:srgbClr val="FFFFFF"/>
              </a:solidFill>
              <a:latin typeface="微软雅黑" panose="020B0503020204020204" charset="-122"/>
              <a:ea typeface="微软雅黑" panose="020B0503020204020204" charset="-122"/>
              <a:sym typeface="+mn-ea"/>
            </a:endParaRPr>
          </a:p>
        </p:txBody>
      </p:sp>
      <p:sp>
        <p:nvSpPr>
          <p:cNvPr id="16" name="矩形 15"/>
          <p:cNvSpPr/>
          <p:nvPr/>
        </p:nvSpPr>
        <p:spPr>
          <a:xfrm>
            <a:off x="4329048" y="303039"/>
            <a:ext cx="4563432"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400" dirty="0" smtClean="0">
                <a:latin typeface="黑体" panose="02010609060101010101" pitchFamily="2" charset="-122"/>
                <a:ea typeface="黑体" panose="02010609060101010101" pitchFamily="2" charset="-122"/>
                <a:cs typeface="Times New Roman" panose="02020603050405020304" pitchFamily="18" charset="0"/>
              </a:rPr>
              <a:t>知识点一：归纳平方根定义</a:t>
            </a:r>
            <a:endParaRPr lang="zh-CN" altLang="en-US" sz="2400" dirty="0">
              <a:latin typeface="黑体" panose="02010609060101010101" pitchFamily="2" charset="-122"/>
              <a:ea typeface="黑体" panose="02010609060101010101" pitchFamily="2" charset="-122"/>
              <a:cs typeface="Times New Roman" panose="02020603050405020304" pitchFamily="18" charset="0"/>
            </a:endParaRPr>
          </a:p>
        </p:txBody>
      </p:sp>
      <p:sp>
        <p:nvSpPr>
          <p:cNvPr id="5" name="矩形 4"/>
          <p:cNvSpPr/>
          <p:nvPr/>
        </p:nvSpPr>
        <p:spPr>
          <a:xfrm>
            <a:off x="285720" y="882078"/>
            <a:ext cx="8858280" cy="3046988"/>
          </a:xfrm>
          <a:prstGeom prst="rect">
            <a:avLst/>
          </a:prstGeom>
        </p:spPr>
        <p:txBody>
          <a:bodyPr wrap="square">
            <a:spAutoFit/>
          </a:bodyPr>
          <a:lstStyle/>
          <a:p>
            <a:pPr>
              <a:lnSpc>
                <a:spcPct val="150000"/>
              </a:lnSpc>
            </a:pPr>
            <a:r>
              <a:rPr lang="en-US" sz="3200" dirty="0" smtClean="0">
                <a:latin typeface="Times New Roman" pitchFamily="18" charset="0"/>
                <a:cs typeface="Times New Roman" pitchFamily="18" charset="0"/>
              </a:rPr>
              <a:t>1.         </a:t>
            </a:r>
            <a:r>
              <a:rPr lang="zh-CN" altLang="en-US" sz="3200" dirty="0" smtClean="0">
                <a:latin typeface="Times New Roman" pitchFamily="18" charset="0"/>
                <a:cs typeface="Times New Roman" pitchFamily="18" charset="0"/>
              </a:rPr>
              <a:t>和</a:t>
            </a:r>
            <a:r>
              <a:rPr lang="en-US" altLang="zh-CN" sz="3200" dirty="0" smtClean="0">
                <a:latin typeface="Times New Roman" pitchFamily="18" charset="0"/>
                <a:cs typeface="Times New Roman" pitchFamily="18" charset="0"/>
              </a:rPr>
              <a:t>      </a:t>
            </a:r>
            <a:r>
              <a:rPr lang="zh-CN" altLang="en-US" sz="3200" dirty="0" smtClean="0">
                <a:latin typeface="Times New Roman" pitchFamily="18" charset="0"/>
                <a:cs typeface="Times New Roman" pitchFamily="18" charset="0"/>
              </a:rPr>
              <a:t>的平方等于多少？</a:t>
            </a:r>
            <a:r>
              <a:rPr lang="en-US" sz="3200" dirty="0" smtClean="0">
                <a:latin typeface="Times New Roman" pitchFamily="18" charset="0"/>
                <a:cs typeface="Times New Roman" pitchFamily="18" charset="0"/>
              </a:rPr>
              <a:t>10</a:t>
            </a:r>
            <a:r>
              <a:rPr lang="zh-CN" altLang="en-US" sz="3200" dirty="0" smtClean="0">
                <a:latin typeface="Times New Roman" pitchFamily="18" charset="0"/>
                <a:cs typeface="Times New Roman" pitchFamily="18" charset="0"/>
              </a:rPr>
              <a:t>和</a:t>
            </a:r>
            <a:r>
              <a:rPr lang="en-US" sz="3200" dirty="0" smtClean="0">
                <a:latin typeface="Times New Roman" pitchFamily="18" charset="0"/>
                <a:cs typeface="Times New Roman" pitchFamily="18" charset="0"/>
              </a:rPr>
              <a:t>-10</a:t>
            </a:r>
            <a:r>
              <a:rPr lang="zh-CN" altLang="en-US" sz="3200" dirty="0" smtClean="0">
                <a:latin typeface="Times New Roman" pitchFamily="18" charset="0"/>
                <a:cs typeface="Times New Roman" pitchFamily="18" charset="0"/>
              </a:rPr>
              <a:t>的平方等于多少？</a:t>
            </a:r>
          </a:p>
          <a:p>
            <a:pPr>
              <a:lnSpc>
                <a:spcPct val="150000"/>
              </a:lnSpc>
            </a:pPr>
            <a:r>
              <a:rPr lang="en-US" sz="3200" dirty="0" smtClean="0">
                <a:latin typeface="Times New Roman" pitchFamily="18" charset="0"/>
                <a:cs typeface="Times New Roman" pitchFamily="18" charset="0"/>
              </a:rPr>
              <a:t>2.</a:t>
            </a:r>
            <a:r>
              <a:rPr lang="zh-CN" altLang="en-US" sz="3200" dirty="0" smtClean="0">
                <a:latin typeface="Times New Roman" pitchFamily="18" charset="0"/>
                <a:cs typeface="Times New Roman" pitchFamily="18" charset="0"/>
              </a:rPr>
              <a:t>平方等于      的数有哪些？平方等于</a:t>
            </a:r>
            <a:r>
              <a:rPr lang="en-US" sz="3200" dirty="0" smtClean="0">
                <a:latin typeface="Times New Roman" pitchFamily="18" charset="0"/>
                <a:cs typeface="Times New Roman" pitchFamily="18" charset="0"/>
              </a:rPr>
              <a:t>100</a:t>
            </a:r>
            <a:r>
              <a:rPr lang="zh-CN" altLang="en-US" sz="3200" dirty="0" smtClean="0">
                <a:latin typeface="Times New Roman" pitchFamily="18" charset="0"/>
                <a:cs typeface="Times New Roman" pitchFamily="18" charset="0"/>
              </a:rPr>
              <a:t>的数呢？</a:t>
            </a:r>
          </a:p>
          <a:p>
            <a:pPr>
              <a:lnSpc>
                <a:spcPct val="150000"/>
              </a:lnSpc>
            </a:pPr>
            <a:r>
              <a:rPr lang="en-US" sz="3200" dirty="0" smtClean="0">
                <a:latin typeface="Times New Roman" pitchFamily="18" charset="0"/>
                <a:cs typeface="Times New Roman" pitchFamily="18" charset="0"/>
              </a:rPr>
              <a:t>3.</a:t>
            </a:r>
            <a:r>
              <a:rPr lang="zh-CN" altLang="en-US" sz="3200" dirty="0" smtClean="0">
                <a:latin typeface="Times New Roman" pitchFamily="18" charset="0"/>
                <a:cs typeface="Times New Roman" pitchFamily="18" charset="0"/>
              </a:rPr>
              <a:t>满足</a:t>
            </a:r>
            <a:r>
              <a:rPr lang="en-US" sz="3200" i="1" dirty="0" smtClean="0">
                <a:latin typeface="Times New Roman" pitchFamily="18" charset="0"/>
                <a:cs typeface="Times New Roman" pitchFamily="18" charset="0"/>
              </a:rPr>
              <a:t>x</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=25</a:t>
            </a:r>
            <a:r>
              <a:rPr lang="zh-CN" altLang="en-US" sz="3200" dirty="0" smtClean="0">
                <a:latin typeface="Times New Roman" pitchFamily="18" charset="0"/>
                <a:cs typeface="Times New Roman" pitchFamily="18" charset="0"/>
              </a:rPr>
              <a:t>的</a:t>
            </a:r>
            <a:r>
              <a:rPr lang="en-US" sz="3200" i="1" dirty="0" smtClean="0">
                <a:latin typeface="Times New Roman" pitchFamily="18" charset="0"/>
                <a:cs typeface="Times New Roman" pitchFamily="18" charset="0"/>
              </a:rPr>
              <a:t>x</a:t>
            </a:r>
            <a:r>
              <a:rPr lang="zh-CN" altLang="en-US" sz="3200" dirty="0" smtClean="0">
                <a:latin typeface="Times New Roman" pitchFamily="18" charset="0"/>
                <a:cs typeface="Times New Roman" pitchFamily="18" charset="0"/>
              </a:rPr>
              <a:t>的值是多少？</a:t>
            </a:r>
            <a:endParaRPr lang="zh-CN" altLang="en-US" sz="3200" dirty="0">
              <a:latin typeface="Times New Roman" pitchFamily="18" charset="0"/>
              <a:cs typeface="Times New Roman" pitchFamily="18" charset="0"/>
            </a:endParaRPr>
          </a:p>
        </p:txBody>
      </p:sp>
      <p:sp>
        <p:nvSpPr>
          <p:cNvPr id="6" name="等腰三角形 5"/>
          <p:cNvSpPr/>
          <p:nvPr/>
        </p:nvSpPr>
        <p:spPr>
          <a:xfrm rot="10800000">
            <a:off x="7016099" y="1963523"/>
            <a:ext cx="1699305" cy="1347153"/>
          </a:xfrm>
          <a:prstGeom prst="triangle">
            <a:avLst>
              <a:gd name="adj" fmla="val 7861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itchFamily="18" charset="0"/>
              <a:cs typeface="Times New Roman" pitchFamily="18" charset="0"/>
            </a:endParaRPr>
          </a:p>
        </p:txBody>
      </p:sp>
      <p:graphicFrame>
        <p:nvGraphicFramePr>
          <p:cNvPr id="7" name="Object 2"/>
          <p:cNvGraphicFramePr>
            <a:graphicFrameLocks noChangeAspect="1"/>
          </p:cNvGraphicFramePr>
          <p:nvPr/>
        </p:nvGraphicFramePr>
        <p:xfrm>
          <a:off x="1928794" y="824984"/>
          <a:ext cx="587635" cy="1071570"/>
        </p:xfrm>
        <a:graphic>
          <a:graphicData uri="http://schemas.openxmlformats.org/presentationml/2006/ole">
            <mc:AlternateContent xmlns:mc="http://schemas.openxmlformats.org/markup-compatibility/2006">
              <mc:Choice xmlns:v="urn:schemas-microsoft-com:vml" Requires="v">
                <p:oleObj spid="_x0000_s15419" name="Equation" r:id="rId3" imgW="215640" imgH="393480" progId="Equation.3">
                  <p:embed/>
                </p:oleObj>
              </mc:Choice>
              <mc:Fallback>
                <p:oleObj name="Equation" r:id="rId3" imgW="2156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824984"/>
                        <a:ext cx="587635"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
          <p:cNvGraphicFramePr>
            <a:graphicFrameLocks noChangeAspect="1"/>
          </p:cNvGraphicFramePr>
          <p:nvPr/>
        </p:nvGraphicFramePr>
        <p:xfrm>
          <a:off x="787374" y="824984"/>
          <a:ext cx="712792" cy="1103818"/>
        </p:xfrm>
        <a:graphic>
          <a:graphicData uri="http://schemas.openxmlformats.org/presentationml/2006/ole">
            <mc:AlternateContent xmlns:mc="http://schemas.openxmlformats.org/markup-compatibility/2006">
              <mc:Choice xmlns:v="urn:schemas-microsoft-com:vml" Requires="v">
                <p:oleObj spid="_x0000_s15420" name="Equation" r:id="rId5" imgW="139680" imgH="393480" progId="Equation.3">
                  <p:embed/>
                </p:oleObj>
              </mc:Choice>
              <mc:Fallback>
                <p:oleObj name="Equation" r:id="rId5" imgW="1396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374" y="824984"/>
                        <a:ext cx="712792" cy="110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4"/>
          <p:cNvGraphicFramePr>
            <a:graphicFrameLocks noChangeAspect="1"/>
          </p:cNvGraphicFramePr>
          <p:nvPr/>
        </p:nvGraphicFramePr>
        <p:xfrm>
          <a:off x="2214546" y="2214554"/>
          <a:ext cx="586688" cy="984675"/>
        </p:xfrm>
        <a:graphic>
          <a:graphicData uri="http://schemas.openxmlformats.org/presentationml/2006/ole">
            <mc:AlternateContent xmlns:mc="http://schemas.openxmlformats.org/markup-compatibility/2006">
              <mc:Choice xmlns:v="urn:schemas-microsoft-com:vml" Requires="v">
                <p:oleObj spid="_x0000_s15421" name="Equation" r:id="rId7" imgW="228600" imgH="393480" progId="Equation.3">
                  <p:embed/>
                </p:oleObj>
              </mc:Choice>
              <mc:Fallback>
                <p:oleObj name="Equation" r:id="rId7" imgW="2286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4546" y="2214554"/>
                        <a:ext cx="586688" cy="9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矩形 9"/>
          <p:cNvSpPr/>
          <p:nvPr/>
        </p:nvSpPr>
        <p:spPr>
          <a:xfrm>
            <a:off x="285720" y="4175123"/>
            <a:ext cx="1346844" cy="584775"/>
          </a:xfrm>
          <a:prstGeom prst="rect">
            <a:avLst/>
          </a:prstGeom>
        </p:spPr>
        <p:txBody>
          <a:bodyPr wrap="none">
            <a:spAutoFit/>
          </a:bodyPr>
          <a:lstStyle/>
          <a:p>
            <a:r>
              <a:rPr lang="zh-CN" altLang="en-US" sz="3200" dirty="0" smtClean="0">
                <a:solidFill>
                  <a:srgbClr val="FF0000"/>
                </a:solidFill>
                <a:latin typeface="+mn-ea"/>
              </a:rPr>
              <a:t>解</a:t>
            </a:r>
            <a:r>
              <a:rPr lang="zh-CN" altLang="en-US" sz="3200" dirty="0" smtClean="0">
                <a:latin typeface="+mn-ea"/>
              </a:rPr>
              <a:t>：</a:t>
            </a:r>
            <a:r>
              <a:rPr lang="en-US" sz="3200" dirty="0" smtClean="0">
                <a:latin typeface="+mn-ea"/>
              </a:rPr>
              <a:t>1.</a:t>
            </a:r>
            <a:endParaRPr lang="zh-CN" altLang="en-US" sz="3200" dirty="0">
              <a:latin typeface="+mn-ea"/>
            </a:endParaRPr>
          </a:p>
        </p:txBody>
      </p:sp>
      <p:graphicFrame>
        <p:nvGraphicFramePr>
          <p:cNvPr id="12" name="Object 5"/>
          <p:cNvGraphicFramePr>
            <a:graphicFrameLocks noChangeAspect="1"/>
          </p:cNvGraphicFramePr>
          <p:nvPr/>
        </p:nvGraphicFramePr>
        <p:xfrm>
          <a:off x="1433513" y="4016375"/>
          <a:ext cx="1403350" cy="1016000"/>
        </p:xfrm>
        <a:graphic>
          <a:graphicData uri="http://schemas.openxmlformats.org/presentationml/2006/ole">
            <mc:AlternateContent xmlns:mc="http://schemas.openxmlformats.org/markup-compatibility/2006">
              <mc:Choice xmlns:v="urn:schemas-microsoft-com:vml" Requires="v">
                <p:oleObj spid="_x0000_s15422" name="Equation" r:id="rId9" imgW="545760" imgH="406080" progId="">
                  <p:embed/>
                </p:oleObj>
              </mc:Choice>
              <mc:Fallback>
                <p:oleObj name="Equation" r:id="rId9" imgW="545760" imgH="4060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3513" y="4016375"/>
                        <a:ext cx="14033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矩形 12"/>
          <p:cNvSpPr/>
          <p:nvPr/>
        </p:nvSpPr>
        <p:spPr>
          <a:xfrm>
            <a:off x="3571868" y="4143380"/>
            <a:ext cx="4650632" cy="584775"/>
          </a:xfrm>
          <a:prstGeom prst="rect">
            <a:avLst/>
          </a:prstGeom>
        </p:spPr>
        <p:txBody>
          <a:bodyPr wrap="none">
            <a:spAutoFit/>
          </a:bodyPr>
          <a:lstStyle/>
          <a:p>
            <a:r>
              <a:rPr lang="en-US" sz="3200" dirty="0" smtClean="0">
                <a:latin typeface="+mn-ea"/>
              </a:rPr>
              <a:t>2.           </a:t>
            </a:r>
            <a:r>
              <a:rPr lang="zh-CN" altLang="en-US" sz="3200" dirty="0" smtClean="0">
                <a:latin typeface="+mn-ea"/>
              </a:rPr>
              <a:t>，   ，</a:t>
            </a:r>
            <a:r>
              <a:rPr lang="en-US" altLang="zh-CN" sz="3200" dirty="0" smtClean="0">
                <a:latin typeface="+mn-ea"/>
              </a:rPr>
              <a:t>10</a:t>
            </a:r>
            <a:r>
              <a:rPr lang="zh-CN" altLang="en-US" sz="3200" dirty="0" smtClean="0">
                <a:latin typeface="+mn-ea"/>
              </a:rPr>
              <a:t>，</a:t>
            </a:r>
            <a:r>
              <a:rPr lang="en-US" altLang="zh-CN" sz="3200" dirty="0" smtClean="0">
                <a:latin typeface="+mn-ea"/>
              </a:rPr>
              <a:t>-10</a:t>
            </a:r>
            <a:endParaRPr lang="zh-CN" altLang="en-US" sz="3200" dirty="0">
              <a:latin typeface="+mn-ea"/>
            </a:endParaRPr>
          </a:p>
        </p:txBody>
      </p:sp>
      <p:graphicFrame>
        <p:nvGraphicFramePr>
          <p:cNvPr id="14" name="Object 6"/>
          <p:cNvGraphicFramePr>
            <a:graphicFrameLocks noChangeAspect="1"/>
          </p:cNvGraphicFramePr>
          <p:nvPr/>
        </p:nvGraphicFramePr>
        <p:xfrm>
          <a:off x="5484823" y="3968761"/>
          <a:ext cx="587375" cy="1071563"/>
        </p:xfrm>
        <a:graphic>
          <a:graphicData uri="http://schemas.openxmlformats.org/presentationml/2006/ole">
            <mc:AlternateContent xmlns:mc="http://schemas.openxmlformats.org/markup-compatibility/2006">
              <mc:Choice xmlns:v="urn:schemas-microsoft-com:vml" Requires="v">
                <p:oleObj spid="_x0000_s15423" name="Equation" r:id="rId11" imgW="215640" imgH="393480" progId="Equations">
                  <p:embed/>
                </p:oleObj>
              </mc:Choice>
              <mc:Fallback>
                <p:oleObj name="Equation" r:id="rId11" imgW="215640" imgH="393480" progId="Equations">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23" y="3968761"/>
                        <a:ext cx="58737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7"/>
          <p:cNvGraphicFramePr>
            <a:graphicFrameLocks noChangeAspect="1"/>
          </p:cNvGraphicFramePr>
          <p:nvPr/>
        </p:nvGraphicFramePr>
        <p:xfrm>
          <a:off x="4286248" y="4000504"/>
          <a:ext cx="712788" cy="1103313"/>
        </p:xfrm>
        <a:graphic>
          <a:graphicData uri="http://schemas.openxmlformats.org/presentationml/2006/ole">
            <mc:AlternateContent xmlns:mc="http://schemas.openxmlformats.org/markup-compatibility/2006">
              <mc:Choice xmlns:v="urn:schemas-microsoft-com:vml" Requires="v">
                <p:oleObj spid="_x0000_s15424" name="Equation" r:id="rId12" imgW="139680" imgH="393480" progId="Equations">
                  <p:embed/>
                </p:oleObj>
              </mc:Choice>
              <mc:Fallback>
                <p:oleObj name="Equation" r:id="rId12" imgW="139680" imgH="393480" progId="Equations">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48" y="4000504"/>
                        <a:ext cx="712788"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矩形 17"/>
          <p:cNvSpPr/>
          <p:nvPr/>
        </p:nvSpPr>
        <p:spPr>
          <a:xfrm>
            <a:off x="1214414" y="5429265"/>
            <a:ext cx="2571768" cy="584775"/>
          </a:xfrm>
          <a:prstGeom prst="rect">
            <a:avLst/>
          </a:prstGeom>
        </p:spPr>
        <p:txBody>
          <a:bodyPr wrap="square">
            <a:spAutoFit/>
          </a:bodyPr>
          <a:lstStyle/>
          <a:p>
            <a:r>
              <a:rPr lang="en-US" sz="3200" dirty="0" smtClean="0">
                <a:latin typeface="+mn-ea"/>
              </a:rPr>
              <a:t>3</a:t>
            </a:r>
            <a:r>
              <a:rPr lang="en-US" sz="3200" dirty="0" smtClean="0">
                <a:latin typeface="楷体_GB2312" pitchFamily="49" charset="-122"/>
                <a:ea typeface="楷体_GB2312" pitchFamily="49" charset="-122"/>
              </a:rPr>
              <a:t>.5</a:t>
            </a:r>
            <a:r>
              <a:rPr lang="zh-CN" altLang="en-US" sz="3200" dirty="0" smtClean="0">
                <a:latin typeface="楷体_GB2312" pitchFamily="49" charset="-122"/>
                <a:ea typeface="楷体_GB2312" pitchFamily="49" charset="-122"/>
              </a:rPr>
              <a:t>，</a:t>
            </a:r>
            <a:r>
              <a:rPr lang="en-US" altLang="zh-CN" sz="3200" dirty="0" smtClean="0">
                <a:latin typeface="楷体_GB2312" pitchFamily="49" charset="-122"/>
                <a:ea typeface="楷体_GB2312" pitchFamily="49" charset="-122"/>
              </a:rPr>
              <a:t>-5</a:t>
            </a:r>
            <a:endParaRPr lang="zh-CN" altLang="en-US" sz="3200" dirty="0">
              <a:latin typeface="楷体_GB2312" pitchFamily="49" charset="-122"/>
              <a:ea typeface="楷体_GB2312" pitchFamily="49" charset="-122"/>
            </a:endParaRPr>
          </a:p>
        </p:txBody>
      </p:sp>
    </p:spTree>
    <p:extLst>
      <p:ext uri="{BB962C8B-B14F-4D97-AF65-F5344CB8AC3E}">
        <p14:creationId xmlns:p14="http://schemas.microsoft.com/office/powerpoint/2010/main" val="277932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22"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 220"/>
          <p:cNvSpPr/>
          <p:nvPr/>
        </p:nvSpPr>
        <p:spPr>
          <a:xfrm>
            <a:off x="1064895" y="327025"/>
            <a:ext cx="3218815" cy="4089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smtClean="0">
                <a:solidFill>
                  <a:srgbClr val="FFFFFF"/>
                </a:solidFill>
                <a:latin typeface="微软雅黑" panose="020B0503020204020204" charset="-122"/>
                <a:ea typeface="微软雅黑" panose="020B0503020204020204" charset="-122"/>
                <a:sym typeface="+mn-ea"/>
              </a:rPr>
              <a:t>定向自学</a:t>
            </a:r>
            <a:endParaRPr lang="zh-CN" altLang="en-US" sz="2400" b="1" dirty="0">
              <a:solidFill>
                <a:srgbClr val="FFFFFF"/>
              </a:solidFill>
              <a:latin typeface="微软雅黑" panose="020B0503020204020204" charset="-122"/>
              <a:ea typeface="微软雅黑" panose="020B0503020204020204" charset="-122"/>
              <a:sym typeface="+mn-ea"/>
            </a:endParaRPr>
          </a:p>
        </p:txBody>
      </p:sp>
      <p:sp>
        <p:nvSpPr>
          <p:cNvPr id="8" name="矩形 7"/>
          <p:cNvSpPr/>
          <p:nvPr/>
        </p:nvSpPr>
        <p:spPr>
          <a:xfrm>
            <a:off x="4329048" y="303039"/>
            <a:ext cx="4563432"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400" dirty="0" smtClean="0">
                <a:latin typeface="黑体" panose="02010609060101010101" pitchFamily="2" charset="-122"/>
                <a:ea typeface="黑体" panose="02010609060101010101" pitchFamily="2" charset="-122"/>
                <a:cs typeface="Times New Roman" panose="02020603050405020304" pitchFamily="18" charset="0"/>
              </a:rPr>
              <a:t>知识点一：归纳平方根定义</a:t>
            </a:r>
            <a:endParaRPr lang="zh-CN" altLang="en-US" sz="2400" dirty="0">
              <a:latin typeface="黑体" panose="02010609060101010101" pitchFamily="2" charset="-122"/>
              <a:ea typeface="黑体" panose="02010609060101010101" pitchFamily="2" charset="-122"/>
              <a:cs typeface="Times New Roman" panose="02020603050405020304" pitchFamily="18" charset="0"/>
            </a:endParaRPr>
          </a:p>
        </p:txBody>
      </p:sp>
      <p:sp>
        <p:nvSpPr>
          <p:cNvPr id="9" name="矩形 8"/>
          <p:cNvSpPr/>
          <p:nvPr/>
        </p:nvSpPr>
        <p:spPr>
          <a:xfrm>
            <a:off x="714348" y="1857364"/>
            <a:ext cx="7643866" cy="2308324"/>
          </a:xfrm>
          <a:prstGeom prst="rect">
            <a:avLst/>
          </a:prstGeom>
          <a:blipFill>
            <a:blip r:embed="rId2" cstate="print"/>
            <a:tile tx="0" ty="0" sx="100000" sy="100000" flip="none" algn="tl"/>
          </a:blipFill>
          <a:scene3d>
            <a:camera prst="orthographicFront"/>
            <a:lightRig rig="threePt" dir="t"/>
          </a:scene3d>
          <a:sp3d>
            <a:bevelT w="152400" h="50800" prst="softRound"/>
          </a:sp3d>
        </p:spPr>
        <p:txBody>
          <a:bodyPr wrap="square">
            <a:spAutoFit/>
          </a:bodyPr>
          <a:lstStyle/>
          <a:p>
            <a:pPr>
              <a:lnSpc>
                <a:spcPct val="150000"/>
              </a:lnSpc>
            </a:pPr>
            <a:r>
              <a:rPr lang="zh-CN" altLang="en-US" sz="3200" b="1" dirty="0" smtClean="0">
                <a:solidFill>
                  <a:srgbClr val="FF0000"/>
                </a:solidFill>
                <a:latin typeface="Times New Roman" pitchFamily="18" charset="0"/>
                <a:cs typeface="Times New Roman" pitchFamily="18" charset="0"/>
              </a:rPr>
              <a:t>一般地，如果一个数</a:t>
            </a:r>
            <a:r>
              <a:rPr lang="en-US" sz="3200" b="1" i="1" dirty="0" smtClean="0">
                <a:solidFill>
                  <a:srgbClr val="FF0000"/>
                </a:solidFill>
                <a:latin typeface="Times New Roman" pitchFamily="18" charset="0"/>
                <a:cs typeface="Times New Roman" pitchFamily="18" charset="0"/>
              </a:rPr>
              <a:t>x</a:t>
            </a:r>
            <a:r>
              <a:rPr lang="zh-CN" altLang="en-US" sz="3200" b="1" dirty="0" smtClean="0">
                <a:solidFill>
                  <a:srgbClr val="FF0000"/>
                </a:solidFill>
                <a:latin typeface="Times New Roman" pitchFamily="18" charset="0"/>
                <a:cs typeface="Times New Roman" pitchFamily="18" charset="0"/>
              </a:rPr>
              <a:t>的平方等于</a:t>
            </a:r>
            <a:r>
              <a:rPr lang="en-US" sz="3200" b="1" i="1" dirty="0" smtClean="0">
                <a:solidFill>
                  <a:srgbClr val="FF0000"/>
                </a:solidFill>
                <a:latin typeface="Times New Roman" pitchFamily="18" charset="0"/>
                <a:cs typeface="Times New Roman" pitchFamily="18" charset="0"/>
              </a:rPr>
              <a:t>a</a:t>
            </a:r>
            <a:r>
              <a:rPr lang="zh-CN" altLang="en-US" sz="3200" b="1" dirty="0" smtClean="0">
                <a:solidFill>
                  <a:srgbClr val="FF0000"/>
                </a:solidFill>
                <a:latin typeface="Times New Roman" pitchFamily="18" charset="0"/>
                <a:cs typeface="Times New Roman" pitchFamily="18" charset="0"/>
              </a:rPr>
              <a:t>，即</a:t>
            </a:r>
            <a:r>
              <a:rPr lang="en-US" sz="3200" b="1" i="1" dirty="0" smtClean="0">
                <a:solidFill>
                  <a:srgbClr val="FF0000"/>
                </a:solidFill>
                <a:latin typeface="Times New Roman" pitchFamily="18" charset="0"/>
                <a:cs typeface="Times New Roman" pitchFamily="18" charset="0"/>
              </a:rPr>
              <a:t>x</a:t>
            </a:r>
            <a:r>
              <a:rPr lang="en-US" sz="3200" b="1" baseline="30000" dirty="0" smtClean="0">
                <a:solidFill>
                  <a:srgbClr val="FF0000"/>
                </a:solidFill>
                <a:latin typeface="Times New Roman" pitchFamily="18" charset="0"/>
                <a:cs typeface="Times New Roman" pitchFamily="18" charset="0"/>
              </a:rPr>
              <a:t>2</a:t>
            </a:r>
            <a:r>
              <a:rPr lang="en-US" sz="3200" b="1" dirty="0" smtClean="0">
                <a:solidFill>
                  <a:srgbClr val="FF0000"/>
                </a:solidFill>
                <a:latin typeface="Times New Roman" pitchFamily="18" charset="0"/>
                <a:cs typeface="Times New Roman" pitchFamily="18" charset="0"/>
              </a:rPr>
              <a:t>=</a:t>
            </a:r>
            <a:r>
              <a:rPr lang="en-US" sz="3200" b="1" i="1" dirty="0" smtClean="0">
                <a:solidFill>
                  <a:srgbClr val="FF0000"/>
                </a:solidFill>
                <a:latin typeface="Times New Roman" pitchFamily="18" charset="0"/>
                <a:cs typeface="Times New Roman" pitchFamily="18" charset="0"/>
              </a:rPr>
              <a:t>a</a:t>
            </a:r>
            <a:r>
              <a:rPr lang="zh-CN" altLang="en-US" sz="3200" b="1" dirty="0" smtClean="0">
                <a:solidFill>
                  <a:srgbClr val="FF0000"/>
                </a:solidFill>
                <a:latin typeface="Times New Roman" pitchFamily="18" charset="0"/>
                <a:cs typeface="Times New Roman" pitchFamily="18" charset="0"/>
              </a:rPr>
              <a:t>，那么这个数</a:t>
            </a:r>
            <a:r>
              <a:rPr lang="en-US" sz="3200" b="1" i="1" dirty="0" smtClean="0">
                <a:solidFill>
                  <a:srgbClr val="FF0000"/>
                </a:solidFill>
                <a:latin typeface="Times New Roman" pitchFamily="18" charset="0"/>
                <a:cs typeface="Times New Roman" pitchFamily="18" charset="0"/>
              </a:rPr>
              <a:t>x</a:t>
            </a:r>
            <a:r>
              <a:rPr lang="zh-CN" altLang="en-US" sz="3200" b="1" dirty="0" smtClean="0">
                <a:solidFill>
                  <a:srgbClr val="FF0000"/>
                </a:solidFill>
                <a:latin typeface="Times New Roman" pitchFamily="18" charset="0"/>
                <a:cs typeface="Times New Roman" pitchFamily="18" charset="0"/>
              </a:rPr>
              <a:t>就叫做</a:t>
            </a:r>
            <a:r>
              <a:rPr lang="en-US" sz="3200" b="1" i="1" dirty="0" smtClean="0">
                <a:solidFill>
                  <a:srgbClr val="FF0000"/>
                </a:solidFill>
                <a:latin typeface="Times New Roman" pitchFamily="18" charset="0"/>
                <a:cs typeface="Times New Roman" pitchFamily="18" charset="0"/>
              </a:rPr>
              <a:t>a</a:t>
            </a:r>
            <a:r>
              <a:rPr lang="zh-CN" altLang="en-US" sz="3200" b="1" dirty="0" smtClean="0">
                <a:solidFill>
                  <a:srgbClr val="FF0000"/>
                </a:solidFill>
                <a:latin typeface="Times New Roman" pitchFamily="18" charset="0"/>
                <a:cs typeface="Times New Roman" pitchFamily="18" charset="0"/>
              </a:rPr>
              <a:t>的平方根，也叫做</a:t>
            </a:r>
            <a:r>
              <a:rPr lang="en-US" sz="3200" b="1" i="1" dirty="0" smtClean="0">
                <a:solidFill>
                  <a:srgbClr val="FF0000"/>
                </a:solidFill>
                <a:latin typeface="Times New Roman" pitchFamily="18" charset="0"/>
                <a:cs typeface="Times New Roman" pitchFamily="18" charset="0"/>
              </a:rPr>
              <a:t>a</a:t>
            </a:r>
            <a:r>
              <a:rPr lang="zh-CN" altLang="en-US" sz="3200" b="1" dirty="0" smtClean="0">
                <a:solidFill>
                  <a:srgbClr val="FF0000"/>
                </a:solidFill>
                <a:latin typeface="Times New Roman" pitchFamily="18" charset="0"/>
                <a:cs typeface="Times New Roman" pitchFamily="18" charset="0"/>
              </a:rPr>
              <a:t>的二次方根。</a:t>
            </a:r>
            <a:endParaRPr lang="zh-CN" altLang="en-US" sz="3200" b="1" dirty="0">
              <a:solidFill>
                <a:srgbClr val="FF0000"/>
              </a:solidFill>
              <a:latin typeface="Times New Roman" pitchFamily="18" charset="0"/>
              <a:cs typeface="Times New Roman" pitchFamily="18" charset="0"/>
            </a:endParaRPr>
          </a:p>
        </p:txBody>
      </p:sp>
      <p:sp>
        <p:nvSpPr>
          <p:cNvPr id="10" name="矩形 9"/>
          <p:cNvSpPr/>
          <p:nvPr/>
        </p:nvSpPr>
        <p:spPr>
          <a:xfrm>
            <a:off x="1071538" y="4500570"/>
            <a:ext cx="5836854" cy="584775"/>
          </a:xfrm>
          <a:prstGeom prst="rect">
            <a:avLst/>
          </a:prstGeom>
        </p:spPr>
        <p:txBody>
          <a:bodyPr wrap="none">
            <a:spAutoFit/>
          </a:bodyPr>
          <a:lstStyle/>
          <a:p>
            <a:r>
              <a:rPr lang="zh-CN" altLang="en-US" sz="3200" dirty="0" smtClean="0">
                <a:latin typeface="+mn-ea"/>
              </a:rPr>
              <a:t>你能说出</a:t>
            </a:r>
            <a:r>
              <a:rPr lang="en-US" sz="3200" dirty="0" smtClean="0">
                <a:latin typeface="+mn-ea"/>
              </a:rPr>
              <a:t>49</a:t>
            </a:r>
            <a:r>
              <a:rPr lang="zh-CN" altLang="en-US" sz="3200" dirty="0" smtClean="0">
                <a:latin typeface="+mn-ea"/>
              </a:rPr>
              <a:t>，</a:t>
            </a:r>
            <a:r>
              <a:rPr lang="en-US" sz="3200" dirty="0" smtClean="0">
                <a:latin typeface="+mn-ea"/>
              </a:rPr>
              <a:t>144</a:t>
            </a:r>
            <a:r>
              <a:rPr lang="zh-CN" altLang="en-US" sz="3200" dirty="0" smtClean="0">
                <a:latin typeface="+mn-ea"/>
              </a:rPr>
              <a:t>的平方根吗？</a:t>
            </a:r>
            <a:endParaRPr lang="zh-CN" altLang="en-US" sz="3200" dirty="0">
              <a:latin typeface="+mn-ea"/>
            </a:endParaRPr>
          </a:p>
        </p:txBody>
      </p:sp>
    </p:spTree>
    <p:extLst>
      <p:ext uri="{BB962C8B-B14F-4D97-AF65-F5344CB8AC3E}">
        <p14:creationId xmlns:p14="http://schemas.microsoft.com/office/powerpoint/2010/main" val="31180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220"/>
          <p:cNvSpPr/>
          <p:nvPr/>
        </p:nvSpPr>
        <p:spPr>
          <a:xfrm>
            <a:off x="1064895" y="327025"/>
            <a:ext cx="3218815" cy="4089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FFFF"/>
                </a:solidFill>
                <a:latin typeface="微软雅黑" panose="020B0503020204020204" charset="-122"/>
                <a:ea typeface="微软雅黑" panose="020B0503020204020204" charset="-122"/>
                <a:sym typeface="+mn-ea"/>
              </a:rPr>
              <a:t>合作研学</a:t>
            </a:r>
            <a:r>
              <a:rPr lang="en-US" altLang="zh-CN" sz="2400" b="1" dirty="0">
                <a:solidFill>
                  <a:srgbClr val="FFFFFF"/>
                </a:solidFill>
                <a:latin typeface="微软雅黑" panose="020B0503020204020204" charset="-122"/>
                <a:ea typeface="微软雅黑" panose="020B0503020204020204" charset="-122"/>
                <a:sym typeface="+mn-ea"/>
              </a:rPr>
              <a:t>&amp;</a:t>
            </a:r>
            <a:r>
              <a:rPr lang="zh-CN" altLang="en-US" sz="2400" b="1" dirty="0">
                <a:solidFill>
                  <a:srgbClr val="FFFFFF"/>
                </a:solidFill>
                <a:latin typeface="微软雅黑" panose="020B0503020204020204" charset="-122"/>
                <a:ea typeface="微软雅黑" panose="020B0503020204020204" charset="-122"/>
                <a:sym typeface="+mn-ea"/>
              </a:rPr>
              <a:t>展示激学</a:t>
            </a:r>
          </a:p>
        </p:txBody>
      </p:sp>
      <p:sp>
        <p:nvSpPr>
          <p:cNvPr id="9" name="矩形 8"/>
          <p:cNvSpPr/>
          <p:nvPr/>
        </p:nvSpPr>
        <p:spPr>
          <a:xfrm>
            <a:off x="4329048" y="303039"/>
            <a:ext cx="4491424"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400" dirty="0" smtClean="0">
                <a:latin typeface="黑体" panose="02010609060101010101" pitchFamily="2" charset="-122"/>
                <a:ea typeface="黑体" panose="02010609060101010101" pitchFamily="2" charset="-122"/>
                <a:cs typeface="Times New Roman" panose="02020603050405020304" pitchFamily="18" charset="0"/>
              </a:rPr>
              <a:t>知识点二：探究如何开平方</a:t>
            </a:r>
            <a:endParaRPr lang="zh-CN" altLang="en-US" sz="2400" dirty="0">
              <a:latin typeface="黑体" panose="02010609060101010101" pitchFamily="2" charset="-122"/>
              <a:ea typeface="黑体" panose="02010609060101010101" pitchFamily="2" charset="-122"/>
              <a:cs typeface="Times New Roman" panose="02020603050405020304" pitchFamily="18" charset="0"/>
            </a:endParaRPr>
          </a:p>
        </p:txBody>
      </p:sp>
      <p:sp>
        <p:nvSpPr>
          <p:cNvPr id="6" name="矩形 5"/>
          <p:cNvSpPr/>
          <p:nvPr/>
        </p:nvSpPr>
        <p:spPr>
          <a:xfrm>
            <a:off x="179512" y="929665"/>
            <a:ext cx="1296144" cy="584775"/>
          </a:xfrm>
          <a:prstGeom prst="rect">
            <a:avLst/>
          </a:prstGeom>
        </p:spPr>
        <p:txBody>
          <a:bodyPr wrap="square">
            <a:spAutoFit/>
          </a:bodyPr>
          <a:lstStyle/>
          <a:p>
            <a:r>
              <a:rPr lang="zh-CN" altLang="en-US" sz="3200" dirty="0" smtClean="0"/>
              <a:t>填表：</a:t>
            </a:r>
            <a:endParaRPr lang="zh-CN" altLang="en-US" sz="3200" dirty="0"/>
          </a:p>
        </p:txBody>
      </p:sp>
      <p:graphicFrame>
        <p:nvGraphicFramePr>
          <p:cNvPr id="7" name="表格 6"/>
          <p:cNvGraphicFramePr>
            <a:graphicFrameLocks noGrp="1"/>
          </p:cNvGraphicFramePr>
          <p:nvPr>
            <p:extLst>
              <p:ext uri="{D42A27DB-BD31-4B8C-83A1-F6EECF244321}">
                <p14:modId xmlns:p14="http://schemas.microsoft.com/office/powerpoint/2010/main" val="1808576947"/>
              </p:ext>
            </p:extLst>
          </p:nvPr>
        </p:nvGraphicFramePr>
        <p:xfrm>
          <a:off x="1403648" y="1000108"/>
          <a:ext cx="7056784" cy="1928826"/>
        </p:xfrm>
        <a:graphic>
          <a:graphicData uri="http://schemas.openxmlformats.org/drawingml/2006/table">
            <a:tbl>
              <a:tblPr/>
              <a:tblGrid>
                <a:gridCol w="691842"/>
                <a:gridCol w="707417"/>
                <a:gridCol w="707417"/>
                <a:gridCol w="707417"/>
                <a:gridCol w="707417"/>
                <a:gridCol w="705606"/>
                <a:gridCol w="707417"/>
                <a:gridCol w="707417"/>
                <a:gridCol w="707417"/>
                <a:gridCol w="707417"/>
              </a:tblGrid>
              <a:tr h="964413">
                <a:tc>
                  <a:txBody>
                    <a:bodyPr/>
                    <a:lstStyle/>
                    <a:p>
                      <a:pPr algn="ctr">
                        <a:lnSpc>
                          <a:spcPts val="1240"/>
                        </a:lnSpc>
                        <a:spcAft>
                          <a:spcPts val="0"/>
                        </a:spcAft>
                      </a:pPr>
                      <a:endParaRPr lang="en-US" sz="3200" i="0" kern="100" dirty="0" smtClean="0">
                        <a:solidFill>
                          <a:srgbClr val="000000"/>
                        </a:solidFill>
                        <a:latin typeface="Times New Roman" pitchFamily="18" charset="0"/>
                        <a:ea typeface="方正书宋_GBK"/>
                        <a:cs typeface="Times New Roman" pitchFamily="18" charset="0"/>
                      </a:endParaRPr>
                    </a:p>
                    <a:p>
                      <a:pPr algn="ctr">
                        <a:lnSpc>
                          <a:spcPts val="1240"/>
                        </a:lnSpc>
                        <a:spcAft>
                          <a:spcPts val="0"/>
                        </a:spcAft>
                      </a:pPr>
                      <a:r>
                        <a:rPr lang="en-US" altLang="zh-CN" sz="3200" i="1" kern="100" dirty="0" smtClean="0">
                          <a:solidFill>
                            <a:srgbClr val="000000"/>
                          </a:solidFill>
                          <a:latin typeface="Times New Roman" pitchFamily="18" charset="0"/>
                          <a:ea typeface="方正书宋_GBK"/>
                          <a:cs typeface="Times New Roman" pitchFamily="18" charset="0"/>
                        </a:rPr>
                        <a:t>x</a:t>
                      </a:r>
                      <a:endParaRPr lang="zh-CN" sz="3200" i="1"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r>
                        <a:rPr lang="zh-CN" sz="3200" i="0" kern="100" dirty="0">
                          <a:solidFill>
                            <a:srgbClr val="000000"/>
                          </a:solidFill>
                          <a:latin typeface="Times New Roman" pitchFamily="18" charset="0"/>
                          <a:ea typeface="方正书宋_GBK"/>
                          <a:cs typeface="Times New Roman"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smtClean="0">
                        <a:solidFill>
                          <a:srgbClr val="000000"/>
                        </a:solidFill>
                        <a:latin typeface="Times New Roman" pitchFamily="18" charset="0"/>
                        <a:ea typeface="方正书宋_GBK"/>
                        <a:cs typeface="Times New Roman" pitchFamily="18" charset="0"/>
                      </a:endParaRPr>
                    </a:p>
                    <a:p>
                      <a:pPr algn="ctr">
                        <a:lnSpc>
                          <a:spcPts val="1240"/>
                        </a:lnSpc>
                        <a:spcAft>
                          <a:spcPts val="0"/>
                        </a:spcAft>
                      </a:pPr>
                      <a:r>
                        <a:rPr lang="en-US" sz="3200" i="0" kern="100" dirty="0" smtClean="0">
                          <a:solidFill>
                            <a:srgbClr val="000000"/>
                          </a:solidFill>
                          <a:latin typeface="Times New Roman" pitchFamily="18" charset="0"/>
                          <a:ea typeface="方正书宋_GBK"/>
                          <a:cs typeface="Times New Roman" pitchFamily="18" charset="0"/>
                        </a:rPr>
                        <a:t>-</a:t>
                      </a:r>
                      <a:r>
                        <a:rPr lang="en-US" sz="3200" i="0" kern="100" dirty="0">
                          <a:solidFill>
                            <a:srgbClr val="000000"/>
                          </a:solidFill>
                          <a:latin typeface="Times New Roman" pitchFamily="18" charset="0"/>
                          <a:ea typeface="方正书宋_GBK"/>
                          <a:cs typeface="Times New Roman" pitchFamily="18" charset="0"/>
                        </a:rPr>
                        <a:t>3</a:t>
                      </a:r>
                      <a:endParaRPr lang="zh-CN"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smtClean="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smtClean="0">
                        <a:solidFill>
                          <a:srgbClr val="000000"/>
                        </a:solidFill>
                        <a:latin typeface="Times New Roman" pitchFamily="18" charset="0"/>
                        <a:ea typeface="方正书宋_GBK"/>
                        <a:cs typeface="Times New Roman" pitchFamily="18" charset="0"/>
                      </a:endParaRPr>
                    </a:p>
                    <a:p>
                      <a:pPr algn="ctr">
                        <a:lnSpc>
                          <a:spcPts val="1240"/>
                        </a:lnSpc>
                        <a:spcAft>
                          <a:spcPts val="0"/>
                        </a:spcAft>
                      </a:pPr>
                      <a:r>
                        <a:rPr lang="en-US" sz="3200" i="0" kern="100" dirty="0" smtClean="0">
                          <a:solidFill>
                            <a:srgbClr val="000000"/>
                          </a:solidFill>
                          <a:latin typeface="Times New Roman" pitchFamily="18" charset="0"/>
                          <a:ea typeface="方正书宋_GBK"/>
                          <a:cs typeface="Times New Roman" pitchFamily="18" charset="0"/>
                        </a:rPr>
                        <a:t>-</a:t>
                      </a:r>
                      <a:r>
                        <a:rPr lang="en-US" sz="3200" i="0" kern="100" dirty="0">
                          <a:solidFill>
                            <a:srgbClr val="000000"/>
                          </a:solidFill>
                          <a:latin typeface="Times New Roman" pitchFamily="18" charset="0"/>
                          <a:ea typeface="方正书宋_GBK"/>
                          <a:cs typeface="Times New Roman" pitchFamily="18" charset="0"/>
                        </a:rPr>
                        <a:t>1</a:t>
                      </a:r>
                      <a:endParaRPr lang="zh-CN"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smtClean="0">
                        <a:solidFill>
                          <a:srgbClr val="000000"/>
                        </a:solidFill>
                        <a:latin typeface="Times New Roman" pitchFamily="18" charset="0"/>
                        <a:ea typeface="方正书宋_GBK"/>
                        <a:cs typeface="Times New Roman" pitchFamily="18" charset="0"/>
                      </a:endParaRPr>
                    </a:p>
                    <a:p>
                      <a:pPr algn="ctr">
                        <a:lnSpc>
                          <a:spcPts val="1240"/>
                        </a:lnSpc>
                        <a:spcAft>
                          <a:spcPts val="0"/>
                        </a:spcAft>
                      </a:pPr>
                      <a:r>
                        <a:rPr lang="en-US" sz="3200" i="0" kern="100" dirty="0" smtClean="0">
                          <a:solidFill>
                            <a:srgbClr val="000000"/>
                          </a:solidFill>
                          <a:latin typeface="Times New Roman" pitchFamily="18" charset="0"/>
                          <a:ea typeface="方正书宋_GBK"/>
                          <a:cs typeface="Times New Roman" pitchFamily="18" charset="0"/>
                        </a:rPr>
                        <a:t>0</a:t>
                      </a:r>
                      <a:endParaRPr lang="zh-CN"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smtClean="0">
                        <a:solidFill>
                          <a:srgbClr val="000000"/>
                        </a:solidFill>
                        <a:latin typeface="Times New Roman" pitchFamily="18" charset="0"/>
                        <a:ea typeface="方正书宋_GBK"/>
                        <a:cs typeface="Times New Roman" pitchFamily="18" charset="0"/>
                      </a:endParaRPr>
                    </a:p>
                    <a:p>
                      <a:pPr algn="ctr">
                        <a:lnSpc>
                          <a:spcPts val="1240"/>
                        </a:lnSpc>
                        <a:spcAft>
                          <a:spcPts val="0"/>
                        </a:spcAft>
                      </a:pPr>
                      <a:r>
                        <a:rPr lang="en-US" sz="3200" i="0" kern="100" dirty="0" smtClean="0">
                          <a:solidFill>
                            <a:srgbClr val="000000"/>
                          </a:solidFill>
                          <a:latin typeface="Times New Roman" pitchFamily="18" charset="0"/>
                          <a:ea typeface="方正书宋_GBK"/>
                          <a:cs typeface="Times New Roman" pitchFamily="18" charset="0"/>
                        </a:rPr>
                        <a:t>1</a:t>
                      </a:r>
                      <a:endParaRPr lang="zh-CN"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smtClean="0">
                        <a:solidFill>
                          <a:srgbClr val="000000"/>
                        </a:solidFill>
                        <a:latin typeface="Times New Roman" pitchFamily="18" charset="0"/>
                        <a:ea typeface="方正书宋_GBK"/>
                        <a:cs typeface="Times New Roman" pitchFamily="18" charset="0"/>
                      </a:endParaRPr>
                    </a:p>
                    <a:p>
                      <a:pPr algn="ctr">
                        <a:lnSpc>
                          <a:spcPts val="1240"/>
                        </a:lnSpc>
                        <a:spcAft>
                          <a:spcPts val="0"/>
                        </a:spcAft>
                      </a:pPr>
                      <a:r>
                        <a:rPr lang="en-US" sz="3200" i="0" kern="100" dirty="0" smtClean="0">
                          <a:solidFill>
                            <a:srgbClr val="000000"/>
                          </a:solidFill>
                          <a:latin typeface="Times New Roman" pitchFamily="18" charset="0"/>
                          <a:ea typeface="方正书宋_GBK"/>
                          <a:cs typeface="Times New Roman" pitchFamily="18" charset="0"/>
                        </a:rPr>
                        <a:t>3</a:t>
                      </a:r>
                      <a:endParaRPr lang="zh-CN"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r>
                        <a:rPr lang="zh-CN" sz="3200" i="0" kern="100" dirty="0">
                          <a:solidFill>
                            <a:srgbClr val="000000"/>
                          </a:solidFill>
                          <a:latin typeface="Times New Roman" pitchFamily="18" charset="0"/>
                          <a:ea typeface="方正书宋_GBK"/>
                          <a:cs typeface="Times New Roman"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4413">
                <a:tc>
                  <a:txBody>
                    <a:bodyPr/>
                    <a:lstStyle/>
                    <a:p>
                      <a:pPr algn="ctr">
                        <a:lnSpc>
                          <a:spcPts val="1240"/>
                        </a:lnSpc>
                        <a:spcAft>
                          <a:spcPts val="0"/>
                        </a:spcAft>
                      </a:pPr>
                      <a:endParaRPr lang="en-US" sz="3200" i="0" kern="100" dirty="0" smtClean="0">
                        <a:solidFill>
                          <a:srgbClr val="000000"/>
                        </a:solidFill>
                        <a:latin typeface="Times New Roman" pitchFamily="18" charset="0"/>
                        <a:ea typeface="方正书宋_GBK"/>
                        <a:cs typeface="Times New Roman" pitchFamily="18" charset="0"/>
                      </a:endParaRPr>
                    </a:p>
                    <a:p>
                      <a:pPr algn="ctr">
                        <a:lnSpc>
                          <a:spcPts val="1240"/>
                        </a:lnSpc>
                        <a:spcAft>
                          <a:spcPts val="0"/>
                        </a:spcAft>
                      </a:pPr>
                      <a:endParaRPr lang="en-US" sz="3200" i="0" kern="100" dirty="0" smtClean="0">
                        <a:solidFill>
                          <a:srgbClr val="000000"/>
                        </a:solidFill>
                        <a:latin typeface="Times New Roman" pitchFamily="18" charset="0"/>
                        <a:ea typeface="方正书宋_GBK"/>
                        <a:cs typeface="Times New Roman" pitchFamily="18" charset="0"/>
                      </a:endParaRPr>
                    </a:p>
                    <a:p>
                      <a:pPr algn="ctr">
                        <a:lnSpc>
                          <a:spcPts val="1240"/>
                        </a:lnSpc>
                        <a:spcAft>
                          <a:spcPts val="0"/>
                        </a:spcAft>
                      </a:pPr>
                      <a:r>
                        <a:rPr lang="en-US" sz="3200" i="1" kern="100" dirty="0" smtClean="0">
                          <a:solidFill>
                            <a:srgbClr val="000000"/>
                          </a:solidFill>
                          <a:latin typeface="Times New Roman" pitchFamily="18" charset="0"/>
                          <a:ea typeface="方正书宋_GBK"/>
                          <a:cs typeface="Times New Roman" pitchFamily="18" charset="0"/>
                        </a:rPr>
                        <a:t>x</a:t>
                      </a:r>
                      <a:r>
                        <a:rPr lang="en-US" sz="3200" i="0" kern="100" baseline="30000" dirty="0" smtClean="0">
                          <a:solidFill>
                            <a:srgbClr val="000000"/>
                          </a:solidFill>
                          <a:latin typeface="Times New Roman" pitchFamily="18" charset="0"/>
                          <a:ea typeface="方正书宋_GBK"/>
                          <a:cs typeface="Times New Roman" pitchFamily="18" charset="0"/>
                        </a:rPr>
                        <a:t>2</a:t>
                      </a:r>
                      <a:endParaRPr lang="zh-CN"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r>
                        <a:rPr lang="zh-CN" sz="3200" i="0" kern="100" dirty="0">
                          <a:solidFill>
                            <a:srgbClr val="000000"/>
                          </a:solidFill>
                          <a:latin typeface="Times New Roman" pitchFamily="18" charset="0"/>
                          <a:ea typeface="方正书宋_GBK"/>
                          <a:cs typeface="Times New Roman"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endParaRPr lang="en-US" sz="3200" i="0" kern="100" dirty="0">
                        <a:solidFill>
                          <a:srgbClr val="000000"/>
                        </a:solidFill>
                        <a:latin typeface="Times New Roman" pitchFamily="18" charset="0"/>
                        <a:ea typeface="方正书宋_GBK"/>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40"/>
                        </a:lnSpc>
                        <a:spcAft>
                          <a:spcPts val="0"/>
                        </a:spcAft>
                      </a:pPr>
                      <a:r>
                        <a:rPr lang="zh-CN" sz="3200" i="0" kern="100" dirty="0">
                          <a:solidFill>
                            <a:srgbClr val="000000"/>
                          </a:solidFill>
                          <a:latin typeface="Times New Roman" pitchFamily="18" charset="0"/>
                          <a:ea typeface="方正书宋_GBK"/>
                          <a:cs typeface="Times New Roman"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538070207"/>
              </p:ext>
            </p:extLst>
          </p:nvPr>
        </p:nvGraphicFramePr>
        <p:xfrm>
          <a:off x="3459775" y="959741"/>
          <a:ext cx="704854" cy="1040499"/>
        </p:xfrm>
        <a:graphic>
          <a:graphicData uri="http://schemas.openxmlformats.org/presentationml/2006/ole">
            <mc:AlternateContent xmlns:mc="http://schemas.openxmlformats.org/markup-compatibility/2006">
              <mc:Choice xmlns:v="urn:schemas-microsoft-com:vml" Requires="v">
                <p:oleObj spid="_x0000_s16402" name="Equation" r:id="rId3" imgW="266400" imgH="393480" progId="Equations">
                  <p:embed/>
                </p:oleObj>
              </mc:Choice>
              <mc:Fallback>
                <p:oleObj name="Equation" r:id="rId3" imgW="266400" imgH="393480" progId="Equations">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775" y="959741"/>
                        <a:ext cx="704854" cy="104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3143206035"/>
              </p:ext>
            </p:extLst>
          </p:nvPr>
        </p:nvGraphicFramePr>
        <p:xfrm>
          <a:off x="6446054" y="1000108"/>
          <a:ext cx="585621" cy="974742"/>
        </p:xfrm>
        <a:graphic>
          <a:graphicData uri="http://schemas.openxmlformats.org/presentationml/2006/ole">
            <mc:AlternateContent xmlns:mc="http://schemas.openxmlformats.org/markup-compatibility/2006">
              <mc:Choice xmlns:v="urn:schemas-microsoft-com:vml" Requires="v">
                <p:oleObj spid="_x0000_s16403" name="A Equation(公式3.1)" r:id="rId5" imgW="152280" imgH="393480" progId="Equations">
                  <p:embed/>
                </p:oleObj>
              </mc:Choice>
              <mc:Fallback>
                <p:oleObj name="A Equation(公式3.1)" r:id="rId5" imgW="152280" imgH="393480" progId="Equations">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6054" y="1000108"/>
                        <a:ext cx="585621" cy="97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矩形 10"/>
          <p:cNvSpPr/>
          <p:nvPr/>
        </p:nvSpPr>
        <p:spPr>
          <a:xfrm>
            <a:off x="500034" y="3286124"/>
            <a:ext cx="8358246" cy="3157788"/>
          </a:xfrm>
          <a:prstGeom prst="rect">
            <a:avLst/>
          </a:prstGeom>
        </p:spPr>
        <p:txBody>
          <a:bodyPr wrap="square">
            <a:spAutoFit/>
          </a:bodyPr>
          <a:lstStyle/>
          <a:p>
            <a:r>
              <a:rPr lang="en-US" sz="2400" dirty="0" smtClean="0"/>
              <a:t>(1)</a:t>
            </a:r>
            <a:r>
              <a:rPr lang="zh-CN" altLang="en-US" sz="2400" dirty="0" smtClean="0"/>
              <a:t>当一个正数和一个负数互为相反数时，它们的平方有什么关系？</a:t>
            </a:r>
            <a:endParaRPr lang="en-US" altLang="zh-CN" sz="2400" dirty="0" smtClean="0"/>
          </a:p>
          <a:p>
            <a:r>
              <a:rPr lang="zh-CN" altLang="en-US" sz="2400" dirty="0" smtClean="0">
                <a:solidFill>
                  <a:srgbClr val="FF0000"/>
                </a:solidFill>
                <a:latin typeface="+mn-ea"/>
              </a:rPr>
              <a:t>它们的平方相等</a:t>
            </a:r>
            <a:r>
              <a:rPr lang="en-US" altLang="zh-CN" sz="2400" dirty="0" smtClean="0">
                <a:latin typeface="+mn-ea"/>
              </a:rPr>
              <a:t>.</a:t>
            </a:r>
            <a:endParaRPr lang="zh-CN" altLang="en-US" sz="2400" dirty="0" smtClean="0"/>
          </a:p>
          <a:p>
            <a:r>
              <a:rPr lang="en-US" sz="2400" dirty="0" smtClean="0"/>
              <a:t>(2)</a:t>
            </a:r>
            <a:r>
              <a:rPr lang="zh-CN" altLang="en-US" sz="2400" dirty="0" smtClean="0"/>
              <a:t>正数有平方根吗？如果有，有几个？它们有什么关系？</a:t>
            </a:r>
            <a:endParaRPr lang="en-US" altLang="zh-CN" sz="2400" dirty="0" smtClean="0"/>
          </a:p>
          <a:p>
            <a:r>
              <a:rPr lang="zh-CN" altLang="en-US" sz="2400" dirty="0" smtClean="0">
                <a:solidFill>
                  <a:srgbClr val="FF0000"/>
                </a:solidFill>
                <a:latin typeface="+mn-ea"/>
              </a:rPr>
              <a:t>一个正数有两个平方根，它们互为相反数</a:t>
            </a:r>
            <a:r>
              <a:rPr lang="en-US" altLang="zh-CN" sz="2400" dirty="0" smtClean="0">
                <a:latin typeface="+mn-ea"/>
              </a:rPr>
              <a:t>.</a:t>
            </a:r>
            <a:endParaRPr lang="zh-CN" altLang="en-US" sz="2400" dirty="0" smtClean="0"/>
          </a:p>
          <a:p>
            <a:r>
              <a:rPr lang="en-US" sz="2400" dirty="0" smtClean="0"/>
              <a:t>(3)0</a:t>
            </a:r>
            <a:r>
              <a:rPr lang="zh-CN" altLang="en-US" sz="2400" dirty="0" smtClean="0"/>
              <a:t>有平方根吗？如果有，它是什么数？</a:t>
            </a:r>
            <a:r>
              <a:rPr lang="en-US" altLang="zh-CN" sz="2400" dirty="0" smtClean="0">
                <a:latin typeface="+mn-ea"/>
              </a:rPr>
              <a:t>                   </a:t>
            </a:r>
          </a:p>
          <a:p>
            <a:r>
              <a:rPr lang="en-US" altLang="zh-CN" sz="2400" dirty="0" smtClean="0">
                <a:solidFill>
                  <a:srgbClr val="FF0000"/>
                </a:solidFill>
                <a:latin typeface="+mn-ea"/>
              </a:rPr>
              <a:t> 0</a:t>
            </a:r>
            <a:r>
              <a:rPr lang="zh-CN" altLang="en-US" sz="2400" dirty="0" smtClean="0">
                <a:solidFill>
                  <a:srgbClr val="FF0000"/>
                </a:solidFill>
                <a:latin typeface="+mn-ea"/>
              </a:rPr>
              <a:t>有一个平方根，是</a:t>
            </a:r>
            <a:r>
              <a:rPr lang="en-US" altLang="zh-CN" sz="2400" dirty="0" smtClean="0">
                <a:solidFill>
                  <a:srgbClr val="FF0000"/>
                </a:solidFill>
                <a:latin typeface="+mn-ea"/>
              </a:rPr>
              <a:t>0</a:t>
            </a:r>
            <a:r>
              <a:rPr lang="zh-CN" altLang="en-US" sz="2400" dirty="0" smtClean="0">
                <a:solidFill>
                  <a:srgbClr val="FF0000"/>
                </a:solidFill>
                <a:latin typeface="+mn-ea"/>
              </a:rPr>
              <a:t>本身</a:t>
            </a:r>
            <a:r>
              <a:rPr lang="en-US" altLang="zh-CN" sz="2400" dirty="0" smtClean="0">
                <a:latin typeface="+mn-ea"/>
              </a:rPr>
              <a:t>.</a:t>
            </a:r>
            <a:endParaRPr lang="zh-CN" altLang="en-US" sz="2400" dirty="0" smtClean="0"/>
          </a:p>
          <a:p>
            <a:pPr>
              <a:lnSpc>
                <a:spcPct val="130000"/>
              </a:lnSpc>
            </a:pPr>
            <a:r>
              <a:rPr lang="en-US" sz="2400" dirty="0" smtClean="0"/>
              <a:t>(4)</a:t>
            </a:r>
            <a:r>
              <a:rPr lang="zh-CN" altLang="en-US" sz="2400" dirty="0" smtClean="0"/>
              <a:t>负数有平方根吗？  </a:t>
            </a:r>
            <a:r>
              <a:rPr lang="zh-CN" altLang="en-US" sz="2400" dirty="0" smtClean="0">
                <a:solidFill>
                  <a:srgbClr val="FF0000"/>
                </a:solidFill>
                <a:latin typeface="+mn-ea"/>
              </a:rPr>
              <a:t>负数没有平方根</a:t>
            </a:r>
            <a:r>
              <a:rPr lang="en-US" altLang="zh-CN" sz="2400" dirty="0" smtClean="0">
                <a:latin typeface="+mn-ea"/>
              </a:rPr>
              <a:t>.</a:t>
            </a:r>
            <a:endParaRPr lang="zh-CN" altLang="en-US" sz="2400" dirty="0" smtClean="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up)">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up)">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up)">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up)">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up)">
                                      <p:cBhvr>
                                        <p:cTn id="32" dur="500"/>
                                        <p:tgtEl>
                                          <p:spTgt spid="11">
                                            <p:txEl>
                                              <p:pRg st="5" end="5"/>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up)">
                                      <p:cBhvr>
                                        <p:cTn id="35"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220"/>
          <p:cNvSpPr/>
          <p:nvPr/>
        </p:nvSpPr>
        <p:spPr>
          <a:xfrm>
            <a:off x="1064895" y="327025"/>
            <a:ext cx="3218815" cy="4089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FFFF"/>
                </a:solidFill>
                <a:latin typeface="微软雅黑" panose="020B0503020204020204" charset="-122"/>
                <a:ea typeface="微软雅黑" panose="020B0503020204020204" charset="-122"/>
                <a:sym typeface="+mn-ea"/>
              </a:rPr>
              <a:t>合作研学</a:t>
            </a:r>
            <a:r>
              <a:rPr lang="en-US" altLang="zh-CN" sz="2400" b="1" dirty="0">
                <a:solidFill>
                  <a:srgbClr val="FFFFFF"/>
                </a:solidFill>
                <a:latin typeface="微软雅黑" panose="020B0503020204020204" charset="-122"/>
                <a:ea typeface="微软雅黑" panose="020B0503020204020204" charset="-122"/>
                <a:sym typeface="+mn-ea"/>
              </a:rPr>
              <a:t>&amp;</a:t>
            </a:r>
            <a:r>
              <a:rPr lang="zh-CN" altLang="en-US" sz="2400" b="1" dirty="0">
                <a:solidFill>
                  <a:srgbClr val="FFFFFF"/>
                </a:solidFill>
                <a:latin typeface="微软雅黑" panose="020B0503020204020204" charset="-122"/>
                <a:ea typeface="微软雅黑" panose="020B0503020204020204" charset="-122"/>
                <a:sym typeface="+mn-ea"/>
              </a:rPr>
              <a:t>展示激学</a:t>
            </a:r>
          </a:p>
        </p:txBody>
      </p:sp>
      <p:sp>
        <p:nvSpPr>
          <p:cNvPr id="5" name="矩形 4"/>
          <p:cNvSpPr/>
          <p:nvPr/>
        </p:nvSpPr>
        <p:spPr>
          <a:xfrm>
            <a:off x="611560" y="1412776"/>
            <a:ext cx="7858179" cy="4573560"/>
          </a:xfrm>
          <a:prstGeom prst="rect">
            <a:avLst/>
          </a:prstGeom>
          <a:blipFill>
            <a:blip r:embed="rId3" cstate="print"/>
            <a:tile tx="0" ty="0" sx="100000" sy="100000" flip="none" algn="tl"/>
          </a:blipFill>
          <a:scene3d>
            <a:camera prst="orthographicFront"/>
            <a:lightRig rig="threePt" dir="t"/>
          </a:scene3d>
          <a:sp3d>
            <a:bevelT w="152400" h="50800" prst="softRound"/>
          </a:sp3d>
        </p:spPr>
        <p:txBody>
          <a:bodyPr wrap="square">
            <a:spAutoFit/>
          </a:bodyPr>
          <a:lstStyle/>
          <a:p>
            <a:pPr>
              <a:lnSpc>
                <a:spcPct val="130000"/>
              </a:lnSpc>
            </a:pPr>
            <a:r>
              <a:rPr lang="zh-CN" altLang="en-US" sz="3200" b="1" dirty="0" smtClean="0">
                <a:solidFill>
                  <a:srgbClr val="FF0000"/>
                </a:solidFill>
                <a:latin typeface="Times New Roman" pitchFamily="18" charset="0"/>
                <a:cs typeface="Times New Roman" pitchFamily="18" charset="0"/>
              </a:rPr>
              <a:t>一个正数</a:t>
            </a:r>
            <a:r>
              <a:rPr lang="en-US" sz="3200" b="1" i="1" dirty="0" smtClean="0">
                <a:solidFill>
                  <a:srgbClr val="FF0000"/>
                </a:solidFill>
                <a:latin typeface="Times New Roman" pitchFamily="18" charset="0"/>
                <a:cs typeface="Times New Roman" pitchFamily="18" charset="0"/>
              </a:rPr>
              <a:t>a</a:t>
            </a:r>
            <a:r>
              <a:rPr lang="zh-CN" altLang="en-US" sz="3200" b="1" dirty="0" smtClean="0">
                <a:solidFill>
                  <a:srgbClr val="FF0000"/>
                </a:solidFill>
                <a:latin typeface="Times New Roman" pitchFamily="18" charset="0"/>
                <a:cs typeface="Times New Roman" pitchFamily="18" charset="0"/>
              </a:rPr>
              <a:t>的正的平方根，用符号“      ”表示，</a:t>
            </a:r>
            <a:r>
              <a:rPr lang="en-US" sz="3200" b="1" i="1" dirty="0" smtClean="0">
                <a:solidFill>
                  <a:srgbClr val="FF0000"/>
                </a:solidFill>
              </a:rPr>
              <a:t> </a:t>
            </a:r>
            <a:r>
              <a:rPr lang="en-US" sz="3200" b="1" i="1" dirty="0" smtClean="0">
                <a:solidFill>
                  <a:srgbClr val="FF0000"/>
                </a:solidFill>
                <a:latin typeface="Times New Roman" pitchFamily="18" charset="0"/>
                <a:cs typeface="Times New Roman" pitchFamily="18" charset="0"/>
              </a:rPr>
              <a:t>a</a:t>
            </a:r>
            <a:r>
              <a:rPr lang="zh-CN" altLang="en-US" sz="3200" b="1" dirty="0" smtClean="0">
                <a:solidFill>
                  <a:srgbClr val="FF0000"/>
                </a:solidFill>
              </a:rPr>
              <a:t>叫做被开方数</a:t>
            </a:r>
            <a:r>
              <a:rPr lang="en-US" altLang="zh-CN" sz="3200" b="1" dirty="0" smtClean="0">
                <a:solidFill>
                  <a:srgbClr val="FF0000"/>
                </a:solidFill>
              </a:rPr>
              <a:t>.</a:t>
            </a:r>
            <a:r>
              <a:rPr lang="zh-CN" altLang="en-US" sz="3200" b="1" dirty="0" smtClean="0">
                <a:solidFill>
                  <a:srgbClr val="FF0000"/>
                </a:solidFill>
              </a:rPr>
              <a:t>正数</a:t>
            </a:r>
            <a:r>
              <a:rPr lang="en-US" sz="3200" b="1" i="1" dirty="0" smtClean="0">
                <a:solidFill>
                  <a:srgbClr val="FF0000"/>
                </a:solidFill>
                <a:latin typeface="Times New Roman" pitchFamily="18" charset="0"/>
                <a:cs typeface="Times New Roman" pitchFamily="18" charset="0"/>
              </a:rPr>
              <a:t>a</a:t>
            </a:r>
            <a:r>
              <a:rPr lang="zh-CN" altLang="en-US" sz="3200" b="1" dirty="0" smtClean="0">
                <a:solidFill>
                  <a:srgbClr val="FF0000"/>
                </a:solidFill>
              </a:rPr>
              <a:t>的负的平方根，用符号“      ”表示，这两个平方根合起来可以记作“</a:t>
            </a:r>
            <a:r>
              <a:rPr lang="en-US" altLang="zh-CN" sz="3200" b="1" dirty="0" smtClean="0">
                <a:solidFill>
                  <a:srgbClr val="FF0000"/>
                </a:solidFill>
              </a:rPr>
              <a:t>         </a:t>
            </a:r>
            <a:r>
              <a:rPr lang="en-US" sz="3200" b="1" dirty="0" smtClean="0">
                <a:solidFill>
                  <a:srgbClr val="FF0000"/>
                </a:solidFill>
              </a:rPr>
              <a:t>          </a:t>
            </a:r>
            <a:r>
              <a:rPr lang="zh-CN" altLang="en-US" sz="3200" b="1" dirty="0" smtClean="0">
                <a:solidFill>
                  <a:srgbClr val="FF0000"/>
                </a:solidFill>
              </a:rPr>
              <a:t>”</a:t>
            </a:r>
            <a:r>
              <a:rPr lang="en-US" altLang="zh-CN" sz="3200" b="1" dirty="0" smtClean="0">
                <a:solidFill>
                  <a:srgbClr val="FF0000"/>
                </a:solidFill>
              </a:rPr>
              <a:t>.</a:t>
            </a:r>
          </a:p>
          <a:p>
            <a:pPr>
              <a:lnSpc>
                <a:spcPct val="130000"/>
              </a:lnSpc>
            </a:pPr>
            <a:r>
              <a:rPr lang="zh-CN" altLang="en-US" sz="3200" b="1" dirty="0" smtClean="0">
                <a:solidFill>
                  <a:srgbClr val="FF0000"/>
                </a:solidFill>
                <a:latin typeface="Times New Roman" pitchFamily="18" charset="0"/>
                <a:cs typeface="Times New Roman" pitchFamily="18" charset="0"/>
              </a:rPr>
              <a:t>一个正数有两个平方根，它们互为相反数。</a:t>
            </a:r>
            <a:endParaRPr lang="en-US" altLang="zh-CN" sz="3200" b="1" dirty="0" smtClean="0">
              <a:solidFill>
                <a:srgbClr val="FF0000"/>
              </a:solidFill>
              <a:latin typeface="Times New Roman" pitchFamily="18" charset="0"/>
              <a:cs typeface="Times New Roman" pitchFamily="18" charset="0"/>
            </a:endParaRPr>
          </a:p>
          <a:p>
            <a:pPr>
              <a:lnSpc>
                <a:spcPct val="130000"/>
              </a:lnSpc>
            </a:pPr>
            <a:r>
              <a:rPr lang="en-US" altLang="zh-CN" sz="3200" b="1" dirty="0" smtClean="0">
                <a:solidFill>
                  <a:srgbClr val="FF0000"/>
                </a:solidFill>
                <a:latin typeface="Times New Roman" pitchFamily="18" charset="0"/>
                <a:cs typeface="Times New Roman" pitchFamily="18" charset="0"/>
              </a:rPr>
              <a:t>0</a:t>
            </a:r>
            <a:r>
              <a:rPr lang="zh-CN" altLang="en-US" sz="3200" b="1" dirty="0" smtClean="0">
                <a:solidFill>
                  <a:srgbClr val="FF0000"/>
                </a:solidFill>
                <a:latin typeface="Times New Roman" pitchFamily="18" charset="0"/>
                <a:cs typeface="Times New Roman" pitchFamily="18" charset="0"/>
              </a:rPr>
              <a:t>只有一个平方根，是</a:t>
            </a:r>
            <a:r>
              <a:rPr lang="en-US" altLang="zh-CN" sz="3200" b="1" dirty="0" smtClean="0">
                <a:solidFill>
                  <a:srgbClr val="FF0000"/>
                </a:solidFill>
                <a:latin typeface="Times New Roman" pitchFamily="18" charset="0"/>
                <a:cs typeface="Times New Roman" pitchFamily="18" charset="0"/>
              </a:rPr>
              <a:t>0</a:t>
            </a:r>
            <a:r>
              <a:rPr lang="zh-CN" altLang="en-US" sz="3200" b="1" dirty="0" smtClean="0">
                <a:solidFill>
                  <a:srgbClr val="FF0000"/>
                </a:solidFill>
                <a:latin typeface="Times New Roman" pitchFamily="18" charset="0"/>
                <a:cs typeface="Times New Roman" pitchFamily="18" charset="0"/>
              </a:rPr>
              <a:t>本身。</a:t>
            </a:r>
            <a:endParaRPr lang="en-US" altLang="zh-CN" sz="3200" b="1" dirty="0" smtClean="0">
              <a:solidFill>
                <a:srgbClr val="FF0000"/>
              </a:solidFill>
              <a:latin typeface="Times New Roman" pitchFamily="18" charset="0"/>
              <a:cs typeface="Times New Roman" pitchFamily="18" charset="0"/>
            </a:endParaRPr>
          </a:p>
          <a:p>
            <a:pPr>
              <a:lnSpc>
                <a:spcPct val="130000"/>
              </a:lnSpc>
            </a:pPr>
            <a:r>
              <a:rPr lang="zh-CN" altLang="en-US" sz="3200" b="1" dirty="0" smtClean="0">
                <a:solidFill>
                  <a:srgbClr val="FF0000"/>
                </a:solidFill>
                <a:latin typeface="Times New Roman" pitchFamily="18" charset="0"/>
                <a:cs typeface="Times New Roman" pitchFamily="18" charset="0"/>
              </a:rPr>
              <a:t>负数没有平方根。</a:t>
            </a:r>
            <a:endParaRPr lang="zh-CN" altLang="en-US" sz="3200" b="1" dirty="0">
              <a:solidFill>
                <a:srgbClr val="FF0000"/>
              </a:solidFill>
              <a:latin typeface="Times New Roman" pitchFamily="18" charset="0"/>
              <a:cs typeface="Times New Roman" pitchFamily="18" charset="0"/>
            </a:endParaRPr>
          </a:p>
        </p:txBody>
      </p:sp>
      <p:graphicFrame>
        <p:nvGraphicFramePr>
          <p:cNvPr id="6" name="Object 1"/>
          <p:cNvGraphicFramePr>
            <a:graphicFrameLocks noChangeAspect="1"/>
          </p:cNvGraphicFramePr>
          <p:nvPr/>
        </p:nvGraphicFramePr>
        <p:xfrm>
          <a:off x="7020272" y="1556792"/>
          <a:ext cx="650880" cy="585790"/>
        </p:xfrm>
        <a:graphic>
          <a:graphicData uri="http://schemas.openxmlformats.org/presentationml/2006/ole">
            <mc:AlternateContent xmlns:mc="http://schemas.openxmlformats.org/markup-compatibility/2006">
              <mc:Choice xmlns:v="urn:schemas-microsoft-com:vml" Requires="v">
                <p:oleObj spid="_x0000_s17434" name="A Equation(公式3.1)" r:id="rId4" imgW="241200" imgH="228600" progId="Equations">
                  <p:embed/>
                </p:oleObj>
              </mc:Choice>
              <mc:Fallback>
                <p:oleObj name="A Equation(公式3.1)" r:id="rId4" imgW="241200" imgH="228600" progId="Equations">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556792"/>
                        <a:ext cx="650880" cy="58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2"/>
          <p:cNvGraphicFramePr>
            <a:graphicFrameLocks noChangeAspect="1"/>
          </p:cNvGraphicFramePr>
          <p:nvPr/>
        </p:nvGraphicFramePr>
        <p:xfrm>
          <a:off x="2123728" y="2852936"/>
          <a:ext cx="890587" cy="585787"/>
        </p:xfrm>
        <a:graphic>
          <a:graphicData uri="http://schemas.openxmlformats.org/presentationml/2006/ole">
            <mc:AlternateContent xmlns:mc="http://schemas.openxmlformats.org/markup-compatibility/2006">
              <mc:Choice xmlns:v="urn:schemas-microsoft-com:vml" Requires="v">
                <p:oleObj spid="_x0000_s17435" name="Equation" r:id="rId6" imgW="330120" imgH="228600" progId="">
                  <p:embed/>
                </p:oleObj>
              </mc:Choice>
              <mc:Fallback>
                <p:oleObj name="Equation" r:id="rId6" imgW="330120" imgH="228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2852936"/>
                        <a:ext cx="8905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3059832" y="3429000"/>
          <a:ext cx="955681" cy="614366"/>
        </p:xfrm>
        <a:graphic>
          <a:graphicData uri="http://schemas.openxmlformats.org/presentationml/2006/ole">
            <mc:AlternateContent xmlns:mc="http://schemas.openxmlformats.org/markup-compatibility/2006">
              <mc:Choice xmlns:v="urn:schemas-microsoft-com:vml" Requires="v">
                <p:oleObj spid="_x0000_s17436" name="A Equation(公式3.1)" r:id="rId8" imgW="355320" imgH="228600" progId="Equations">
                  <p:embed/>
                </p:oleObj>
              </mc:Choice>
              <mc:Fallback>
                <p:oleObj name="A Equation(公式3.1)" r:id="rId8" imgW="355320" imgH="228600" progId="Equations">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832" y="3429000"/>
                        <a:ext cx="955681" cy="61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矩形 9"/>
          <p:cNvSpPr/>
          <p:nvPr/>
        </p:nvSpPr>
        <p:spPr>
          <a:xfrm>
            <a:off x="4329048" y="303039"/>
            <a:ext cx="4491424"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400" dirty="0" smtClean="0">
                <a:latin typeface="黑体" panose="02010609060101010101" pitchFamily="2" charset="-122"/>
                <a:ea typeface="黑体" panose="02010609060101010101" pitchFamily="2" charset="-122"/>
                <a:cs typeface="Times New Roman" panose="02020603050405020304" pitchFamily="18" charset="0"/>
              </a:rPr>
              <a:t>知识点二：探究如何开平方</a:t>
            </a:r>
            <a:endParaRPr lang="zh-CN" altLang="en-US" sz="2400" dirty="0">
              <a:latin typeface="黑体" panose="02010609060101010101" pitchFamily="2" charset="-122"/>
              <a:ea typeface="黑体"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3427344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220"/>
          <p:cNvSpPr/>
          <p:nvPr/>
        </p:nvSpPr>
        <p:spPr>
          <a:xfrm>
            <a:off x="1064895" y="327025"/>
            <a:ext cx="3218815" cy="4089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FFFF"/>
                </a:solidFill>
                <a:latin typeface="微软雅黑" panose="020B0503020204020204" charset="-122"/>
                <a:ea typeface="微软雅黑" panose="020B0503020204020204" charset="-122"/>
                <a:sym typeface="+mn-ea"/>
              </a:rPr>
              <a:t>合作研学</a:t>
            </a:r>
            <a:r>
              <a:rPr lang="en-US" altLang="zh-CN" sz="2400" b="1" dirty="0">
                <a:solidFill>
                  <a:srgbClr val="FFFFFF"/>
                </a:solidFill>
                <a:latin typeface="微软雅黑" panose="020B0503020204020204" charset="-122"/>
                <a:ea typeface="微软雅黑" panose="020B0503020204020204" charset="-122"/>
                <a:sym typeface="+mn-ea"/>
              </a:rPr>
              <a:t>&amp;</a:t>
            </a:r>
            <a:r>
              <a:rPr lang="zh-CN" altLang="en-US" sz="2400" b="1" dirty="0">
                <a:solidFill>
                  <a:srgbClr val="FFFFFF"/>
                </a:solidFill>
                <a:latin typeface="微软雅黑" panose="020B0503020204020204" charset="-122"/>
                <a:ea typeface="微软雅黑" panose="020B0503020204020204" charset="-122"/>
                <a:sym typeface="+mn-ea"/>
              </a:rPr>
              <a:t>展示激学</a:t>
            </a:r>
          </a:p>
        </p:txBody>
      </p:sp>
      <p:sp>
        <p:nvSpPr>
          <p:cNvPr id="13" name="矩形 12"/>
          <p:cNvSpPr/>
          <p:nvPr/>
        </p:nvSpPr>
        <p:spPr>
          <a:xfrm>
            <a:off x="571472" y="806338"/>
            <a:ext cx="8286808" cy="1077218"/>
          </a:xfrm>
          <a:prstGeom prst="rect">
            <a:avLst/>
          </a:prstGeom>
        </p:spPr>
        <p:txBody>
          <a:bodyPr wrap="square">
            <a:spAutoFit/>
          </a:bodyPr>
          <a:lstStyle/>
          <a:p>
            <a:r>
              <a:rPr lang="zh-CN" altLang="en-US" sz="3200" dirty="0" smtClean="0">
                <a:latin typeface="+mn-ea"/>
              </a:rPr>
              <a:t>观察框图，说一说求一个数的平方运算和求一个数的平方根运算具有怎样的关系</a:t>
            </a:r>
            <a:r>
              <a:rPr lang="en-US" altLang="zh-CN" sz="3200" dirty="0" smtClean="0">
                <a:latin typeface="+mn-ea"/>
              </a:rPr>
              <a:t>.</a:t>
            </a:r>
            <a:endParaRPr lang="zh-CN" altLang="en-US" sz="3200" dirty="0">
              <a:latin typeface="+mn-ea"/>
            </a:endParaRPr>
          </a:p>
        </p:txBody>
      </p:sp>
      <p:graphicFrame>
        <p:nvGraphicFramePr>
          <p:cNvPr id="14" name="Object 2"/>
          <p:cNvGraphicFramePr>
            <a:graphicFrameLocks noChangeAspect="1"/>
          </p:cNvGraphicFramePr>
          <p:nvPr>
            <p:extLst>
              <p:ext uri="{D42A27DB-BD31-4B8C-83A1-F6EECF244321}">
                <p14:modId xmlns:p14="http://schemas.microsoft.com/office/powerpoint/2010/main" val="1139264924"/>
              </p:ext>
            </p:extLst>
          </p:nvPr>
        </p:nvGraphicFramePr>
        <p:xfrm>
          <a:off x="3214678" y="3763876"/>
          <a:ext cx="955675" cy="614362"/>
        </p:xfrm>
        <a:graphic>
          <a:graphicData uri="http://schemas.openxmlformats.org/presentationml/2006/ole">
            <mc:AlternateContent xmlns:mc="http://schemas.openxmlformats.org/markup-compatibility/2006">
              <mc:Choice xmlns:v="urn:schemas-microsoft-com:vml" Requires="v">
                <p:oleObj spid="_x0000_s18450" name="Equation" r:id="rId3" imgW="355320" imgH="228600" progId="Equations">
                  <p:embed/>
                </p:oleObj>
              </mc:Choice>
              <mc:Fallback>
                <p:oleObj name="Equation" r:id="rId3" imgW="355320" imgH="228600" progId="Equations">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78" y="3763876"/>
                        <a:ext cx="955675"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3"/>
          <p:cNvGraphicFramePr>
            <a:graphicFrameLocks noChangeAspect="1"/>
          </p:cNvGraphicFramePr>
          <p:nvPr>
            <p:extLst>
              <p:ext uri="{D42A27DB-BD31-4B8C-83A1-F6EECF244321}">
                <p14:modId xmlns:p14="http://schemas.microsoft.com/office/powerpoint/2010/main" val="2120292437"/>
              </p:ext>
            </p:extLst>
          </p:nvPr>
        </p:nvGraphicFramePr>
        <p:xfrm>
          <a:off x="5500694" y="3949610"/>
          <a:ext cx="955675" cy="614363"/>
        </p:xfrm>
        <a:graphic>
          <a:graphicData uri="http://schemas.openxmlformats.org/presentationml/2006/ole">
            <mc:AlternateContent xmlns:mc="http://schemas.openxmlformats.org/markup-compatibility/2006">
              <mc:Choice xmlns:v="urn:schemas-microsoft-com:vml" Requires="v">
                <p:oleObj spid="_x0000_s18451" name="Equation" r:id="rId5" imgW="355320" imgH="228600" progId="Equations">
                  <p:embed/>
                </p:oleObj>
              </mc:Choice>
              <mc:Fallback>
                <p:oleObj name="Equation" r:id="rId5" imgW="355320" imgH="228600" progId="Equations">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94" y="3949610"/>
                        <a:ext cx="9556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 name="组合 15"/>
          <p:cNvGrpSpPr/>
          <p:nvPr/>
        </p:nvGrpSpPr>
        <p:grpSpPr>
          <a:xfrm>
            <a:off x="1571604" y="1949346"/>
            <a:ext cx="4714908" cy="2513601"/>
            <a:chOff x="500034" y="2071678"/>
            <a:chExt cx="4714908" cy="2513601"/>
          </a:xfrm>
        </p:grpSpPr>
        <p:grpSp>
          <p:nvGrpSpPr>
            <p:cNvPr id="17" name="组合 16"/>
            <p:cNvGrpSpPr/>
            <p:nvPr/>
          </p:nvGrpSpPr>
          <p:grpSpPr>
            <a:xfrm>
              <a:off x="500034" y="2071678"/>
              <a:ext cx="4714908" cy="2513601"/>
              <a:chOff x="1643042" y="2500306"/>
              <a:chExt cx="4714908" cy="2513601"/>
            </a:xfrm>
          </p:grpSpPr>
          <p:sp>
            <p:nvSpPr>
              <p:cNvPr id="19" name="TextBox 18"/>
              <p:cNvSpPr txBox="1"/>
              <p:nvPr/>
            </p:nvSpPr>
            <p:spPr>
              <a:xfrm>
                <a:off x="1643042" y="3071810"/>
                <a:ext cx="1143008" cy="584775"/>
              </a:xfrm>
              <a:prstGeom prst="rect">
                <a:avLst/>
              </a:prstGeom>
              <a:noFill/>
            </p:spPr>
            <p:txBody>
              <a:bodyPr wrap="square" rtlCol="0">
                <a:spAutoFit/>
              </a:bodyPr>
              <a:lstStyle/>
              <a:p>
                <a:r>
                  <a:rPr lang="zh-CN" altLang="en-US" sz="3200" dirty="0" smtClean="0">
                    <a:solidFill>
                      <a:srgbClr val="FF0000"/>
                    </a:solidFill>
                  </a:rPr>
                  <a:t>底数</a:t>
                </a:r>
                <a:endParaRPr lang="zh-CN" altLang="en-US" sz="3200" dirty="0">
                  <a:solidFill>
                    <a:srgbClr val="FF0000"/>
                  </a:solidFill>
                </a:endParaRPr>
              </a:p>
            </p:txBody>
          </p:sp>
          <p:sp>
            <p:nvSpPr>
              <p:cNvPr id="20" name="TextBox 19"/>
              <p:cNvSpPr txBox="1"/>
              <p:nvPr/>
            </p:nvSpPr>
            <p:spPr>
              <a:xfrm>
                <a:off x="3357554" y="3000372"/>
                <a:ext cx="1143008" cy="584775"/>
              </a:xfrm>
              <a:prstGeom prst="rect">
                <a:avLst/>
              </a:prstGeom>
              <a:noFill/>
              <a:ln>
                <a:solidFill>
                  <a:srgbClr val="000000"/>
                </a:solidFill>
              </a:ln>
            </p:spPr>
            <p:txBody>
              <a:bodyPr wrap="square" rtlCol="0">
                <a:spAutoFit/>
              </a:bodyPr>
              <a:lstStyle/>
              <a:p>
                <a:r>
                  <a:rPr lang="en-US" altLang="zh-CN" sz="3200" dirty="0" smtClean="0">
                    <a:solidFill>
                      <a:srgbClr val="FF0000"/>
                    </a:solidFill>
                    <a:latin typeface="Times New Roman" pitchFamily="18" charset="0"/>
                    <a:cs typeface="Times New Roman" pitchFamily="18" charset="0"/>
                  </a:rPr>
                  <a:t>    </a:t>
                </a:r>
                <a:r>
                  <a:rPr lang="en-US" altLang="zh-CN" sz="3200" i="1" dirty="0" smtClean="0">
                    <a:solidFill>
                      <a:srgbClr val="FF0000"/>
                    </a:solidFill>
                    <a:latin typeface="Times New Roman" pitchFamily="18" charset="0"/>
                    <a:cs typeface="Times New Roman" pitchFamily="18" charset="0"/>
                  </a:rPr>
                  <a:t>x</a:t>
                </a:r>
                <a:r>
                  <a:rPr lang="en-US" altLang="zh-CN" sz="3200" baseline="30000" dirty="0" smtClean="0">
                    <a:solidFill>
                      <a:srgbClr val="FF0000"/>
                    </a:solidFill>
                    <a:latin typeface="Times New Roman" pitchFamily="18" charset="0"/>
                    <a:cs typeface="Times New Roman" pitchFamily="18" charset="0"/>
                  </a:rPr>
                  <a:t>2</a:t>
                </a:r>
                <a:endParaRPr lang="zh-CN" altLang="en-US" sz="3200" baseline="30000" dirty="0">
                  <a:solidFill>
                    <a:srgbClr val="FF0000"/>
                  </a:solidFill>
                  <a:latin typeface="Times New Roman" pitchFamily="18" charset="0"/>
                  <a:cs typeface="Times New Roman" pitchFamily="18" charset="0"/>
                </a:endParaRPr>
              </a:p>
            </p:txBody>
          </p:sp>
          <p:sp>
            <p:nvSpPr>
              <p:cNvPr id="21" name="TextBox 20"/>
              <p:cNvSpPr txBox="1"/>
              <p:nvPr/>
            </p:nvSpPr>
            <p:spPr>
              <a:xfrm>
                <a:off x="5214942" y="2500306"/>
                <a:ext cx="1143008" cy="584775"/>
              </a:xfrm>
              <a:prstGeom prst="rect">
                <a:avLst/>
              </a:prstGeom>
              <a:noFill/>
            </p:spPr>
            <p:txBody>
              <a:bodyPr wrap="square" rtlCol="0">
                <a:spAutoFit/>
              </a:bodyPr>
              <a:lstStyle/>
              <a:p>
                <a:r>
                  <a:rPr lang="zh-CN" altLang="en-US" sz="3200" dirty="0" smtClean="0">
                    <a:solidFill>
                      <a:srgbClr val="FF0000"/>
                    </a:solidFill>
                  </a:rPr>
                  <a:t>指数</a:t>
                </a:r>
                <a:endParaRPr lang="zh-CN" altLang="en-US" sz="3200" dirty="0">
                  <a:solidFill>
                    <a:srgbClr val="FF0000"/>
                  </a:solidFill>
                </a:endParaRPr>
              </a:p>
            </p:txBody>
          </p:sp>
          <p:sp>
            <p:nvSpPr>
              <p:cNvPr id="22" name="TextBox 21"/>
              <p:cNvSpPr txBox="1"/>
              <p:nvPr/>
            </p:nvSpPr>
            <p:spPr>
              <a:xfrm>
                <a:off x="5143504" y="3071810"/>
                <a:ext cx="1143008" cy="584775"/>
              </a:xfrm>
              <a:prstGeom prst="rect">
                <a:avLst/>
              </a:prstGeom>
              <a:noFill/>
            </p:spPr>
            <p:txBody>
              <a:bodyPr wrap="square" rtlCol="0">
                <a:spAutoFit/>
              </a:bodyPr>
              <a:lstStyle/>
              <a:p>
                <a:r>
                  <a:rPr lang="en-US" altLang="zh-CN" sz="3200" i="1" dirty="0" smtClean="0">
                    <a:solidFill>
                      <a:srgbClr val="FF0000"/>
                    </a:solidFill>
                    <a:latin typeface="Times New Roman" pitchFamily="18" charset="0"/>
                    <a:cs typeface="Times New Roman" pitchFamily="18" charset="0"/>
                  </a:rPr>
                  <a:t>a</a:t>
                </a:r>
                <a:r>
                  <a:rPr lang="en-US" altLang="zh-CN" sz="3200" dirty="0" smtClean="0">
                    <a:solidFill>
                      <a:srgbClr val="FF0000"/>
                    </a:solidFill>
                    <a:latin typeface="Times New Roman" pitchFamily="18" charset="0"/>
                    <a:cs typeface="Times New Roman" pitchFamily="18" charset="0"/>
                  </a:rPr>
                  <a:t>= </a:t>
                </a:r>
                <a:r>
                  <a:rPr lang="en-US" altLang="zh-CN" sz="3200" i="1" dirty="0" smtClean="0">
                    <a:solidFill>
                      <a:srgbClr val="FF0000"/>
                    </a:solidFill>
                    <a:latin typeface="Times New Roman" pitchFamily="18" charset="0"/>
                    <a:cs typeface="Times New Roman" pitchFamily="18" charset="0"/>
                  </a:rPr>
                  <a:t>x</a:t>
                </a:r>
                <a:r>
                  <a:rPr lang="en-US" altLang="zh-CN" sz="3200" baseline="30000" dirty="0" smtClean="0">
                    <a:solidFill>
                      <a:srgbClr val="FF0000"/>
                    </a:solidFill>
                    <a:latin typeface="Times New Roman" pitchFamily="18" charset="0"/>
                    <a:cs typeface="Times New Roman" pitchFamily="18" charset="0"/>
                  </a:rPr>
                  <a:t>2</a:t>
                </a:r>
                <a:endParaRPr lang="zh-CN" altLang="en-US" sz="3200" dirty="0">
                  <a:solidFill>
                    <a:srgbClr val="FF0000"/>
                  </a:solidFill>
                  <a:latin typeface="Times New Roman" pitchFamily="18" charset="0"/>
                  <a:cs typeface="Times New Roman" pitchFamily="18" charset="0"/>
                </a:endParaRPr>
              </a:p>
            </p:txBody>
          </p:sp>
          <p:cxnSp>
            <p:nvCxnSpPr>
              <p:cNvPr id="23" name="直接箭头连接符 22"/>
              <p:cNvCxnSpPr>
                <a:stCxn id="21" idx="1"/>
              </p:cNvCxnSpPr>
              <p:nvPr/>
            </p:nvCxnSpPr>
            <p:spPr>
              <a:xfrm rot="10800000" flipV="1">
                <a:off x="4214810" y="2792694"/>
                <a:ext cx="1000132" cy="35055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rot="10800000">
                <a:off x="4572000" y="3429000"/>
                <a:ext cx="500066"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2571736" y="3357562"/>
                <a:ext cx="1214446"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5400000" flipH="1" flipV="1">
                <a:off x="3251191" y="4035429"/>
                <a:ext cx="785818"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14612" y="4429132"/>
                <a:ext cx="3143272" cy="584775"/>
              </a:xfrm>
              <a:prstGeom prst="rect">
                <a:avLst/>
              </a:prstGeom>
              <a:noFill/>
            </p:spPr>
            <p:txBody>
              <a:bodyPr wrap="square" rtlCol="0">
                <a:spAutoFit/>
              </a:bodyPr>
              <a:lstStyle/>
              <a:p>
                <a:r>
                  <a:rPr lang="zh-CN" altLang="en-US" sz="3200" dirty="0" smtClean="0">
                    <a:solidFill>
                      <a:srgbClr val="FF0000"/>
                    </a:solidFill>
                  </a:rPr>
                  <a:t>幂（</a:t>
                </a:r>
                <a:r>
                  <a:rPr lang="en-US" altLang="zh-CN" sz="3200" i="1" dirty="0" smtClean="0">
                    <a:solidFill>
                      <a:srgbClr val="FF0000"/>
                    </a:solidFill>
                    <a:latin typeface="Times New Roman" pitchFamily="18" charset="0"/>
                    <a:cs typeface="Times New Roman" pitchFamily="18" charset="0"/>
                  </a:rPr>
                  <a:t>x</a:t>
                </a:r>
                <a:r>
                  <a:rPr lang="zh-CN" altLang="en-US" sz="3200" dirty="0" smtClean="0">
                    <a:solidFill>
                      <a:srgbClr val="FF0000"/>
                    </a:solidFill>
                  </a:rPr>
                  <a:t>的平方）</a:t>
                </a:r>
                <a:endParaRPr lang="zh-CN" altLang="en-US" sz="3200" dirty="0">
                  <a:solidFill>
                    <a:srgbClr val="FF0000"/>
                  </a:solidFill>
                </a:endParaRPr>
              </a:p>
            </p:txBody>
          </p:sp>
        </p:grpSp>
        <p:sp>
          <p:nvSpPr>
            <p:cNvPr id="18" name="TextBox 17"/>
            <p:cNvSpPr txBox="1"/>
            <p:nvPr/>
          </p:nvSpPr>
          <p:spPr>
            <a:xfrm>
              <a:off x="2643174" y="3286124"/>
              <a:ext cx="2286016" cy="584775"/>
            </a:xfrm>
            <a:prstGeom prst="rect">
              <a:avLst/>
            </a:prstGeom>
            <a:noFill/>
          </p:spPr>
          <p:txBody>
            <a:bodyPr wrap="square" rtlCol="0">
              <a:spAutoFit/>
            </a:bodyPr>
            <a:lstStyle/>
            <a:p>
              <a:r>
                <a:rPr lang="en-US" altLang="zh-CN" sz="3200" i="1" dirty="0" smtClean="0">
                  <a:solidFill>
                    <a:srgbClr val="FF0000"/>
                  </a:solidFill>
                  <a:latin typeface="Times New Roman" pitchFamily="18" charset="0"/>
                  <a:cs typeface="Times New Roman" pitchFamily="18" charset="0"/>
                </a:rPr>
                <a:t>a</a:t>
              </a:r>
              <a:r>
                <a:rPr lang="zh-CN" altLang="en-US" sz="3200" dirty="0" smtClean="0">
                  <a:solidFill>
                    <a:srgbClr val="FF0000"/>
                  </a:solidFill>
                  <a:latin typeface="Times New Roman" pitchFamily="18" charset="0"/>
                  <a:cs typeface="Times New Roman" pitchFamily="18" charset="0"/>
                </a:rPr>
                <a:t>为</a:t>
              </a:r>
              <a:r>
                <a:rPr lang="en-US" altLang="zh-CN" sz="3200" i="1" dirty="0" smtClean="0">
                  <a:solidFill>
                    <a:srgbClr val="FF0000"/>
                  </a:solidFill>
                  <a:latin typeface="Times New Roman" pitchFamily="18" charset="0"/>
                  <a:cs typeface="Times New Roman" pitchFamily="18" charset="0"/>
                </a:rPr>
                <a:t>x</a:t>
              </a:r>
              <a:r>
                <a:rPr lang="zh-CN" altLang="en-US" sz="3200" dirty="0" smtClean="0">
                  <a:solidFill>
                    <a:srgbClr val="FF0000"/>
                  </a:solidFill>
                  <a:latin typeface="Times New Roman" pitchFamily="18" charset="0"/>
                  <a:cs typeface="Times New Roman" pitchFamily="18" charset="0"/>
                </a:rPr>
                <a:t>的平方</a:t>
              </a:r>
              <a:endParaRPr lang="zh-CN" altLang="en-US" sz="3200" dirty="0">
                <a:solidFill>
                  <a:srgbClr val="FF0000"/>
                </a:solidFill>
                <a:latin typeface="Times New Roman" pitchFamily="18" charset="0"/>
                <a:cs typeface="Times New Roman" pitchFamily="18" charset="0"/>
              </a:endParaRPr>
            </a:p>
          </p:txBody>
        </p:sp>
      </p:grpSp>
      <p:grpSp>
        <p:nvGrpSpPr>
          <p:cNvPr id="28" name="组合 27"/>
          <p:cNvGrpSpPr/>
          <p:nvPr/>
        </p:nvGrpSpPr>
        <p:grpSpPr>
          <a:xfrm>
            <a:off x="1643042" y="3235230"/>
            <a:ext cx="5000628" cy="2786058"/>
            <a:chOff x="4000496" y="4071942"/>
            <a:chExt cx="5000628" cy="2786058"/>
          </a:xfrm>
        </p:grpSpPr>
        <p:grpSp>
          <p:nvGrpSpPr>
            <p:cNvPr id="29" name="组合 28"/>
            <p:cNvGrpSpPr/>
            <p:nvPr/>
          </p:nvGrpSpPr>
          <p:grpSpPr>
            <a:xfrm>
              <a:off x="4000496" y="4071942"/>
              <a:ext cx="5000628" cy="2786058"/>
              <a:chOff x="1928794" y="2500306"/>
              <a:chExt cx="5000628" cy="2786058"/>
            </a:xfrm>
          </p:grpSpPr>
          <p:sp>
            <p:nvSpPr>
              <p:cNvPr id="31" name="TextBox 30"/>
              <p:cNvSpPr txBox="1"/>
              <p:nvPr/>
            </p:nvSpPr>
            <p:spPr>
              <a:xfrm>
                <a:off x="1928794" y="2928934"/>
                <a:ext cx="1143008" cy="584775"/>
              </a:xfrm>
              <a:prstGeom prst="rect">
                <a:avLst/>
              </a:prstGeom>
              <a:noFill/>
            </p:spPr>
            <p:txBody>
              <a:bodyPr wrap="square" rtlCol="0">
                <a:spAutoFit/>
              </a:bodyPr>
              <a:lstStyle/>
              <a:p>
                <a:r>
                  <a:rPr lang="zh-CN" altLang="en-US" sz="3200" dirty="0" smtClean="0">
                    <a:solidFill>
                      <a:srgbClr val="FF0000"/>
                    </a:solidFill>
                  </a:rPr>
                  <a:t>根号</a:t>
                </a:r>
                <a:endParaRPr lang="zh-CN" altLang="en-US" sz="3200" dirty="0">
                  <a:solidFill>
                    <a:srgbClr val="FF0000"/>
                  </a:solidFill>
                </a:endParaRPr>
              </a:p>
            </p:txBody>
          </p:sp>
          <p:sp>
            <p:nvSpPr>
              <p:cNvPr id="32" name="TextBox 31"/>
              <p:cNvSpPr txBox="1"/>
              <p:nvPr/>
            </p:nvSpPr>
            <p:spPr>
              <a:xfrm>
                <a:off x="3357554" y="3000372"/>
                <a:ext cx="1143008" cy="584775"/>
              </a:xfrm>
              <a:prstGeom prst="rect">
                <a:avLst/>
              </a:prstGeom>
              <a:noFill/>
              <a:ln>
                <a:solidFill>
                  <a:srgbClr val="000000"/>
                </a:solidFill>
              </a:ln>
            </p:spPr>
            <p:txBody>
              <a:bodyPr wrap="square" rtlCol="0">
                <a:spAutoFit/>
              </a:bodyPr>
              <a:lstStyle/>
              <a:p>
                <a:r>
                  <a:rPr lang="en-US" altLang="zh-CN" sz="3200" dirty="0" smtClean="0">
                    <a:solidFill>
                      <a:srgbClr val="FF0000"/>
                    </a:solidFill>
                    <a:latin typeface="Times New Roman" pitchFamily="18" charset="0"/>
                    <a:cs typeface="Times New Roman" pitchFamily="18" charset="0"/>
                  </a:rPr>
                  <a:t>   </a:t>
                </a:r>
                <a:endParaRPr lang="zh-CN" altLang="en-US" sz="3200" baseline="30000" dirty="0">
                  <a:solidFill>
                    <a:srgbClr val="FF0000"/>
                  </a:solidFill>
                  <a:latin typeface="Times New Roman" pitchFamily="18" charset="0"/>
                  <a:cs typeface="Times New Roman" pitchFamily="18" charset="0"/>
                </a:endParaRPr>
              </a:p>
            </p:txBody>
          </p:sp>
          <p:sp>
            <p:nvSpPr>
              <p:cNvPr id="33" name="TextBox 32"/>
              <p:cNvSpPr txBox="1"/>
              <p:nvPr/>
            </p:nvSpPr>
            <p:spPr>
              <a:xfrm>
                <a:off x="5072066" y="2500306"/>
                <a:ext cx="1857356" cy="584775"/>
              </a:xfrm>
              <a:prstGeom prst="rect">
                <a:avLst/>
              </a:prstGeom>
              <a:noFill/>
            </p:spPr>
            <p:txBody>
              <a:bodyPr wrap="square" rtlCol="0">
                <a:spAutoFit/>
              </a:bodyPr>
              <a:lstStyle/>
              <a:p>
                <a:r>
                  <a:rPr lang="zh-CN" altLang="en-US" sz="3200" dirty="0" smtClean="0">
                    <a:solidFill>
                      <a:srgbClr val="FF0000"/>
                    </a:solidFill>
                  </a:rPr>
                  <a:t>被开方数</a:t>
                </a:r>
                <a:endParaRPr lang="zh-CN" altLang="en-US" sz="3200" dirty="0">
                  <a:solidFill>
                    <a:srgbClr val="FF0000"/>
                  </a:solidFill>
                </a:endParaRPr>
              </a:p>
            </p:txBody>
          </p:sp>
          <p:sp>
            <p:nvSpPr>
              <p:cNvPr id="34" name="TextBox 33"/>
              <p:cNvSpPr txBox="1"/>
              <p:nvPr/>
            </p:nvSpPr>
            <p:spPr>
              <a:xfrm>
                <a:off x="5143504" y="3214686"/>
                <a:ext cx="1143008" cy="584775"/>
              </a:xfrm>
              <a:prstGeom prst="rect">
                <a:avLst/>
              </a:prstGeom>
              <a:noFill/>
            </p:spPr>
            <p:txBody>
              <a:bodyPr wrap="square" rtlCol="0">
                <a:spAutoFit/>
              </a:bodyPr>
              <a:lstStyle/>
              <a:p>
                <a:r>
                  <a:rPr lang="en-US" altLang="zh-CN" sz="3200" i="1" dirty="0" smtClean="0">
                    <a:solidFill>
                      <a:srgbClr val="FF0000"/>
                    </a:solidFill>
                    <a:latin typeface="Times New Roman" pitchFamily="18" charset="0"/>
                    <a:cs typeface="Times New Roman" pitchFamily="18" charset="0"/>
                  </a:rPr>
                  <a:t>x</a:t>
                </a:r>
                <a:r>
                  <a:rPr lang="en-US" altLang="zh-CN" sz="3200" dirty="0" smtClean="0">
                    <a:solidFill>
                      <a:srgbClr val="FF0000"/>
                    </a:solidFill>
                    <a:latin typeface="Times New Roman" pitchFamily="18" charset="0"/>
                    <a:cs typeface="Times New Roman" pitchFamily="18" charset="0"/>
                  </a:rPr>
                  <a:t>=</a:t>
                </a:r>
                <a:endParaRPr lang="zh-CN" altLang="en-US" sz="3200" dirty="0">
                  <a:solidFill>
                    <a:srgbClr val="FF0000"/>
                  </a:solidFill>
                  <a:latin typeface="Times New Roman" pitchFamily="18" charset="0"/>
                  <a:cs typeface="Times New Roman" pitchFamily="18" charset="0"/>
                </a:endParaRPr>
              </a:p>
            </p:txBody>
          </p:sp>
          <p:cxnSp>
            <p:nvCxnSpPr>
              <p:cNvPr id="35" name="直接箭头连接符 34"/>
              <p:cNvCxnSpPr/>
              <p:nvPr/>
            </p:nvCxnSpPr>
            <p:spPr>
              <a:xfrm rot="10800000" flipV="1">
                <a:off x="4357686" y="2928934"/>
                <a:ext cx="857256" cy="42862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rot="10800000">
                <a:off x="4572000" y="3571876"/>
                <a:ext cx="500066"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2786050" y="3143248"/>
                <a:ext cx="1214446"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rot="5400000" flipH="1" flipV="1">
                <a:off x="3108315" y="4178305"/>
                <a:ext cx="1071570"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143240" y="4701589"/>
                <a:ext cx="3143272" cy="584775"/>
              </a:xfrm>
              <a:prstGeom prst="rect">
                <a:avLst/>
              </a:prstGeom>
              <a:noFill/>
            </p:spPr>
            <p:txBody>
              <a:bodyPr wrap="square" rtlCol="0">
                <a:spAutoFit/>
              </a:bodyPr>
              <a:lstStyle/>
              <a:p>
                <a:r>
                  <a:rPr lang="en-US" altLang="zh-CN" sz="3200" i="1" dirty="0" smtClean="0">
                    <a:solidFill>
                      <a:srgbClr val="FF0000"/>
                    </a:solidFill>
                    <a:latin typeface="Times New Roman" pitchFamily="18" charset="0"/>
                    <a:cs typeface="Times New Roman" pitchFamily="18" charset="0"/>
                  </a:rPr>
                  <a:t>a</a:t>
                </a:r>
                <a:r>
                  <a:rPr lang="zh-CN" altLang="en-US" sz="3200" dirty="0" smtClean="0">
                    <a:solidFill>
                      <a:srgbClr val="FF0000"/>
                    </a:solidFill>
                    <a:latin typeface="Times New Roman" pitchFamily="18" charset="0"/>
                    <a:cs typeface="Times New Roman" pitchFamily="18" charset="0"/>
                  </a:rPr>
                  <a:t>的平方根</a:t>
                </a:r>
                <a:endParaRPr lang="zh-CN" altLang="en-US" sz="3200" dirty="0">
                  <a:solidFill>
                    <a:srgbClr val="FF0000"/>
                  </a:solidFill>
                  <a:latin typeface="Times New Roman" pitchFamily="18" charset="0"/>
                  <a:cs typeface="Times New Roman" pitchFamily="18" charset="0"/>
                </a:endParaRPr>
              </a:p>
            </p:txBody>
          </p:sp>
        </p:grpSp>
        <p:sp>
          <p:nvSpPr>
            <p:cNvPr id="30" name="TextBox 29"/>
            <p:cNvSpPr txBox="1"/>
            <p:nvPr/>
          </p:nvSpPr>
          <p:spPr>
            <a:xfrm>
              <a:off x="5786446" y="5500702"/>
              <a:ext cx="3071834" cy="584775"/>
            </a:xfrm>
            <a:prstGeom prst="rect">
              <a:avLst/>
            </a:prstGeom>
            <a:noFill/>
          </p:spPr>
          <p:txBody>
            <a:bodyPr wrap="square" rtlCol="0">
              <a:spAutoFit/>
            </a:bodyPr>
            <a:lstStyle/>
            <a:p>
              <a:r>
                <a:rPr lang="en-US" altLang="zh-CN" sz="3200" i="1" dirty="0" smtClean="0">
                  <a:solidFill>
                    <a:srgbClr val="FF0000"/>
                  </a:solidFill>
                  <a:latin typeface="Times New Roman" pitchFamily="18" charset="0"/>
                  <a:cs typeface="Times New Roman" pitchFamily="18" charset="0"/>
                </a:rPr>
                <a:t>x</a:t>
              </a:r>
              <a:r>
                <a:rPr lang="zh-CN" altLang="en-US" sz="3200" dirty="0" smtClean="0">
                  <a:solidFill>
                    <a:srgbClr val="FF0000"/>
                  </a:solidFill>
                  <a:latin typeface="Times New Roman" pitchFamily="18" charset="0"/>
                  <a:cs typeface="Times New Roman" pitchFamily="18" charset="0"/>
                </a:rPr>
                <a:t>为</a:t>
              </a:r>
              <a:r>
                <a:rPr lang="en-US" altLang="zh-CN" sz="3200" dirty="0" smtClean="0">
                  <a:solidFill>
                    <a:srgbClr val="FF0000"/>
                  </a:solidFill>
                  <a:latin typeface="Times New Roman" pitchFamily="18" charset="0"/>
                  <a:cs typeface="Times New Roman" pitchFamily="18" charset="0"/>
                </a:rPr>
                <a:t> </a:t>
              </a:r>
              <a:r>
                <a:rPr lang="en-US" altLang="zh-CN" sz="3200" i="1" dirty="0" smtClean="0">
                  <a:solidFill>
                    <a:srgbClr val="FF0000"/>
                  </a:solidFill>
                  <a:latin typeface="Times New Roman" pitchFamily="18" charset="0"/>
                  <a:cs typeface="Times New Roman" pitchFamily="18" charset="0"/>
                </a:rPr>
                <a:t>a</a:t>
              </a:r>
              <a:r>
                <a:rPr lang="zh-CN" altLang="en-US" sz="3200" dirty="0" smtClean="0">
                  <a:solidFill>
                    <a:srgbClr val="FF0000"/>
                  </a:solidFill>
                  <a:latin typeface="Times New Roman" pitchFamily="18" charset="0"/>
                  <a:cs typeface="Times New Roman" pitchFamily="18" charset="0"/>
                </a:rPr>
                <a:t>的平方根</a:t>
              </a:r>
              <a:endParaRPr lang="zh-CN" altLang="en-US" sz="3200" dirty="0">
                <a:solidFill>
                  <a:srgbClr val="FF0000"/>
                </a:solidFill>
                <a:latin typeface="Times New Roman" pitchFamily="18" charset="0"/>
                <a:cs typeface="Times New Roman" pitchFamily="18" charset="0"/>
              </a:endParaRPr>
            </a:p>
          </p:txBody>
        </p:sp>
      </p:grpSp>
      <p:sp>
        <p:nvSpPr>
          <p:cNvPr id="40" name="矩形 39"/>
          <p:cNvSpPr/>
          <p:nvPr/>
        </p:nvSpPr>
        <p:spPr>
          <a:xfrm>
            <a:off x="4329048" y="303039"/>
            <a:ext cx="4491424"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400" dirty="0" smtClean="0">
                <a:latin typeface="黑体" panose="02010609060101010101" pitchFamily="2" charset="-122"/>
                <a:ea typeface="黑体" panose="02010609060101010101" pitchFamily="2" charset="-122"/>
                <a:cs typeface="Times New Roman" panose="02020603050405020304" pitchFamily="18" charset="0"/>
              </a:rPr>
              <a:t>知识点二：探究如何开平方</a:t>
            </a:r>
            <a:endParaRPr lang="zh-CN" altLang="en-US" sz="2400" dirty="0">
              <a:latin typeface="黑体" panose="02010609060101010101" pitchFamily="2" charset="-122"/>
              <a:ea typeface="黑体"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412358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nodeType="clickEffect">
                                  <p:stCondLst>
                                    <p:cond delay="0"/>
                                  </p:stCondLst>
                                  <p:childTnLst>
                                    <p:animEffect transition="out" filter="diamond(in)">
                                      <p:cBhvr>
                                        <p:cTn id="12" dur="2000"/>
                                        <p:tgtEl>
                                          <p:spTgt spid="16"/>
                                        </p:tgtEl>
                                      </p:cBhvr>
                                    </p:animEffect>
                                    <p:set>
                                      <p:cBhvr>
                                        <p:cTn id="13" dur="1" fill="hold">
                                          <p:stCondLst>
                                            <p:cond delay="19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220"/>
          <p:cNvSpPr/>
          <p:nvPr/>
        </p:nvSpPr>
        <p:spPr>
          <a:xfrm>
            <a:off x="1064895" y="327025"/>
            <a:ext cx="3218815" cy="4089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FFFF"/>
                </a:solidFill>
                <a:latin typeface="微软雅黑" panose="020B0503020204020204" charset="-122"/>
                <a:ea typeface="微软雅黑" panose="020B0503020204020204" charset="-122"/>
                <a:sym typeface="+mn-ea"/>
              </a:rPr>
              <a:t>合作研学</a:t>
            </a:r>
            <a:r>
              <a:rPr lang="en-US" altLang="zh-CN" sz="2400" b="1" dirty="0">
                <a:solidFill>
                  <a:srgbClr val="FFFFFF"/>
                </a:solidFill>
                <a:latin typeface="微软雅黑" panose="020B0503020204020204" charset="-122"/>
                <a:ea typeface="微软雅黑" panose="020B0503020204020204" charset="-122"/>
                <a:sym typeface="+mn-ea"/>
              </a:rPr>
              <a:t>&amp;</a:t>
            </a:r>
            <a:r>
              <a:rPr lang="zh-CN" altLang="en-US" sz="2400" b="1" dirty="0">
                <a:solidFill>
                  <a:srgbClr val="FFFFFF"/>
                </a:solidFill>
                <a:latin typeface="微软雅黑" panose="020B0503020204020204" charset="-122"/>
                <a:ea typeface="微软雅黑" panose="020B0503020204020204" charset="-122"/>
                <a:sym typeface="+mn-ea"/>
              </a:rPr>
              <a:t>展示激学</a:t>
            </a:r>
          </a:p>
        </p:txBody>
      </p:sp>
      <p:sp>
        <p:nvSpPr>
          <p:cNvPr id="9" name="矩形 8"/>
          <p:cNvSpPr/>
          <p:nvPr/>
        </p:nvSpPr>
        <p:spPr>
          <a:xfrm>
            <a:off x="4329048" y="303039"/>
            <a:ext cx="4059376"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400" dirty="0" smtClean="0">
                <a:latin typeface="黑体" panose="02010609060101010101" pitchFamily="2" charset="-122"/>
                <a:ea typeface="黑体" panose="02010609060101010101" pitchFamily="2" charset="-122"/>
                <a:cs typeface="Times New Roman" panose="02020603050405020304" pitchFamily="18" charset="0"/>
              </a:rPr>
              <a:t>知识点三：练习求平方根</a:t>
            </a:r>
            <a:endParaRPr lang="zh-CN" altLang="en-US" sz="2400" dirty="0">
              <a:latin typeface="黑体" panose="02010609060101010101" pitchFamily="2" charset="-122"/>
              <a:ea typeface="黑体" panose="02010609060101010101" pitchFamily="2" charset="-122"/>
              <a:cs typeface="Times New Roman" panose="02020603050405020304" pitchFamily="18" charset="0"/>
            </a:endParaRPr>
          </a:p>
        </p:txBody>
      </p:sp>
      <p:sp>
        <p:nvSpPr>
          <p:cNvPr id="18" name="矩形 17"/>
          <p:cNvSpPr/>
          <p:nvPr/>
        </p:nvSpPr>
        <p:spPr>
          <a:xfrm>
            <a:off x="357158" y="642918"/>
            <a:ext cx="7929618" cy="1963614"/>
          </a:xfrm>
          <a:prstGeom prst="rect">
            <a:avLst/>
          </a:prstGeom>
        </p:spPr>
        <p:txBody>
          <a:bodyPr wrap="square">
            <a:spAutoFit/>
          </a:bodyPr>
          <a:lstStyle/>
          <a:p>
            <a:pPr>
              <a:lnSpc>
                <a:spcPct val="130000"/>
              </a:lnSpc>
            </a:pPr>
            <a:r>
              <a:rPr lang="en-US" altLang="zh-CN" sz="3200" dirty="0" smtClean="0">
                <a:latin typeface="+mn-ea"/>
              </a:rPr>
              <a:t>1</a:t>
            </a:r>
            <a:r>
              <a:rPr lang="zh-CN" altLang="en-US" sz="3200" dirty="0" smtClean="0">
                <a:latin typeface="+mn-ea"/>
              </a:rPr>
              <a:t>、求下列各数的平方根</a:t>
            </a:r>
            <a:endParaRPr lang="en-US" altLang="zh-CN" sz="3200" dirty="0" smtClean="0">
              <a:latin typeface="+mn-ea"/>
            </a:endParaRPr>
          </a:p>
          <a:p>
            <a:pPr>
              <a:lnSpc>
                <a:spcPct val="130000"/>
              </a:lnSpc>
            </a:pPr>
            <a:r>
              <a:rPr lang="en-US" sz="3200" dirty="0" smtClean="0">
                <a:latin typeface="+mn-ea"/>
              </a:rPr>
              <a:t>(1)81</a:t>
            </a:r>
            <a:r>
              <a:rPr lang="zh-CN" altLang="en-US" sz="3200" dirty="0" smtClean="0">
                <a:latin typeface="+mn-ea"/>
              </a:rPr>
              <a:t>； </a:t>
            </a:r>
            <a:r>
              <a:rPr lang="zh-CN" altLang="en-US" sz="3200" i="1" dirty="0" smtClean="0">
                <a:latin typeface="+mn-ea"/>
              </a:rPr>
              <a:t>　</a:t>
            </a:r>
            <a:r>
              <a:rPr lang="en-US" sz="3200" dirty="0" smtClean="0">
                <a:latin typeface="+mn-ea"/>
              </a:rPr>
              <a:t>(2)       </a:t>
            </a:r>
            <a:r>
              <a:rPr lang="zh-CN" altLang="en-US" sz="3200" dirty="0" smtClean="0">
                <a:latin typeface="+mn-ea"/>
              </a:rPr>
              <a:t>；</a:t>
            </a:r>
            <a:r>
              <a:rPr lang="en-US" sz="3200" dirty="0" smtClean="0">
                <a:latin typeface="+mn-ea"/>
              </a:rPr>
              <a:t>       (3)0</a:t>
            </a:r>
            <a:r>
              <a:rPr lang="en-US" sz="3200" i="1" dirty="0" smtClean="0">
                <a:latin typeface="+mn-ea"/>
              </a:rPr>
              <a:t>.</a:t>
            </a:r>
            <a:r>
              <a:rPr lang="en-US" sz="3200" dirty="0" smtClean="0">
                <a:latin typeface="+mn-ea"/>
              </a:rPr>
              <a:t>04</a:t>
            </a:r>
            <a:r>
              <a:rPr lang="en-US" sz="3200" i="1" dirty="0" smtClean="0">
                <a:latin typeface="+mn-ea"/>
              </a:rPr>
              <a:t>.</a:t>
            </a:r>
            <a:endParaRPr lang="zh-CN" altLang="en-US" sz="3200" dirty="0" smtClean="0">
              <a:latin typeface="+mn-ea"/>
            </a:endParaRPr>
          </a:p>
          <a:p>
            <a:pPr>
              <a:lnSpc>
                <a:spcPct val="120000"/>
              </a:lnSpc>
            </a:pPr>
            <a:endParaRPr lang="zh-CN" altLang="en-US" sz="3200" dirty="0">
              <a:latin typeface="+mn-ea"/>
              <a:cs typeface="Times New Roman" pitchFamily="18" charset="0"/>
            </a:endParaRPr>
          </a:p>
        </p:txBody>
      </p:sp>
      <p:sp>
        <p:nvSpPr>
          <p:cNvPr id="19" name="矩形 18"/>
          <p:cNvSpPr/>
          <p:nvPr/>
        </p:nvSpPr>
        <p:spPr>
          <a:xfrm>
            <a:off x="285720" y="1928802"/>
            <a:ext cx="8215370" cy="1569660"/>
          </a:xfrm>
          <a:prstGeom prst="rect">
            <a:avLst/>
          </a:prstGeom>
        </p:spPr>
        <p:txBody>
          <a:bodyPr wrap="square">
            <a:spAutoFit/>
          </a:bodyPr>
          <a:lstStyle/>
          <a:p>
            <a:pPr>
              <a:lnSpc>
                <a:spcPct val="150000"/>
              </a:lnSpc>
            </a:pPr>
            <a:r>
              <a:rPr lang="zh-CN" altLang="en-US" sz="3200" dirty="0" smtClean="0">
                <a:solidFill>
                  <a:srgbClr val="FF0000"/>
                </a:solidFill>
              </a:rPr>
              <a:t>解</a:t>
            </a:r>
            <a:r>
              <a:rPr lang="zh-CN" altLang="en-US" sz="3200" dirty="0" smtClean="0"/>
              <a:t>：</a:t>
            </a:r>
            <a:r>
              <a:rPr lang="en-US" sz="3200" dirty="0" smtClean="0"/>
              <a:t>(1)</a:t>
            </a:r>
            <a:r>
              <a:rPr lang="zh-CN" altLang="en-US" sz="3200" dirty="0" smtClean="0"/>
              <a:t>因为</a:t>
            </a:r>
            <a:r>
              <a:rPr lang="en-US" sz="3200" dirty="0" smtClean="0"/>
              <a:t>(±9)</a:t>
            </a:r>
            <a:r>
              <a:rPr lang="en-US" sz="3200" baseline="30000" dirty="0" smtClean="0"/>
              <a:t>2</a:t>
            </a:r>
            <a:r>
              <a:rPr lang="en-US" sz="3200" dirty="0" smtClean="0"/>
              <a:t>=81</a:t>
            </a:r>
            <a:r>
              <a:rPr lang="zh-CN" altLang="en-US" sz="3200" dirty="0" smtClean="0"/>
              <a:t>，所以</a:t>
            </a:r>
            <a:r>
              <a:rPr lang="en-US" sz="3200" dirty="0" smtClean="0"/>
              <a:t>81</a:t>
            </a:r>
            <a:r>
              <a:rPr lang="zh-CN" altLang="en-US" sz="3200" dirty="0" smtClean="0"/>
              <a:t>的平方根为</a:t>
            </a:r>
            <a:r>
              <a:rPr lang="en-US" sz="3200" dirty="0" smtClean="0"/>
              <a:t>±9</a:t>
            </a:r>
            <a:r>
              <a:rPr lang="zh-CN" altLang="en-US" sz="3200" dirty="0" smtClean="0"/>
              <a:t>，即</a:t>
            </a:r>
            <a:endParaRPr lang="en-US" altLang="zh-CN" sz="3200" dirty="0" smtClean="0">
              <a:latin typeface="Times New Roman" pitchFamily="18" charset="0"/>
              <a:cs typeface="Times New Roman" pitchFamily="18" charset="0"/>
            </a:endParaRPr>
          </a:p>
        </p:txBody>
      </p:sp>
      <p:graphicFrame>
        <p:nvGraphicFramePr>
          <p:cNvPr id="20" name="Object 1"/>
          <p:cNvGraphicFramePr>
            <a:graphicFrameLocks noChangeAspect="1"/>
          </p:cNvGraphicFramePr>
          <p:nvPr/>
        </p:nvGraphicFramePr>
        <p:xfrm>
          <a:off x="2857488" y="1214422"/>
          <a:ext cx="617593" cy="911685"/>
        </p:xfrm>
        <a:graphic>
          <a:graphicData uri="http://schemas.openxmlformats.org/presentationml/2006/ole">
            <mc:AlternateContent xmlns:mc="http://schemas.openxmlformats.org/markup-compatibility/2006">
              <mc:Choice xmlns:v="urn:schemas-microsoft-com:vml" Requires="v">
                <p:oleObj spid="_x0000_s19514" name="A Equation(公式3.1)" r:id="rId3" imgW="266400" imgH="393480" progId="Equations">
                  <p:embed/>
                </p:oleObj>
              </mc:Choice>
              <mc:Fallback>
                <p:oleObj name="A Equation(公式3.1)" r:id="rId3" imgW="266400" imgH="393480" progId="Equations">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88" y="1214422"/>
                        <a:ext cx="617593" cy="91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2"/>
          <p:cNvGraphicFramePr>
            <a:graphicFrameLocks noChangeAspect="1"/>
          </p:cNvGraphicFramePr>
          <p:nvPr>
            <p:extLst>
              <p:ext uri="{D42A27DB-BD31-4B8C-83A1-F6EECF244321}">
                <p14:modId xmlns:p14="http://schemas.microsoft.com/office/powerpoint/2010/main" val="415151041"/>
              </p:ext>
            </p:extLst>
          </p:nvPr>
        </p:nvGraphicFramePr>
        <p:xfrm>
          <a:off x="2064529" y="2663785"/>
          <a:ext cx="2400314" cy="685804"/>
        </p:xfrm>
        <a:graphic>
          <a:graphicData uri="http://schemas.openxmlformats.org/presentationml/2006/ole">
            <mc:AlternateContent xmlns:mc="http://schemas.openxmlformats.org/markup-compatibility/2006">
              <mc:Choice xmlns:v="urn:schemas-microsoft-com:vml" Requires="v">
                <p:oleObj spid="_x0000_s19515" name="Equation" r:id="rId5" imgW="799920" imgH="228600" progId="Equations">
                  <p:embed/>
                </p:oleObj>
              </mc:Choice>
              <mc:Fallback>
                <p:oleObj name="Equation" r:id="rId5" imgW="799920" imgH="228600" progId="Equations">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529" y="2663785"/>
                        <a:ext cx="2400314" cy="68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4"/>
          <p:cNvGraphicFramePr>
            <a:graphicFrameLocks noChangeAspect="1"/>
          </p:cNvGraphicFramePr>
          <p:nvPr/>
        </p:nvGraphicFramePr>
        <p:xfrm>
          <a:off x="1643042" y="3164776"/>
          <a:ext cx="2071702" cy="1050042"/>
        </p:xfrm>
        <a:graphic>
          <a:graphicData uri="http://schemas.openxmlformats.org/presentationml/2006/ole">
            <mc:AlternateContent xmlns:mc="http://schemas.openxmlformats.org/markup-compatibility/2006">
              <mc:Choice xmlns:v="urn:schemas-microsoft-com:vml" Requires="v">
                <p:oleObj spid="_x0000_s19516" name="Equation" r:id="rId7" imgW="927000" imgH="469800" progId="Equations">
                  <p:embed/>
                </p:oleObj>
              </mc:Choice>
              <mc:Fallback>
                <p:oleObj name="Equation" r:id="rId7" imgW="927000" imgH="469800" progId="Equations">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3042" y="3164776"/>
                        <a:ext cx="2071702" cy="105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5"/>
          <p:cNvGraphicFramePr>
            <a:graphicFrameLocks noChangeAspect="1"/>
          </p:cNvGraphicFramePr>
          <p:nvPr/>
        </p:nvGraphicFramePr>
        <p:xfrm>
          <a:off x="5367344" y="3286124"/>
          <a:ext cx="679505" cy="1003079"/>
        </p:xfrm>
        <a:graphic>
          <a:graphicData uri="http://schemas.openxmlformats.org/presentationml/2006/ole">
            <mc:AlternateContent xmlns:mc="http://schemas.openxmlformats.org/markup-compatibility/2006">
              <mc:Choice xmlns:v="urn:schemas-microsoft-com:vml" Requires="v">
                <p:oleObj spid="_x0000_s19517" name="Equation" r:id="rId9" imgW="266400" imgH="393480" progId="Equations">
                  <p:embed/>
                </p:oleObj>
              </mc:Choice>
              <mc:Fallback>
                <p:oleObj name="Equation" r:id="rId9" imgW="266400" imgH="393480" progId="Equations">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7344" y="3286124"/>
                        <a:ext cx="679505" cy="100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6"/>
          <p:cNvGraphicFramePr>
            <a:graphicFrameLocks noChangeAspect="1"/>
          </p:cNvGraphicFramePr>
          <p:nvPr/>
        </p:nvGraphicFramePr>
        <p:xfrm>
          <a:off x="8079633" y="3286124"/>
          <a:ext cx="850085" cy="1054106"/>
        </p:xfrm>
        <a:graphic>
          <a:graphicData uri="http://schemas.openxmlformats.org/presentationml/2006/ole">
            <mc:AlternateContent xmlns:mc="http://schemas.openxmlformats.org/markup-compatibility/2006">
              <mc:Choice xmlns:v="urn:schemas-microsoft-com:vml" Requires="v">
                <p:oleObj spid="_x0000_s19518" name="Equation" r:id="rId11" imgW="317160" imgH="393480" progId="Equations">
                  <p:embed/>
                </p:oleObj>
              </mc:Choice>
              <mc:Fallback>
                <p:oleObj name="Equation" r:id="rId11" imgW="317160" imgH="393480" progId="Equations">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9633" y="3286124"/>
                        <a:ext cx="850085" cy="105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7"/>
          <p:cNvGraphicFramePr>
            <a:graphicFrameLocks noChangeAspect="1"/>
          </p:cNvGraphicFramePr>
          <p:nvPr/>
        </p:nvGraphicFramePr>
        <p:xfrm>
          <a:off x="785786" y="4143380"/>
          <a:ext cx="2143140" cy="1041804"/>
        </p:xfrm>
        <a:graphic>
          <a:graphicData uri="http://schemas.openxmlformats.org/presentationml/2006/ole">
            <mc:AlternateContent xmlns:mc="http://schemas.openxmlformats.org/markup-compatibility/2006">
              <mc:Choice xmlns:v="urn:schemas-microsoft-com:vml" Requires="v">
                <p:oleObj spid="_x0000_s19519" name="Equation" r:id="rId13" imgW="914400" imgH="444240" progId="Equations">
                  <p:embed/>
                </p:oleObj>
              </mc:Choice>
              <mc:Fallback>
                <p:oleObj name="Equation" r:id="rId13" imgW="914400" imgH="444240" progId="Equations">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786" y="4143380"/>
                        <a:ext cx="2143140" cy="104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8"/>
          <p:cNvGraphicFramePr>
            <a:graphicFrameLocks noChangeAspect="1"/>
          </p:cNvGraphicFramePr>
          <p:nvPr/>
        </p:nvGraphicFramePr>
        <p:xfrm>
          <a:off x="2071670" y="5929330"/>
          <a:ext cx="2798778" cy="614366"/>
        </p:xfrm>
        <a:graphic>
          <a:graphicData uri="http://schemas.openxmlformats.org/presentationml/2006/ole">
            <mc:AlternateContent xmlns:mc="http://schemas.openxmlformats.org/markup-compatibility/2006">
              <mc:Choice xmlns:v="urn:schemas-microsoft-com:vml" Requires="v">
                <p:oleObj spid="_x0000_s19520" name="Equation" r:id="rId15" imgW="1041120" imgH="228600" progId="Equations">
                  <p:embed/>
                </p:oleObj>
              </mc:Choice>
              <mc:Fallback>
                <p:oleObj name="Equation" r:id="rId15" imgW="1041120" imgH="228600" progId="Equations">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71670" y="5929330"/>
                        <a:ext cx="2798778" cy="61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矩形 33"/>
          <p:cNvSpPr/>
          <p:nvPr/>
        </p:nvSpPr>
        <p:spPr>
          <a:xfrm>
            <a:off x="285720" y="5072074"/>
            <a:ext cx="8358246" cy="1575024"/>
          </a:xfrm>
          <a:prstGeom prst="rect">
            <a:avLst/>
          </a:prstGeom>
        </p:spPr>
        <p:txBody>
          <a:bodyPr wrap="square">
            <a:spAutoFit/>
          </a:bodyPr>
          <a:lstStyle/>
          <a:p>
            <a:pPr>
              <a:lnSpc>
                <a:spcPct val="150000"/>
              </a:lnSpc>
            </a:pPr>
            <a:r>
              <a:rPr lang="en-US" sz="3200" dirty="0" smtClean="0">
                <a:latin typeface="+mn-ea"/>
              </a:rPr>
              <a:t>(3)</a:t>
            </a:r>
            <a:r>
              <a:rPr lang="zh-CN" altLang="en-US" sz="3200" dirty="0" smtClean="0">
                <a:latin typeface="+mn-ea"/>
              </a:rPr>
              <a:t>因为</a:t>
            </a:r>
            <a:r>
              <a:rPr lang="en-US" sz="3200" dirty="0" smtClean="0">
                <a:latin typeface="+mn-ea"/>
              </a:rPr>
              <a:t>(±0</a:t>
            </a:r>
            <a:r>
              <a:rPr lang="en-US" sz="3200" i="1" dirty="0" smtClean="0">
                <a:latin typeface="+mn-ea"/>
              </a:rPr>
              <a:t>.</a:t>
            </a:r>
            <a:r>
              <a:rPr lang="en-US" sz="3200" dirty="0" smtClean="0">
                <a:latin typeface="+mn-ea"/>
              </a:rPr>
              <a:t>2)</a:t>
            </a:r>
            <a:r>
              <a:rPr lang="en-US" sz="3200" baseline="30000" dirty="0" smtClean="0">
                <a:latin typeface="+mn-ea"/>
              </a:rPr>
              <a:t>2</a:t>
            </a:r>
            <a:r>
              <a:rPr lang="en-US" sz="3200" dirty="0" smtClean="0">
                <a:latin typeface="+mn-ea"/>
              </a:rPr>
              <a:t>=0</a:t>
            </a:r>
            <a:r>
              <a:rPr lang="en-US" sz="3200" i="1" dirty="0" smtClean="0">
                <a:latin typeface="+mn-ea"/>
              </a:rPr>
              <a:t>.</a:t>
            </a:r>
            <a:r>
              <a:rPr lang="en-US" sz="3200" dirty="0" smtClean="0">
                <a:latin typeface="+mn-ea"/>
              </a:rPr>
              <a:t>04</a:t>
            </a:r>
            <a:r>
              <a:rPr lang="zh-CN" altLang="en-US" sz="3200" dirty="0" smtClean="0">
                <a:latin typeface="+mn-ea"/>
              </a:rPr>
              <a:t>，所以</a:t>
            </a:r>
            <a:r>
              <a:rPr lang="en-US" sz="3200" dirty="0" smtClean="0">
                <a:latin typeface="+mn-ea"/>
              </a:rPr>
              <a:t>0</a:t>
            </a:r>
            <a:r>
              <a:rPr lang="en-US" sz="3200" i="1" dirty="0" smtClean="0">
                <a:latin typeface="+mn-ea"/>
              </a:rPr>
              <a:t>.</a:t>
            </a:r>
            <a:r>
              <a:rPr lang="en-US" sz="3200" dirty="0" smtClean="0">
                <a:latin typeface="+mn-ea"/>
              </a:rPr>
              <a:t>04</a:t>
            </a:r>
            <a:r>
              <a:rPr lang="zh-CN" altLang="en-US" sz="3200" dirty="0" smtClean="0">
                <a:latin typeface="+mn-ea"/>
              </a:rPr>
              <a:t>的平方根为</a:t>
            </a:r>
            <a:r>
              <a:rPr lang="en-US" sz="3200" dirty="0" smtClean="0">
                <a:latin typeface="+mn-ea"/>
              </a:rPr>
              <a:t>±0</a:t>
            </a:r>
            <a:r>
              <a:rPr lang="en-US" sz="3200" i="1" dirty="0" smtClean="0">
                <a:latin typeface="+mn-ea"/>
              </a:rPr>
              <a:t>.</a:t>
            </a:r>
            <a:r>
              <a:rPr lang="en-US" sz="3200" dirty="0" smtClean="0">
                <a:latin typeface="+mn-ea"/>
              </a:rPr>
              <a:t>2</a:t>
            </a:r>
            <a:r>
              <a:rPr lang="zh-CN" altLang="en-US" sz="3200" dirty="0" smtClean="0">
                <a:latin typeface="+mn-ea"/>
              </a:rPr>
              <a:t>，即</a:t>
            </a:r>
            <a:endParaRPr lang="zh-CN" altLang="en-US" sz="3200" dirty="0">
              <a:latin typeface="+mn-ea"/>
              <a:cs typeface="Times New Roman" pitchFamily="18" charset="0"/>
            </a:endParaRPr>
          </a:p>
        </p:txBody>
      </p:sp>
      <p:sp>
        <p:nvSpPr>
          <p:cNvPr id="35" name="矩形 34"/>
          <p:cNvSpPr/>
          <p:nvPr/>
        </p:nvSpPr>
        <p:spPr>
          <a:xfrm>
            <a:off x="285720" y="3381587"/>
            <a:ext cx="8786842" cy="1569660"/>
          </a:xfrm>
          <a:prstGeom prst="rect">
            <a:avLst/>
          </a:prstGeom>
        </p:spPr>
        <p:txBody>
          <a:bodyPr wrap="square">
            <a:spAutoFit/>
          </a:bodyPr>
          <a:lstStyle/>
          <a:p>
            <a:pPr>
              <a:lnSpc>
                <a:spcPct val="150000"/>
              </a:lnSpc>
            </a:pPr>
            <a:r>
              <a:rPr lang="en-US" sz="3200" dirty="0" smtClean="0"/>
              <a:t>(2)</a:t>
            </a:r>
            <a:r>
              <a:rPr lang="zh-CN" altLang="en-US" sz="3200" dirty="0" smtClean="0"/>
              <a:t>因为                    ，所以        的平方根为</a:t>
            </a:r>
            <a:endParaRPr lang="en-US" altLang="zh-CN" sz="3200" dirty="0" smtClean="0"/>
          </a:p>
          <a:p>
            <a:pPr>
              <a:lnSpc>
                <a:spcPct val="150000"/>
              </a:lnSpc>
            </a:pPr>
            <a:r>
              <a:rPr lang="zh-CN" altLang="en-US" sz="3200" dirty="0" smtClean="0">
                <a:latin typeface="Times New Roman" pitchFamily="18" charset="0"/>
                <a:cs typeface="Times New Roman" pitchFamily="18" charset="0"/>
              </a:rPr>
              <a:t>即</a:t>
            </a:r>
            <a:endParaRPr lang="en-US" altLang="zh-CN"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689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par>
                                <p:cTn id="16" presetID="2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par>
                                <p:cTn id="19" presetID="22" presetClass="entr" presetSubtype="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par>
                                <p:cTn id="25" presetID="22" presetClass="entr" presetSubtype="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p:bldP spid="3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721</TotalTime>
  <Words>1386</Words>
  <Application>Microsoft Office PowerPoint</Application>
  <PresentationFormat>全屏显示(4:3)</PresentationFormat>
  <Paragraphs>146</Paragraphs>
  <Slides>19</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19</vt:i4>
      </vt:variant>
    </vt:vector>
  </HeadingPairs>
  <TitlesOfParts>
    <vt:vector size="22" baseType="lpstr">
      <vt:lpstr>波形</vt:lpstr>
      <vt:lpstr>Equation</vt:lpstr>
      <vt:lpstr>A Equation(公式3.1)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209</cp:revision>
  <dcterms:created xsi:type="dcterms:W3CDTF">2015-11-21T07:20:00Z</dcterms:created>
  <dcterms:modified xsi:type="dcterms:W3CDTF">2020-04-24T03:12:10Z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