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4" r:id="rId2"/>
    <p:sldId id="257" r:id="rId3"/>
    <p:sldId id="322" r:id="rId4"/>
    <p:sldId id="325" r:id="rId5"/>
    <p:sldId id="327" r:id="rId6"/>
    <p:sldId id="328" r:id="rId7"/>
    <p:sldId id="329" r:id="rId8"/>
    <p:sldId id="318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49" userDrawn="1">
          <p15:clr>
            <a:srgbClr val="A4A3A4"/>
          </p15:clr>
        </p15:guide>
        <p15:guide id="2" pos="5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07434"/>
    <a:srgbClr val="0062AC"/>
    <a:srgbClr val="568D11"/>
    <a:srgbClr val="0F8FEF"/>
    <a:srgbClr val="4AA44A"/>
    <a:srgbClr val="0F97C7"/>
    <a:srgbClr val="019DD5"/>
    <a:srgbClr val="85AD32"/>
    <a:srgbClr val="009D8C"/>
    <a:srgbClr val="009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273" autoAdjust="0"/>
  </p:normalViewPr>
  <p:slideViewPr>
    <p:cSldViewPr snapToGrid="0">
      <p:cViewPr>
        <p:scale>
          <a:sx n="80" d="100"/>
          <a:sy n="80" d="100"/>
        </p:scale>
        <p:origin x="-1716" y="-828"/>
      </p:cViewPr>
      <p:guideLst>
        <p:guide orient="horz" pos="1049"/>
        <p:guide pos="554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82" d="100"/>
        <a:sy n="82" d="100"/>
      </p:scale>
      <p:origin x="0" y="2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007C-0BBF-4CAD-B02F-7664B804665F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7DC7C-EA85-41EA-BE8E-3BC04B9579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09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07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357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这里的目录编辑不了：需要进入到母版下面编辑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点</a:t>
            </a:r>
            <a:r>
              <a:rPr lang="zh-CN" altLang="en-US" sz="3600" baseline="0" dirty="0" smtClean="0">
                <a:solidFill>
                  <a:srgbClr val="FF0000"/>
                </a:solidFill>
              </a:rPr>
              <a:t> 视图 菜单</a:t>
            </a:r>
            <a:endParaRPr lang="en-US" altLang="zh-CN" sz="3600" baseline="0" dirty="0" smtClean="0">
              <a:solidFill>
                <a:srgbClr val="FF0000"/>
              </a:solidFill>
            </a:endParaRPr>
          </a:p>
          <a:p>
            <a:r>
              <a:rPr lang="zh-CN" altLang="en-US" sz="3600" baseline="0" dirty="0" smtClean="0">
                <a:solidFill>
                  <a:srgbClr val="FF0000"/>
                </a:solidFill>
              </a:rPr>
              <a:t>点 幻灯片母版 菜单</a:t>
            </a:r>
            <a:endParaRPr lang="en-US" altLang="zh-CN" sz="3600" baseline="0" dirty="0" smtClean="0">
              <a:solidFill>
                <a:srgbClr val="FF0000"/>
              </a:solidFill>
            </a:endParaRPr>
          </a:p>
          <a:p>
            <a:r>
              <a:rPr lang="zh-CN" altLang="en-US" sz="3600" baseline="0" dirty="0" smtClean="0">
                <a:solidFill>
                  <a:srgbClr val="FF0000"/>
                </a:solidFill>
              </a:rPr>
              <a:t>进行编辑，编辑好了，点 普通视图 返回 就可以了！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3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28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要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日期占位符 1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0820CF-B880-4189-942D-D702A7CBA730}" type="datetimeFigureOut">
              <a:rPr lang="zh-CN" altLang="en-US" smtClean="0"/>
              <a:pPr/>
              <a:t>2018/12/17</a:t>
            </a:fld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81299220"/>
              </p:ext>
            </p:extLst>
          </p:nvPr>
        </p:nvGraphicFramePr>
        <p:xfrm>
          <a:off x="0" y="1355463"/>
          <a:ext cx="1691680" cy="3873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05296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绪论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界定与表征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合理交通结构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影响因素辨识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干预对策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直接连接符 10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0" y="1358722"/>
            <a:ext cx="1691680" cy="728261"/>
            <a:chOff x="0" y="1272662"/>
            <a:chExt cx="1691680" cy="788186"/>
          </a:xfrm>
        </p:grpSpPr>
        <p:sp>
          <p:nvSpPr>
            <p:cNvPr id="13" name="矩形 12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414455">
                <a:alpha val="89804"/>
              </a:srgb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/>
                <a:t>主要内容</a:t>
              </a:r>
              <a:endParaRPr lang="zh-CN" altLang="en-US" sz="2400" dirty="0"/>
            </a:p>
          </p:txBody>
        </p:sp>
        <p:sp>
          <p:nvSpPr>
            <p:cNvPr id="14" name="等腰三角形 13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/>
          <p:cNvSpPr txBox="1"/>
          <p:nvPr userDrawn="1"/>
        </p:nvSpPr>
        <p:spPr>
          <a:xfrm>
            <a:off x="2210764" y="50928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主要内容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25513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114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进入情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17540561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确定主题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组合 9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1" name="矩形 10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3" name="直接连接符 12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2210764" y="50928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进入情境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五边形 15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3144042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确定主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20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确定主题</a:t>
            </a:r>
            <a:endParaRPr lang="zh-CN" altLang="en-US" sz="36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70320892"/>
              </p:ext>
            </p:extLst>
          </p:nvPr>
        </p:nvGraphicFramePr>
        <p:xfrm>
          <a:off x="0" y="1268760"/>
          <a:ext cx="1691680" cy="3999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3668" y="2079006"/>
            <a:ext cx="1696206" cy="788186"/>
            <a:chOff x="2257770" y="1738764"/>
            <a:chExt cx="1696206" cy="788186"/>
          </a:xfrm>
        </p:grpSpPr>
        <p:grpSp>
          <p:nvGrpSpPr>
            <p:cNvPr id="27" name="组合 26"/>
            <p:cNvGrpSpPr/>
            <p:nvPr userDrawn="1"/>
          </p:nvGrpSpPr>
          <p:grpSpPr>
            <a:xfrm>
              <a:off x="2257770" y="1738764"/>
              <a:ext cx="1691680" cy="788186"/>
              <a:chOff x="0" y="1272662"/>
              <a:chExt cx="1691680" cy="788186"/>
            </a:xfrm>
            <a:solidFill>
              <a:srgbClr val="0070C0"/>
            </a:solidFill>
          </p:grpSpPr>
          <p:sp>
            <p:nvSpPr>
              <p:cNvPr id="28" name="矩形 27"/>
              <p:cNvSpPr/>
              <p:nvPr userDrawn="1"/>
            </p:nvSpPr>
            <p:spPr>
              <a:xfrm>
                <a:off x="0" y="1272662"/>
                <a:ext cx="1691680" cy="788186"/>
              </a:xfrm>
              <a:prstGeom prst="rect">
                <a:avLst/>
              </a:prstGeom>
              <a:solidFill>
                <a:srgbClr val="0062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确定主题</a:t>
                </a:r>
                <a:endPara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等腰三角形 28"/>
              <p:cNvSpPr/>
              <p:nvPr userDrawn="1"/>
            </p:nvSpPr>
            <p:spPr>
              <a:xfrm rot="16200000">
                <a:off x="1547664" y="1594748"/>
                <a:ext cx="144016" cy="1440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" name="等腰三角形 19"/>
            <p:cNvSpPr/>
            <p:nvPr userDrawn="1"/>
          </p:nvSpPr>
          <p:spPr>
            <a:xfrm rot="16200000">
              <a:off x="3809960" y="2082116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2080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主探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00528192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进入情境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8818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自主探究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2" name="等腰三角形 11"/>
          <p:cNvSpPr/>
          <p:nvPr userDrawn="1"/>
        </p:nvSpPr>
        <p:spPr>
          <a:xfrm rot="16200000">
            <a:off x="1547664" y="31742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86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合作交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82397859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进入情境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673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合作交流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 rot="16200000">
            <a:off x="1547664" y="39489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20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享成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3105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分享成果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57554290"/>
              </p:ext>
            </p:extLst>
          </p:nvPr>
        </p:nvGraphicFramePr>
        <p:xfrm>
          <a:off x="8194" y="1295576"/>
          <a:ext cx="1691680" cy="3999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矩形 22"/>
          <p:cNvSpPr/>
          <p:nvPr userDrawn="1"/>
        </p:nvSpPr>
        <p:spPr>
          <a:xfrm>
            <a:off x="3668" y="2079006"/>
            <a:ext cx="1691680" cy="788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-2439" y="4510374"/>
            <a:ext cx="1691680" cy="788186"/>
            <a:chOff x="2311936" y="2060849"/>
            <a:chExt cx="1691680" cy="788186"/>
          </a:xfrm>
        </p:grpSpPr>
        <p:sp>
          <p:nvSpPr>
            <p:cNvPr id="14" name="矩形 13"/>
            <p:cNvSpPr/>
            <p:nvPr userDrawn="1"/>
          </p:nvSpPr>
          <p:spPr>
            <a:xfrm>
              <a:off x="2311936" y="2060849"/>
              <a:ext cx="1691680" cy="788186"/>
            </a:xfrm>
            <a:prstGeom prst="rect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分享成果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 userDrawn="1"/>
          </p:nvSpPr>
          <p:spPr>
            <a:xfrm rot="16200000">
              <a:off x="3857302" y="2382934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604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2" indent="0" algn="ctr">
              <a:buNone/>
              <a:defRPr sz="2100"/>
            </a:lvl2pPr>
            <a:lvl3pPr marL="914324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9" indent="0" algn="ctr">
              <a:buNone/>
              <a:defRPr sz="1600"/>
            </a:lvl5pPr>
            <a:lvl6pPr marL="2285810" indent="0" algn="ctr">
              <a:buNone/>
              <a:defRPr sz="1600"/>
            </a:lvl6pPr>
            <a:lvl7pPr marL="2742973" indent="0" algn="ctr">
              <a:buNone/>
              <a:defRPr sz="1600"/>
            </a:lvl7pPr>
            <a:lvl8pPr marL="3200134" indent="0" algn="ctr">
              <a:buNone/>
              <a:defRPr sz="1600"/>
            </a:lvl8pPr>
            <a:lvl9pPr marL="3657297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82A8-D6B6-4FDA-A495-4D437BAFBB60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D927-E55F-4D12-BD2D-8ABE6C912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296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095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AAB38-F5A3-43C5-844B-413AEF3C02AD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0DA7-01C9-499F-A740-DA0EEA530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62" r:id="rId5"/>
    <p:sldLayoutId id="2147483659" r:id="rId6"/>
    <p:sldLayoutId id="2147483669" r:id="rId7"/>
    <p:sldLayoutId id="2147483673" r:id="rId8"/>
    <p:sldLayoutId id="2147483674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2083" y="-11290"/>
            <a:ext cx="12192000" cy="68692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直角三角形 4"/>
          <p:cNvSpPr/>
          <p:nvPr/>
        </p:nvSpPr>
        <p:spPr>
          <a:xfrm flipH="1">
            <a:off x="5790366" y="-11290"/>
            <a:ext cx="6401633" cy="6869290"/>
          </a:xfrm>
          <a:prstGeom prst="rtTriangle">
            <a:avLst/>
          </a:prstGeom>
          <a:solidFill>
            <a:srgbClr val="0F8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742" y="1183287"/>
            <a:ext cx="5319362" cy="370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18640" y="2136111"/>
            <a:ext cx="583340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三 维 创 意 设 计</a:t>
            </a:r>
            <a:endParaRPr lang="zh-CN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7922" y="4147661"/>
            <a:ext cx="1887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赵 月</a:t>
            </a:r>
            <a:endParaRPr lang="zh-CN" altLang="en-US" sz="2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013660" y="4160124"/>
            <a:ext cx="435600" cy="435600"/>
            <a:chOff x="4672898" y="2936570"/>
            <a:chExt cx="877066" cy="877066"/>
          </a:xfrm>
        </p:grpSpPr>
        <p:sp>
          <p:nvSpPr>
            <p:cNvPr id="30" name="椭圆 29"/>
            <p:cNvSpPr>
              <a:spLocks noChangeArrowheads="1"/>
            </p:cNvSpPr>
            <p:nvPr/>
          </p:nvSpPr>
          <p:spPr bwMode="auto">
            <a:xfrm>
              <a:off x="4672898" y="2936570"/>
              <a:ext cx="877066" cy="877066"/>
            </a:xfrm>
            <a:prstGeom prst="ellipse">
              <a:avLst/>
            </a:prstGeom>
            <a:solidFill>
              <a:srgbClr val="568D11"/>
            </a:solidFill>
            <a:ln w="76200" cap="sq" cmpd="sng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31" name="Picture 5" descr="D:\360data\重要数据\桌面\未标题-4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149" y="3095025"/>
              <a:ext cx="532564" cy="513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8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3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15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4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3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1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4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6000249" y="1647353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62600" y="171509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进入情境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000249" y="2401415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62600" y="246916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确定主题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000249" y="3155478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62600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自主探究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000249" y="3909540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762600" y="397728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合作交流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000249" y="4663602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5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62600" y="473134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分享</a:t>
            </a: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成果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0" y="0"/>
            <a:ext cx="3721100" cy="6858000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77892" y="1244632"/>
            <a:ext cx="15653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活动环节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789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-6.25E-7 -3.33333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-6.25E-7 2.96296E-6 " pathEditMode="relative" rAng="0" ptsTypes="AA">
                                      <p:cBhvr>
                                        <p:cTn id="17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-6.25E-7 -7.40741E-7 " pathEditMode="relative" rAng="0" ptsTypes="AA">
                                      <p:cBhvr>
                                        <p:cTn id="25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33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7 0.0412 L -6.25E-7 1.85185E-6 " pathEditMode="relative" rAng="0" ptsTypes="AA">
                                      <p:cBhvr>
                                        <p:cTn id="41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 animBg="1"/>
      <p:bldP spid="7" grpId="1" animBg="1"/>
      <p:bldP spid="8" grpId="0"/>
      <p:bldP spid="9" grpId="0" animBg="1"/>
      <p:bldP spid="9" grpId="1" animBg="1"/>
      <p:bldP spid="10" grpId="0"/>
      <p:bldP spid="11" grpId="0" animBg="1"/>
      <p:bldP spid="11" grpId="1" animBg="1"/>
      <p:bldP spid="12" grpId="0"/>
      <p:bldP spid="13" grpId="0" animBg="1"/>
      <p:bldP spid="13" grpId="1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2728653" y="1737219"/>
            <a:ext cx="8460430" cy="2266566"/>
            <a:chOff x="2954339" y="1279908"/>
            <a:chExt cx="7162269" cy="1904480"/>
          </a:xfrm>
        </p:grpSpPr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1489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457200">
                <a:lnSpc>
                  <a:spcPct val="130000"/>
                </a:lnSpc>
              </a:pP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十月十四日，史小世早起上学迟到了！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3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——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闹钟没响？挂表时间错了？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3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——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不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！是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因为屋里没有表</a:t>
              </a: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……</a:t>
              </a:r>
              <a:endParaRPr lang="en-US" altLang="zh-CN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963100" y="1279908"/>
              <a:ext cx="807710" cy="3361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英雄贴</a:t>
              </a:r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6585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39001" y="1737219"/>
            <a:ext cx="1210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任务分析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705268" y="2857443"/>
            <a:ext cx="2430642" cy="2304514"/>
            <a:chOff x="3065829" y="2668267"/>
            <a:chExt cx="1872107" cy="1761728"/>
          </a:xfrm>
        </p:grpSpPr>
        <p:sp>
          <p:nvSpPr>
            <p:cNvPr id="25" name="椭圆 24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>
              <a:solidFill>
                <a:srgbClr val="0062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4463987" y="276113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460687" y="276113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33" name="任意多边形 32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avLst/>
                <a:gdLst>
                  <a:gd name="connsiteX0" fmla="*/ 0 w 425885"/>
                  <a:gd name="connsiteY0" fmla="*/ 588724 h 588724"/>
                  <a:gd name="connsiteX1" fmla="*/ 425885 w 425885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88724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任意多边形 33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avLst/>
                <a:gdLst>
                  <a:gd name="connsiteX0" fmla="*/ 0 w 739035"/>
                  <a:gd name="connsiteY0" fmla="*/ 0 h 0"/>
                  <a:gd name="connsiteX1" fmla="*/ 739035 w 73903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avLst/>
                <a:gdLst>
                  <a:gd name="connsiteX0" fmla="*/ 413359 w 413359"/>
                  <a:gd name="connsiteY0" fmla="*/ 588724 h 588724"/>
                  <a:gd name="connsiteX1" fmla="*/ 0 w 413359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3359" h="588724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avLst/>
                <a:gdLst>
                  <a:gd name="connsiteX0" fmla="*/ 726510 w 726510"/>
                  <a:gd name="connsiteY0" fmla="*/ 0 h 0"/>
                  <a:gd name="connsiteX1" fmla="*/ 0 w 72651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任意多边形 36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avLst/>
                <a:gdLst>
                  <a:gd name="connsiteX0" fmla="*/ 425885 w 425885"/>
                  <a:gd name="connsiteY0" fmla="*/ 0 h 576197"/>
                  <a:gd name="connsiteX1" fmla="*/ 0 w 425885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76197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任意多边形 37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avLst/>
                <a:gdLst>
                  <a:gd name="connsiteX0" fmla="*/ 0 w 388307"/>
                  <a:gd name="connsiteY0" fmla="*/ 0 h 576197"/>
                  <a:gd name="connsiteX1" fmla="*/ 388307 w 388307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8307" h="57619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8243584" y="3446144"/>
            <a:ext cx="1261885" cy="1224517"/>
            <a:chOff x="3249007" y="2872916"/>
            <a:chExt cx="971920" cy="936104"/>
          </a:xfrm>
        </p:grpSpPr>
        <p:sp>
          <p:nvSpPr>
            <p:cNvPr id="40" name="椭圆 39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249007" y="3142695"/>
              <a:ext cx="971920" cy="3999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小挂表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22" name="图片 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003" y="2620084"/>
            <a:ext cx="3733052" cy="32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9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8"/>
          <a:stretch/>
        </p:blipFill>
        <p:spPr>
          <a:xfrm>
            <a:off x="1750747" y="1225252"/>
            <a:ext cx="7749002" cy="3848206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766" y="3149355"/>
            <a:ext cx="3866911" cy="355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1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728653" y="1737217"/>
            <a:ext cx="8460430" cy="1802657"/>
            <a:chOff x="2954339" y="1279908"/>
            <a:chExt cx="7162269" cy="1514681"/>
          </a:xfrm>
        </p:grpSpPr>
        <p:sp>
          <p:nvSpPr>
            <p:cNvPr id="3" name="矩形 2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1099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457200">
                <a:lnSpc>
                  <a:spcPct val="15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1.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绘制表针时，圆的切线、同圆心。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5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2.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数字散落表盘时，保证可相连、且不掉落。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963100" y="1279908"/>
              <a:ext cx="1024836" cy="3361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注意事项</a:t>
              </a:r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213" y="4805982"/>
            <a:ext cx="2395870" cy="205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328529" y="2179673"/>
            <a:ext cx="7623545" cy="3104707"/>
          </a:xfrm>
          <a:prstGeom prst="rect">
            <a:avLst/>
          </a:prstGeom>
          <a:solidFill>
            <a:srgbClr val="0062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zh-CN" sz="4400" dirty="0">
                <a:solidFill>
                  <a:srgbClr val="FFC000"/>
                </a:solidFill>
              </a:rPr>
              <a:t>\\172.29.143.244</a:t>
            </a:r>
            <a:r>
              <a:rPr lang="en-US" altLang="zh-CN" sz="4400" dirty="0" smtClean="0"/>
              <a:t>→</a:t>
            </a:r>
            <a:r>
              <a:rPr lang="zh-CN" altLang="en-US" sz="4400" dirty="0" smtClean="0">
                <a:solidFill>
                  <a:srgbClr val="FF0000"/>
                </a:solidFill>
              </a:rPr>
              <a:t>课堂作业</a:t>
            </a:r>
            <a:r>
              <a:rPr lang="en-US" altLang="zh-CN" sz="4400" dirty="0" smtClean="0"/>
              <a:t>→</a:t>
            </a:r>
            <a:r>
              <a:rPr lang="zh-CN" altLang="en-US" sz="4400" dirty="0" smtClean="0">
                <a:solidFill>
                  <a:srgbClr val="FFC000"/>
                </a:solidFill>
              </a:rPr>
              <a:t>选修课</a:t>
            </a:r>
            <a:r>
              <a:rPr lang="en-US" altLang="zh-CN" sz="4400" dirty="0"/>
              <a:t>→</a:t>
            </a:r>
            <a:r>
              <a:rPr lang="zh-CN" altLang="en-US" sz="4400" dirty="0" smtClean="0">
                <a:solidFill>
                  <a:srgbClr val="FFC000"/>
                </a:solidFill>
              </a:rPr>
              <a:t>三维创意设计</a:t>
            </a:r>
            <a:endParaRPr lang="zh-CN" alt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4858769" y="2506530"/>
            <a:ext cx="2155487" cy="1615819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600" b="1" dirty="0" smtClean="0">
                <a:solidFill>
                  <a:srgbClr val="0062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</a:t>
            </a:r>
            <a:endParaRPr lang="zh-CN" altLang="en-US" sz="6600" b="1" dirty="0">
              <a:solidFill>
                <a:srgbClr val="0062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" y="1"/>
            <a:ext cx="12192000" cy="1124744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" y="5733256"/>
            <a:ext cx="12192000" cy="1124744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73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e3dfb666f729f7f55743535daa28450a3cb60"/>
</p:tagLst>
</file>

<file path=ppt/theme/theme1.xml><?xml version="1.0" encoding="utf-8"?>
<a:theme xmlns:a="http://schemas.openxmlformats.org/drawingml/2006/main" name="office 主题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140</Words>
  <Application>Microsoft Office PowerPoint</Application>
  <PresentationFormat>自定义</PresentationFormat>
  <Paragraphs>34</Paragraphs>
  <Slides>8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论文答辩</dc:title>
  <dc:creator>Penelope</dc:creator>
  <cp:lastModifiedBy>Administrator</cp:lastModifiedBy>
  <cp:revision>224</cp:revision>
  <dcterms:created xsi:type="dcterms:W3CDTF">2014-06-18T03:33:50Z</dcterms:created>
  <dcterms:modified xsi:type="dcterms:W3CDTF">2018-12-17T00:42:01Z</dcterms:modified>
</cp:coreProperties>
</file>