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79" r:id="rId4"/>
    <p:sldId id="278" r:id="rId5"/>
    <p:sldId id="280" r:id="rId6"/>
    <p:sldId id="281" r:id="rId7"/>
    <p:sldId id="282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936" y="-402"/>
      </p:cViewPr>
      <p:guideLst>
        <p:guide orient="horz" pos="211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2023/10/10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2023/10/10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2023/10/10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2023/10/10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7479318" y="4074174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2023/10/10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2023/10/10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2023/10/10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2023/10/10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2023/10/10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2023/10/10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2023/10/10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2023/10/10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1.jpe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9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9.pn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png"/><Relationship Id="rId5" Type="http://schemas.openxmlformats.org/officeDocument/2006/relationships/image" Target="../media/image17.wmf"/><Relationship Id="rId10" Type="http://schemas.openxmlformats.org/officeDocument/2006/relationships/image" Target="../media/image9.wmf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60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第十六章 轴对称和中心对称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16.2.3</a:t>
            </a:r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尺规作图</a:t>
            </a:r>
            <a:r>
              <a:rPr lang="en-US" altLang="zh-CN" sz="40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--</a:t>
            </a:r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作垂直平分线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 bwMode="auto">
          <a:xfrm>
            <a:off x="7453354" y="142852"/>
            <a:ext cx="2928926" cy="928694"/>
            <a:chOff x="-205" y="0"/>
            <a:chExt cx="1838" cy="635"/>
          </a:xfrm>
        </p:grpSpPr>
        <p:pic>
          <p:nvPicPr>
            <p:cNvPr id="3" name="Picture 10" descr="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0"/>
              <a:ext cx="1633" cy="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Rectangle 2"/>
            <p:cNvSpPr txBox="1">
              <a:spLocks noChangeArrowheads="1"/>
            </p:cNvSpPr>
            <p:nvPr/>
          </p:nvSpPr>
          <p:spPr bwMode="auto">
            <a:xfrm>
              <a:off x="-205" y="0"/>
              <a:ext cx="1604" cy="63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91403" tIns="45700" rIns="91403" bIns="45700" anchor="ctr"/>
            <a:lstStyle/>
            <a:p>
              <a:pPr algn="r" defTabSz="923925">
                <a:buFont typeface="Arial" panose="020B0604020202020204" pitchFamily="34" charset="0"/>
                <a:buNone/>
              </a:pPr>
              <a:r>
                <a:rPr lang="zh-CN" altLang="en-US" sz="3200" b="1" dirty="0" smtClean="0">
                  <a:solidFill>
                    <a:srgbClr val="CC0000"/>
                  </a:solidFill>
                  <a:ea typeface="黑体" panose="02010609060101010101" pitchFamily="49" charset="-122"/>
                </a:rPr>
                <a:t> 检测</a:t>
              </a:r>
              <a:r>
                <a:rPr lang="zh-CN" altLang="en-US" sz="3200" b="1" dirty="0">
                  <a:solidFill>
                    <a:srgbClr val="CC0000"/>
                  </a:solidFill>
                  <a:ea typeface="黑体" panose="02010609060101010101" pitchFamily="49" charset="-122"/>
                </a:rPr>
                <a:t>反馈</a:t>
              </a:r>
            </a:p>
          </p:txBody>
        </p:sp>
      </p:grpSp>
      <p:sp>
        <p:nvSpPr>
          <p:cNvPr id="5" name="矩形 4"/>
          <p:cNvSpPr/>
          <p:nvPr/>
        </p:nvSpPr>
        <p:spPr>
          <a:xfrm>
            <a:off x="613410" y="965200"/>
            <a:ext cx="8858885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1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利用尺规作线段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MN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的垂直平分线时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设以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M</a:t>
            </a:r>
            <a:r>
              <a:rPr lang="zh-CN" altLang="en-US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N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为圆心所画弧的半径分别为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R</a:t>
            </a:r>
            <a:r>
              <a:rPr lang="en-US" altLang="zh-CN" sz="3200" i="1" baseline="-250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M</a:t>
            </a:r>
            <a:r>
              <a:rPr lang="zh-CN" altLang="en-US" sz="3200" i="1" baseline="-250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R</a:t>
            </a:r>
            <a:r>
              <a:rPr lang="en-US" altLang="zh-CN" sz="3200" i="1" baseline="-250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N</a:t>
            </a:r>
            <a:r>
              <a:rPr lang="zh-CN" altLang="en-US" sz="3200" i="1" baseline="-250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则下列说法正确的是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</a:t>
            </a:r>
            <a:r>
              <a:rPr lang="zh-CN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　　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)</a:t>
            </a:r>
            <a:endParaRPr lang="zh-CN" altLang="zh-CN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85165" y="2477135"/>
            <a:ext cx="10784840" cy="2061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.R</a:t>
            </a:r>
            <a:r>
              <a:rPr lang="en-US" altLang="zh-CN" sz="3200" i="1" baseline="-250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M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与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R</a:t>
            </a:r>
            <a:r>
              <a:rPr lang="en-US" altLang="zh-CN" sz="3200" i="1" baseline="-250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N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不一定相等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但必须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R</a:t>
            </a:r>
            <a:r>
              <a:rPr lang="en-US" altLang="zh-CN" sz="3200" i="1" baseline="-250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M 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&gt;    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MN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R</a:t>
            </a:r>
            <a:r>
              <a:rPr lang="en-US" altLang="zh-CN" sz="3200" i="1" baseline="-250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N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&gt;    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MN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endParaRPr lang="zh-CN" altLang="zh-CN" sz="3200" dirty="0" smtClean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B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.R</a:t>
            </a:r>
            <a:r>
              <a:rPr lang="en-US" altLang="zh-CN" sz="3200" i="1" baseline="-250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M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=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R</a:t>
            </a:r>
            <a:r>
              <a:rPr lang="en-US" altLang="zh-CN" sz="3200" i="1" baseline="-250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N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&gt;   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MN</a:t>
            </a:r>
            <a:endParaRPr lang="zh-CN" altLang="zh-CN" sz="3200" dirty="0" smtClean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C.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R</a:t>
            </a:r>
            <a:r>
              <a:rPr lang="en-US" altLang="zh-CN" sz="3200" i="1" baseline="-250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M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&gt;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R</a:t>
            </a:r>
            <a:r>
              <a:rPr lang="en-US" altLang="zh-CN" sz="3200" i="1" baseline="-250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N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&gt;   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MN</a:t>
            </a:r>
            <a:endParaRPr lang="zh-CN" altLang="zh-CN" sz="3200" dirty="0" smtClean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D.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R</a:t>
            </a:r>
            <a:r>
              <a:rPr lang="en-US" altLang="zh-CN" sz="3200" i="1" baseline="-250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M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=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R</a:t>
            </a:r>
            <a:r>
              <a:rPr lang="en-US" altLang="zh-CN" sz="3200" i="1" baseline="-250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N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=   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MN</a:t>
            </a:r>
            <a:endParaRPr lang="zh-CN" altLang="zh-CN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57555" y="4565650"/>
            <a:ext cx="10688320" cy="1076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解析</a:t>
            </a:r>
            <a:r>
              <a:rPr lang="en-US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: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根据作已知线段的垂直平分线的画法即可知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B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正确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故选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B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endParaRPr lang="zh-CN" altLang="zh-CN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340610" y="1927756"/>
            <a:ext cx="42037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B</a:t>
            </a:r>
            <a:endParaRPr lang="zh-CN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6499860" y="2191385"/>
          <a:ext cx="685800" cy="1022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Equation" r:id="rId4" imgW="3657600" imgH="9448800" progId="Equation.DSMT4">
                  <p:embed/>
                </p:oleObj>
              </mc:Choice>
              <mc:Fallback>
                <p:oleObj name="Equation" r:id="rId4" imgW="3657600" imgH="9448800" progId="Equation.DSMT4">
                  <p:embed/>
                  <p:pic>
                    <p:nvPicPr>
                      <p:cNvPr id="0" name="图片 2048"/>
                      <p:cNvPicPr>
                        <a:picLocks noChangeAspect="1"/>
                      </p:cNvPicPr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99860" y="2191385"/>
                        <a:ext cx="685800" cy="102298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2576830" y="3337560"/>
          <a:ext cx="29210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Equation" r:id="rId6" imgW="3657600" imgH="9448800" progId="Equation.DSMT4">
                  <p:embed/>
                </p:oleObj>
              </mc:Choice>
              <mc:Fallback>
                <p:oleObj name="Equation" r:id="rId6" imgW="3657600" imgH="9448800" progId="Equation.DSMT4">
                  <p:embed/>
                  <p:pic>
                    <p:nvPicPr>
                      <p:cNvPr id="0" name="图片 2049"/>
                      <p:cNvPicPr>
                        <a:picLocks noChangeAspect="1"/>
                      </p:cNvPicPr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76830" y="3337560"/>
                        <a:ext cx="292100" cy="7524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2340610" y="2872105"/>
          <a:ext cx="30226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Equation" r:id="rId8" imgW="3657600" imgH="9448800" progId="Equation.DSMT4">
                  <p:embed/>
                </p:oleObj>
              </mc:Choice>
              <mc:Fallback>
                <p:oleObj name="Equation" r:id="rId8" imgW="3657600" imgH="9448800" progId="Equation.DSMT4">
                  <p:embed/>
                  <p:pic>
                    <p:nvPicPr>
                      <p:cNvPr id="0" name="图片 2050"/>
                      <p:cNvPicPr>
                        <a:picLocks noChangeAspect="1"/>
                      </p:cNvPicPr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340610" y="2872105"/>
                        <a:ext cx="302260" cy="7778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8721090" y="2191385"/>
          <a:ext cx="44577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Equation" r:id="rId9" imgW="3657600" imgH="9448800" progId="Equation.DSMT4">
                  <p:embed/>
                </p:oleObj>
              </mc:Choice>
              <mc:Fallback>
                <p:oleObj name="Equation" r:id="rId9" imgW="3657600" imgH="9448800" progId="Equation.DSMT4">
                  <p:embed/>
                  <p:pic>
                    <p:nvPicPr>
                      <p:cNvPr id="0" name="图片 2051"/>
                      <p:cNvPicPr>
                        <a:picLocks noChangeAspect="1"/>
                      </p:cNvPicPr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721090" y="2191385"/>
                        <a:ext cx="445770" cy="11461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2260600" y="3752215"/>
          <a:ext cx="316230" cy="8134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Equation" r:id="rId10" imgW="3657600" imgH="9448800" progId="Equation.DSMT4">
                  <p:embed/>
                </p:oleObj>
              </mc:Choice>
              <mc:Fallback>
                <p:oleObj name="Equation" r:id="rId10" imgW="3657600" imgH="9448800" progId="Equation.DSMT4">
                  <p:embed/>
                  <p:pic>
                    <p:nvPicPr>
                      <p:cNvPr id="0" name="图片 2052"/>
                      <p:cNvPicPr>
                        <a:picLocks noChangeAspect="1"/>
                      </p:cNvPicPr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60600" y="3752215"/>
                        <a:ext cx="316230" cy="81343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3365" y="352425"/>
            <a:ext cx="10633075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2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如图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(1)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所示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在河岸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l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的同侧有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</a:t>
            </a:r>
            <a:r>
              <a:rPr lang="zh-CN" altLang="en-US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B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两村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要在河边修一水泵站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P</a:t>
            </a:r>
            <a:r>
              <a:rPr lang="zh-CN" altLang="en-US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使水送到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</a:t>
            </a:r>
            <a:r>
              <a:rPr lang="zh-CN" altLang="en-US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B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两村所用的水管最短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两村不共用水管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)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另在河边修一码头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Q</a:t>
            </a:r>
            <a:r>
              <a:rPr lang="zh-CN" altLang="en-US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使其到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</a:t>
            </a:r>
            <a:r>
              <a:rPr lang="zh-CN" altLang="en-US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B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两村的距离相等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试画出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P</a:t>
            </a:r>
            <a:r>
              <a:rPr lang="zh-CN" altLang="en-US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Q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所在的位置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 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pic>
        <p:nvPicPr>
          <p:cNvPr id="3" name="图片 2"/>
          <p:cNvPicPr/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t="1160" r="51738"/>
          <a:stretch>
            <a:fillRect/>
          </a:stretch>
        </p:blipFill>
        <p:spPr bwMode="auto">
          <a:xfrm>
            <a:off x="8396605" y="1861820"/>
            <a:ext cx="2489835" cy="1757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矩形 3"/>
          <p:cNvSpPr/>
          <p:nvPr/>
        </p:nvSpPr>
        <p:spPr>
          <a:xfrm>
            <a:off x="410210" y="2000250"/>
            <a:ext cx="6491605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解析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: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点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P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为点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关于直线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l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的对称点和点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B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的连线与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l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的交点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点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Q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为线段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AB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垂直平分线与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l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的交点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endParaRPr lang="zh-CN" altLang="zh-CN" sz="28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56845" y="3881120"/>
            <a:ext cx="7974965" cy="181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解</a:t>
            </a:r>
            <a:r>
              <a:rPr lang="en-US" altLang="zh-CN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: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如图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(2)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所示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作点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关于直线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l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的对称点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A'</a:t>
            </a:r>
            <a:r>
              <a:rPr lang="zh-CN" altLang="en-US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连接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A'B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交直线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l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于点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P.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连接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AB</a:t>
            </a:r>
            <a:r>
              <a:rPr lang="zh-CN" altLang="en-US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作线段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AB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的垂直平分线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交直线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l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于点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Q.P</a:t>
            </a:r>
            <a:r>
              <a:rPr lang="zh-CN" altLang="en-US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Q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两点对应的位置就是所求的位置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endParaRPr lang="zh-CN" altLang="zh-CN" sz="28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pic>
        <p:nvPicPr>
          <p:cNvPr id="6" name="图片 5"/>
          <p:cNvPicPr/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l="48262" t="1160"/>
          <a:stretch>
            <a:fillRect/>
          </a:stretch>
        </p:blipFill>
        <p:spPr bwMode="auto">
          <a:xfrm>
            <a:off x="8406765" y="3744595"/>
            <a:ext cx="3278505" cy="2429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90575" y="569595"/>
            <a:ext cx="10226675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3</a:t>
            </a:r>
            <a:r>
              <a:rPr lang="en-US" altLang="zh-CN" sz="36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如图所示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请你在下列各图中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过点</a:t>
            </a:r>
            <a:r>
              <a:rPr lang="en-US" altLang="zh-CN" sz="36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P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画出射线</a:t>
            </a:r>
            <a:r>
              <a:rPr lang="en-US" altLang="zh-CN" sz="36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AB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或线段</a:t>
            </a:r>
            <a:r>
              <a:rPr lang="en-US" altLang="zh-CN" sz="36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AB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的垂线</a:t>
            </a:r>
            <a:r>
              <a:rPr lang="en-US" altLang="zh-CN" sz="36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endParaRPr lang="zh-CN" altLang="zh-CN" sz="36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pic>
        <p:nvPicPr>
          <p:cNvPr id="4" name="图片 3"/>
          <p:cNvPicPr/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317159" y="1886997"/>
            <a:ext cx="511256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图片 4"/>
          <p:cNvPicPr/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070860" y="4166235"/>
            <a:ext cx="5068570" cy="2586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>
          <a:xfrm>
            <a:off x="697672" y="4315584"/>
            <a:ext cx="213995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dirty="0" smtClean="0">
                <a:solidFill>
                  <a:srgbClr val="FF0000"/>
                </a:solidFill>
              </a:rPr>
              <a:t>解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:</a:t>
            </a:r>
            <a:r>
              <a:rPr lang="zh-CN" altLang="zh-CN" sz="2800" b="1" dirty="0" smtClean="0"/>
              <a:t>如图所示</a:t>
            </a:r>
            <a:r>
              <a:rPr lang="en-US" altLang="zh-CN" sz="2800" b="1" i="1" dirty="0" smtClean="0"/>
              <a:t>.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/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886700" y="1012825"/>
            <a:ext cx="3289300" cy="2118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矩形 2"/>
          <p:cNvSpPr/>
          <p:nvPr/>
        </p:nvSpPr>
        <p:spPr>
          <a:xfrm>
            <a:off x="488950" y="404495"/>
            <a:ext cx="8813800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4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如图所示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已知钝角∠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AOB</a:t>
            </a:r>
            <a:r>
              <a:rPr lang="zh-CN" altLang="en-US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点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D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在射线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OB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上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 </a:t>
            </a:r>
            <a:endParaRPr lang="zh-CN" altLang="zh-CN" sz="3200" dirty="0" smtClean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(1)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画直线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DE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⊥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OB</a:t>
            </a:r>
            <a:r>
              <a:rPr lang="zh-CN" altLang="en-US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；</a:t>
            </a:r>
            <a:endParaRPr lang="zh-CN" altLang="zh-CN" sz="3200" dirty="0" smtClean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(2)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画直线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DF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⊥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OA</a:t>
            </a:r>
            <a:r>
              <a:rPr lang="zh-CN" altLang="en-US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垂足为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F.</a:t>
            </a:r>
            <a:endParaRPr lang="zh-CN" altLang="zh-CN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3471" y="2514228"/>
            <a:ext cx="487489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dirty="0" smtClean="0">
                <a:solidFill>
                  <a:srgbClr val="FF0000"/>
                </a:solidFill>
              </a:rPr>
              <a:t>解</a:t>
            </a:r>
            <a:r>
              <a:rPr lang="en-US" altLang="zh-CN" sz="2800" b="1" dirty="0" smtClean="0"/>
              <a:t>:(1)</a:t>
            </a:r>
            <a:r>
              <a:rPr lang="zh-CN" altLang="zh-CN" sz="2800" b="1" dirty="0" smtClean="0"/>
              <a:t>如图所示</a:t>
            </a:r>
            <a:r>
              <a:rPr lang="en-US" altLang="zh-CN" sz="2800" b="1" i="1" dirty="0" smtClean="0"/>
              <a:t>.</a:t>
            </a:r>
            <a:r>
              <a:rPr lang="zh-CN" altLang="zh-CN" sz="2800" b="1" i="1" dirty="0" smtClean="0"/>
              <a:t>　</a:t>
            </a:r>
            <a:r>
              <a:rPr lang="en-US" altLang="zh-CN" sz="2800" b="1" dirty="0" smtClean="0"/>
              <a:t>(2)</a:t>
            </a:r>
            <a:r>
              <a:rPr lang="zh-CN" altLang="zh-CN" sz="2800" b="1" dirty="0" smtClean="0"/>
              <a:t>如图所示</a:t>
            </a:r>
            <a:r>
              <a:rPr lang="en-US" altLang="zh-CN" sz="2800" b="1" i="1" dirty="0" smtClean="0"/>
              <a:t>. </a:t>
            </a:r>
            <a:endParaRPr lang="zh-CN" altLang="en-US" sz="2800" b="1" dirty="0"/>
          </a:p>
        </p:txBody>
      </p:sp>
      <p:pic>
        <p:nvPicPr>
          <p:cNvPr id="5" name="图片 4"/>
          <p:cNvPicPr/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87755" y="3035935"/>
            <a:ext cx="517017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/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374255" y="1297305"/>
            <a:ext cx="3545205" cy="178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733654" y="1999534"/>
          <a:ext cx="12065" cy="31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4" imgW="152400" imgH="393700" progId="Equation.DSMT4">
                  <p:embed/>
                </p:oleObj>
              </mc:Choice>
              <mc:Fallback>
                <p:oleObj name="Equation" r:id="rId4" imgW="152400" imgH="393700" progId="Equation.DSMT4">
                  <p:embed/>
                  <p:pic>
                    <p:nvPicPr>
                      <p:cNvPr id="0" name="图片 3072"/>
                      <p:cNvPicPr>
                        <a:picLocks noChangeAspect="1"/>
                      </p:cNvPicPr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33654" y="1999534"/>
                        <a:ext cx="12065" cy="3111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/>
          <p:cNvSpPr/>
          <p:nvPr/>
        </p:nvSpPr>
        <p:spPr>
          <a:xfrm>
            <a:off x="556260" y="478790"/>
            <a:ext cx="9527540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5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如图所示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已知Δ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ABC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中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AB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=2,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BC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=4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 </a:t>
            </a:r>
            <a:endParaRPr lang="zh-CN" altLang="zh-CN" sz="2800" dirty="0" smtClean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(1)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画出Δ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ABC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的高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AD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和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CE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；</a:t>
            </a:r>
            <a:endParaRPr lang="zh-CN" altLang="zh-CN" sz="2800" dirty="0" smtClean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(2)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若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AD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=     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求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CE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的长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endParaRPr lang="zh-CN" altLang="zh-CN" sz="28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pic>
        <p:nvPicPr>
          <p:cNvPr id="5" name="图片 4"/>
          <p:cNvPicPr/>
          <p:nvPr/>
        </p:nvPicPr>
        <p:blipFill>
          <a:blip r:embed="rId6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374255" y="3573145"/>
            <a:ext cx="3869055" cy="2818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>
          <a:xfrm>
            <a:off x="1260659" y="2900184"/>
            <a:ext cx="258889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dirty="0" smtClean="0">
                <a:solidFill>
                  <a:srgbClr val="FF0000"/>
                </a:solidFill>
              </a:rPr>
              <a:t>解</a:t>
            </a:r>
            <a:r>
              <a:rPr lang="en-US" altLang="zh-CN" sz="2800" dirty="0" smtClean="0"/>
              <a:t>:(1)</a:t>
            </a:r>
            <a:r>
              <a:rPr lang="zh-CN" altLang="zh-CN" sz="2800" dirty="0" smtClean="0"/>
              <a:t>如图所示</a:t>
            </a:r>
            <a:r>
              <a:rPr lang="en-US" altLang="zh-CN" sz="2800" i="1" dirty="0" smtClean="0"/>
              <a:t>. </a:t>
            </a:r>
            <a:endParaRPr lang="zh-CN" altLang="en-US" sz="2800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775520" y="3789040"/>
          <a:ext cx="5203703" cy="18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7" imgW="56388000" imgH="19507200" progId="Equation.DSMT4">
                  <p:embed/>
                </p:oleObj>
              </mc:Choice>
              <mc:Fallback>
                <p:oleObj name="Equation" r:id="rId7" imgW="56388000" imgH="19507200" progId="Equation.DSMT4">
                  <p:embed/>
                  <p:pic>
                    <p:nvPicPr>
                      <p:cNvPr id="0" name="图片 3073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75520" y="3789040"/>
                        <a:ext cx="5203703" cy="18002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2082800" y="1306195"/>
          <a:ext cx="685800" cy="1022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9" imgW="3657600" imgH="9448800" progId="Equation.DSMT4">
                  <p:embed/>
                </p:oleObj>
              </mc:Choice>
              <mc:Fallback>
                <p:oleObj name="Equation" r:id="rId9" imgW="3657600" imgH="9448800" progId="Equation.DSMT4">
                  <p:embed/>
                  <p:pic>
                    <p:nvPicPr>
                      <p:cNvPr id="0" name="图片 2048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082800" y="1306195"/>
                        <a:ext cx="685800" cy="102298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/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845550" y="1045845"/>
            <a:ext cx="2753360" cy="1981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矩形 2"/>
          <p:cNvSpPr/>
          <p:nvPr/>
        </p:nvSpPr>
        <p:spPr>
          <a:xfrm>
            <a:off x="435610" y="443865"/>
            <a:ext cx="8938895" cy="2245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6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画图并回答问题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 </a:t>
            </a:r>
            <a:endParaRPr lang="zh-CN" altLang="zh-CN" sz="2800" dirty="0" smtClean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(1)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过点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P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画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OA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的垂线交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OC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于点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B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；</a:t>
            </a:r>
            <a:endParaRPr lang="zh-CN" altLang="zh-CN" sz="2800" dirty="0" smtClean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(2)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画点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P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到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OB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的垂线段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PM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；</a:t>
            </a:r>
            <a:endParaRPr lang="zh-CN" altLang="zh-CN" sz="2800" dirty="0" smtClean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(3)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指出上述作图中哪条线段的长度表示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P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点到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OB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的距离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；</a:t>
            </a:r>
            <a:endParaRPr lang="zh-CN" altLang="zh-CN" sz="2800" dirty="0" smtClean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(4)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比较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PM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与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OP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的大小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并说明理由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endParaRPr lang="zh-CN" altLang="zh-CN" sz="28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pic>
        <p:nvPicPr>
          <p:cNvPr id="4" name="图片 3"/>
          <p:cNvPicPr/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407275" y="3669030"/>
            <a:ext cx="3532505" cy="243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1071245" y="3531235"/>
            <a:ext cx="6677025" cy="181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解</a:t>
            </a:r>
            <a:r>
              <a:rPr lang="en-US" altLang="zh-CN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: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(1)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如图所示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 </a:t>
            </a:r>
            <a:endParaRPr lang="zh-CN" altLang="zh-CN" sz="2800" dirty="0" smtClean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(2)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如图所示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endParaRPr lang="zh-CN" altLang="zh-CN" sz="2800" dirty="0" smtClean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(3)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PM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的长度表示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P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点到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OB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的距离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endParaRPr lang="zh-CN" altLang="zh-CN" sz="2800" dirty="0" smtClean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(4)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PM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&lt;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OP</a:t>
            </a:r>
            <a:r>
              <a:rPr lang="zh-CN" altLang="en-US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垂线段最短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endParaRPr lang="zh-CN" altLang="zh-CN" sz="28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6" name="动作按钮: 第一张 5">
            <a:hlinkClick r:id="" action="ppaction://hlinkshowjump?jump=firstslide" highlightClick="1"/>
          </p:cNvPr>
          <p:cNvSpPr/>
          <p:nvPr/>
        </p:nvSpPr>
        <p:spPr>
          <a:xfrm>
            <a:off x="8239140" y="6215082"/>
            <a:ext cx="936104" cy="360040"/>
          </a:xfrm>
          <a:prstGeom prst="actionButtonHo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 220"/>
          <p:cNvSpPr/>
          <p:nvPr/>
        </p:nvSpPr>
        <p:spPr>
          <a:xfrm>
            <a:off x="0" y="835025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课前准备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" y="306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文本框 1"/>
          <p:cNvSpPr txBox="1"/>
          <p:nvPr/>
        </p:nvSpPr>
        <p:spPr>
          <a:xfrm>
            <a:off x="3590290" y="1922145"/>
            <a:ext cx="3792855" cy="3243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lang="zh-CN" altLang="en-US" sz="4800" dirty="0">
                <a:latin typeface="黑体" panose="02010609060101010101" pitchFamily="49" charset="-122"/>
                <a:ea typeface="黑体" panose="02010609060101010101" pitchFamily="49" charset="-122"/>
              </a:rPr>
              <a:t>数学书</a:t>
            </a:r>
          </a:p>
          <a:p>
            <a:pPr algn="ctr" fontAlgn="auto">
              <a:lnSpc>
                <a:spcPct val="150000"/>
              </a:lnSpc>
            </a:pPr>
            <a:r>
              <a:rPr lang="zh-CN" altLang="en-US" sz="4800" dirty="0">
                <a:latin typeface="黑体" panose="02010609060101010101" pitchFamily="49" charset="-122"/>
                <a:ea typeface="黑体" panose="02010609060101010101" pitchFamily="49" charset="-122"/>
              </a:rPr>
              <a:t>练习本</a:t>
            </a:r>
          </a:p>
          <a:p>
            <a:pPr algn="ctr" fontAlgn="auto">
              <a:lnSpc>
                <a:spcPct val="150000"/>
              </a:lnSpc>
            </a:pPr>
            <a:r>
              <a:rPr lang="zh-CN" altLang="zh-CN" sz="4800" dirty="0">
                <a:latin typeface="黑体" panose="02010609060101010101" pitchFamily="49" charset="-122"/>
                <a:ea typeface="黑体" panose="02010609060101010101" pitchFamily="49" charset="-122"/>
              </a:rPr>
              <a:t>直尺圆规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" y="306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0" y="763905"/>
            <a:ext cx="2414905" cy="46990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新课引入 </a:t>
            </a:r>
            <a:endParaRPr lang="zh-CN" altLang="zh-CN" sz="20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" name="图片 2"/>
          <p:cNvPicPr/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280400" y="3418840"/>
            <a:ext cx="3054985" cy="301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125095" y="1363980"/>
            <a:ext cx="11579860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如图所示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点</a:t>
            </a:r>
            <a:r>
              <a:rPr lang="en-US" altLang="zh-CN" sz="36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en-US" altLang="zh-CN" sz="36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B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en-US" altLang="zh-CN" sz="36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C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表示三个村庄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现要建一座深井水泵站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向三个村庄分别送水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为使三条输水管长度相同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水泵站应建在何处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?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请画示意图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并说明理由</a:t>
            </a:r>
            <a:r>
              <a:rPr lang="en-US" altLang="zh-CN" sz="36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 </a:t>
            </a:r>
            <a:endParaRPr lang="zh-CN" altLang="zh-CN" sz="3600" dirty="0" smtClean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300" y="3790950"/>
            <a:ext cx="78676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u="sng" dirty="0" smtClean="0">
                <a:solidFill>
                  <a:srgbClr val="FF0000"/>
                </a:solidFill>
              </a:rPr>
              <a:t>线段垂直平分线性质定理的逆定理</a:t>
            </a:r>
            <a:r>
              <a:rPr lang="zh-CN" altLang="en-US" sz="3600" dirty="0" smtClean="0"/>
              <a:t>：</a:t>
            </a:r>
            <a:r>
              <a:rPr lang="zh-CN" altLang="en-US" sz="3600" dirty="0">
                <a:latin typeface="黑体" pitchFamily="49" charset="-122"/>
                <a:ea typeface="黑体" pitchFamily="49" charset="-122"/>
              </a:rPr>
              <a:t>到线段两端距离相等的点，在这条线段的垂直平分线上</a:t>
            </a:r>
            <a:endParaRPr lang="zh-CN" altLang="en-US" sz="3600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8667750" y="5876925"/>
            <a:ext cx="2276475" cy="28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8667750" y="3790950"/>
            <a:ext cx="1138237" cy="2085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8280400" y="4181475"/>
            <a:ext cx="2378075" cy="13638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9805987" y="4752975"/>
            <a:ext cx="1905" cy="1771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椭圆 14"/>
          <p:cNvSpPr/>
          <p:nvPr/>
        </p:nvSpPr>
        <p:spPr>
          <a:xfrm>
            <a:off x="9783127" y="503872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9991725" y="4752975"/>
            <a:ext cx="666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 animBg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 220"/>
          <p:cNvSpPr/>
          <p:nvPr/>
        </p:nvSpPr>
        <p:spPr>
          <a:xfrm>
            <a:off x="76200" y="89281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学习目标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" y="5809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文本框 1"/>
          <p:cNvSpPr txBox="1"/>
          <p:nvPr/>
        </p:nvSpPr>
        <p:spPr>
          <a:xfrm>
            <a:off x="568325" y="1704340"/>
            <a:ext cx="1084897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sz="36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1</a:t>
            </a:r>
            <a:r>
              <a:rPr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 </a:t>
            </a:r>
            <a:r>
              <a:rPr sz="3600" dirty="0" err="1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会用尺规</a:t>
            </a:r>
            <a:r>
              <a:rPr sz="3600" dirty="0" err="1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作已知线段的垂直平分线</a:t>
            </a:r>
            <a:r>
              <a:rPr sz="36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endParaRPr sz="36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l" fontAlgn="auto">
              <a:lnSpc>
                <a:spcPct val="150000"/>
              </a:lnSpc>
            </a:pPr>
            <a:r>
              <a:rPr sz="36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2.</a:t>
            </a:r>
            <a:r>
              <a:rPr sz="36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会用尺规作</a:t>
            </a:r>
            <a:r>
              <a:rPr lang="zh-CN" altLang="en-US" sz="360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：</a:t>
            </a:r>
            <a:r>
              <a:rPr sz="360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经过一已知点作已知直线的垂线</a:t>
            </a:r>
            <a:r>
              <a:rPr sz="36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8" y="306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0" y="701040"/>
            <a:ext cx="2736850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0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合作研学</a:t>
            </a:r>
            <a:r>
              <a:rPr lang="en-US" altLang="zh-CN" sz="20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&amp;</a:t>
            </a:r>
            <a:r>
              <a:rPr lang="zh-CN" altLang="en-US" sz="20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展示激学</a:t>
            </a:r>
          </a:p>
        </p:txBody>
      </p:sp>
      <p:pic>
        <p:nvPicPr>
          <p:cNvPr id="5" name="图片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33981" y="3785741"/>
            <a:ext cx="3089945" cy="830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>
          <a:xfrm>
            <a:off x="217170" y="1198880"/>
            <a:ext cx="84664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如图所示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zh-CN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已知线段</a:t>
            </a:r>
            <a:r>
              <a:rPr lang="en-US" altLang="zh-CN" sz="2800" b="1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AB. </a:t>
            </a:r>
            <a:r>
              <a:rPr lang="zh-CN" altLang="zh-CN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求作</a:t>
            </a:r>
            <a:r>
              <a:rPr lang="en-US" altLang="zh-CN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:</a:t>
            </a:r>
            <a:r>
              <a:rPr lang="zh-CN" altLang="zh-CN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线段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AB</a:t>
            </a:r>
            <a:r>
              <a:rPr lang="zh-CN" altLang="zh-CN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的垂直平分线</a:t>
            </a:r>
            <a:r>
              <a:rPr lang="en-US" altLang="zh-CN" sz="2800" b="1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</a:p>
        </p:txBody>
      </p:sp>
      <p:sp>
        <p:nvSpPr>
          <p:cNvPr id="7" name="矩形 6"/>
          <p:cNvSpPr/>
          <p:nvPr/>
        </p:nvSpPr>
        <p:spPr>
          <a:xfrm>
            <a:off x="-1" y="1659255"/>
            <a:ext cx="1091367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dirty="0" smtClean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〔解析〕由线段垂直平分线性质定理的逆定理可知,只要作出到这条线段端点距离相等的两点,连接这两个点,即得所求作的直线.</a:t>
            </a:r>
          </a:p>
        </p:txBody>
      </p:sp>
      <p:sp>
        <p:nvSpPr>
          <p:cNvPr id="8" name="矩形 7"/>
          <p:cNvSpPr/>
          <p:nvPr/>
        </p:nvSpPr>
        <p:spPr>
          <a:xfrm>
            <a:off x="128583" y="2637041"/>
            <a:ext cx="28921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作法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:</a:t>
            </a:r>
            <a:r>
              <a:rPr lang="zh-CN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如图所示</a:t>
            </a:r>
            <a:r>
              <a:rPr lang="en-US" altLang="zh-CN" sz="2800" b="1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 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0536097"/>
              </p:ext>
            </p:extLst>
          </p:nvPr>
        </p:nvGraphicFramePr>
        <p:xfrm>
          <a:off x="5788660" y="2927596"/>
          <a:ext cx="1145540" cy="7555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5" imgW="14325600" imgH="9448800" progId="">
                  <p:embed/>
                </p:oleObj>
              </mc:Choice>
              <mc:Fallback>
                <p:oleObj name="Equation" r:id="rId5" imgW="14325600" imgH="9448800" progId="">
                  <p:embed/>
                  <p:pic>
                    <p:nvPicPr>
                      <p:cNvPr id="0" name="图片 1024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88660" y="2927596"/>
                        <a:ext cx="1145540" cy="75558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/>
          <p:cNvSpPr/>
          <p:nvPr/>
        </p:nvSpPr>
        <p:spPr>
          <a:xfrm>
            <a:off x="478789" y="3159125"/>
            <a:ext cx="80460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(1)</a:t>
            </a:r>
            <a:r>
              <a:rPr lang="zh-CN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分别以点</a:t>
            </a:r>
            <a:r>
              <a:rPr lang="en-US" altLang="zh-CN" sz="2800" b="1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</a:t>
            </a:r>
            <a:r>
              <a:rPr lang="zh-CN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和点</a:t>
            </a:r>
            <a:r>
              <a:rPr lang="en-US" altLang="zh-CN" sz="2800" b="1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B</a:t>
            </a:r>
            <a:r>
              <a:rPr lang="zh-CN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为圆心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en-US" altLang="zh-CN" sz="2800" b="1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           )  </a:t>
            </a:r>
            <a:r>
              <a:rPr lang="zh-CN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为半径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在线段</a:t>
            </a:r>
            <a:r>
              <a:rPr lang="en-US" altLang="zh-CN" sz="2800" b="1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AB</a:t>
            </a:r>
            <a:r>
              <a:rPr lang="zh-CN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的两侧画弧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分别相交于点</a:t>
            </a:r>
            <a:r>
              <a:rPr lang="en-US" altLang="zh-CN" sz="2800" b="1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C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en-US" altLang="zh-CN" sz="2800" b="1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D.</a:t>
            </a:r>
            <a:endParaRPr lang="zh-CN" altLang="zh-CN" sz="28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78790" y="4113232"/>
            <a:ext cx="79127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(2)</a:t>
            </a:r>
            <a:r>
              <a:rPr lang="zh-CN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过点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C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、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D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作直线</a:t>
            </a:r>
            <a:r>
              <a:rPr lang="en-US" altLang="zh-CN" sz="2800" b="1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CD.</a:t>
            </a:r>
            <a:endParaRPr lang="zh-CN" altLang="zh-CN" sz="2800" b="1" dirty="0" smtClean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r>
              <a:rPr lang="zh-CN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直线</a:t>
            </a:r>
            <a:r>
              <a:rPr lang="en-US" altLang="zh-CN" sz="2800" b="1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CD</a:t>
            </a:r>
            <a:r>
              <a:rPr lang="zh-CN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即为所求</a:t>
            </a:r>
            <a:r>
              <a:rPr lang="en-US" altLang="zh-CN" sz="2800" b="1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endParaRPr lang="zh-CN" altLang="zh-CN" sz="28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11" name="弧形 10"/>
          <p:cNvSpPr/>
          <p:nvPr/>
        </p:nvSpPr>
        <p:spPr>
          <a:xfrm rot="21063544">
            <a:off x="10025715" y="2666583"/>
            <a:ext cx="466983" cy="546196"/>
          </a:xfrm>
          <a:prstGeom prst="arc">
            <a:avLst>
              <a:gd name="adj1" fmla="val 16334161"/>
              <a:gd name="adj2" fmla="val 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弧形 11"/>
          <p:cNvSpPr/>
          <p:nvPr/>
        </p:nvSpPr>
        <p:spPr>
          <a:xfrm rot="4010509">
            <a:off x="10061389" y="5283249"/>
            <a:ext cx="318030" cy="530261"/>
          </a:xfrm>
          <a:prstGeom prst="arc">
            <a:avLst>
              <a:gd name="adj1" fmla="val 16423429"/>
              <a:gd name="adj2" fmla="val 3841918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弧形 12"/>
          <p:cNvSpPr/>
          <p:nvPr/>
        </p:nvSpPr>
        <p:spPr>
          <a:xfrm rot="14621800">
            <a:off x="10240163" y="2599634"/>
            <a:ext cx="648072" cy="648072"/>
          </a:xfrm>
          <a:prstGeom prst="arc">
            <a:avLst>
              <a:gd name="adj1" fmla="val 17890318"/>
              <a:gd name="adj2" fmla="val 39272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弧形 13"/>
          <p:cNvSpPr/>
          <p:nvPr/>
        </p:nvSpPr>
        <p:spPr>
          <a:xfrm rot="18097305">
            <a:off x="10155550" y="5018139"/>
            <a:ext cx="597224" cy="731595"/>
          </a:xfrm>
          <a:prstGeom prst="arc">
            <a:avLst>
              <a:gd name="adj1" fmla="val 6800186"/>
              <a:gd name="adj2" fmla="val 13893833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0490165" y="2417589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10706189" y="5225901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CN" altLang="en-US" dirty="0"/>
          </a:p>
        </p:txBody>
      </p:sp>
      <p:cxnSp>
        <p:nvCxnSpPr>
          <p:cNvPr id="18" name="直接连接符 17"/>
          <p:cNvCxnSpPr/>
          <p:nvPr/>
        </p:nvCxnSpPr>
        <p:spPr>
          <a:xfrm>
            <a:off x="10346149" y="2345581"/>
            <a:ext cx="0" cy="360040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389538" y="5149681"/>
            <a:ext cx="8966835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4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我们曾用刻度尺找线段的中点</a:t>
            </a:r>
            <a:r>
              <a:rPr lang="en-US" altLang="zh-CN" sz="24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24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当我们学习了线段的垂直平分线的作法时</a:t>
            </a:r>
            <a:r>
              <a:rPr lang="en-US" altLang="zh-CN" sz="24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24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一旦垂直平分线作出</a:t>
            </a:r>
            <a:r>
              <a:rPr lang="en-US" altLang="zh-CN" sz="24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24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线段与线段的垂直平分线的交点就是线段的中点</a:t>
            </a:r>
            <a:r>
              <a:rPr lang="en-US" altLang="zh-CN" sz="24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24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所以我们也用这种方法找线段的中点</a:t>
            </a:r>
            <a:r>
              <a:rPr lang="en-US" altLang="zh-CN" sz="2400" b="1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endParaRPr lang="zh-CN" altLang="zh-CN" sz="24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391582" y="36746"/>
            <a:ext cx="5287645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活动一</a:t>
            </a:r>
            <a:r>
              <a:rPr lang="en-US" altLang="zh-CN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zh-CN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作线段的垂直平分线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 bldLvl="0" animBg="1"/>
      <p:bldP spid="12" grpId="0" bldLvl="0" animBg="1"/>
      <p:bldP spid="13" grpId="0" bldLvl="0" animBg="1"/>
      <p:bldP spid="14" grpId="0" bldLvl="0" animBg="1"/>
      <p:bldP spid="15" grpId="0"/>
      <p:bldP spid="16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" y="306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图片 7"/>
          <p:cNvPicPr/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9270851" y="3662933"/>
            <a:ext cx="2592288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>
          <a:xfrm>
            <a:off x="200025" y="1036955"/>
            <a:ext cx="11099165" cy="1076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如图所示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已知直线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AB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及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AB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外一点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P. </a:t>
            </a:r>
          </a:p>
          <a:p>
            <a:r>
              <a:rPr lang="zh-CN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求作</a:t>
            </a:r>
            <a:r>
              <a:rPr lang="en-US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:</a:t>
            </a:r>
            <a:r>
              <a:rPr lang="zh-CN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经过点</a:t>
            </a:r>
            <a:r>
              <a:rPr lang="en-US" altLang="zh-CN" sz="3200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P</a:t>
            </a:r>
            <a:r>
              <a:rPr lang="zh-CN" altLang="en-US" sz="3200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zh-CN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且垂直于</a:t>
            </a:r>
            <a:r>
              <a:rPr lang="en-US" altLang="zh-CN" sz="3200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AB</a:t>
            </a:r>
            <a:r>
              <a:rPr lang="zh-CN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的直线</a:t>
            </a:r>
            <a:r>
              <a:rPr lang="en-US" altLang="zh-CN" sz="3200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</a:p>
        </p:txBody>
      </p:sp>
      <p:sp>
        <p:nvSpPr>
          <p:cNvPr id="10" name="矩形 9"/>
          <p:cNvSpPr/>
          <p:nvPr/>
        </p:nvSpPr>
        <p:spPr>
          <a:xfrm>
            <a:off x="-50165" y="2088515"/>
            <a:ext cx="12148185" cy="1076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3200" dirty="0" smtClean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〔解析〕在直线</a:t>
            </a:r>
            <a:r>
              <a:rPr lang="en-US" altLang="zh-CN" sz="3200" i="1" dirty="0" smtClean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AB</a:t>
            </a:r>
            <a:r>
              <a:rPr lang="zh-CN" altLang="zh-CN" sz="3200" dirty="0" smtClean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上作出一条线段</a:t>
            </a:r>
            <a:r>
              <a:rPr lang="en-US" altLang="zh-CN" sz="3200" i="1" dirty="0" smtClean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CD</a:t>
            </a:r>
            <a:r>
              <a:rPr lang="zh-CN" altLang="en-US" sz="3200" i="1" dirty="0" smtClean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zh-CN" altLang="zh-CN" sz="3200" dirty="0" smtClean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使得点</a:t>
            </a:r>
            <a:r>
              <a:rPr lang="en-US" altLang="zh-CN" sz="3200" i="1" dirty="0" smtClean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P</a:t>
            </a:r>
            <a:r>
              <a:rPr lang="zh-CN" altLang="zh-CN" sz="3200" dirty="0" smtClean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在线段</a:t>
            </a:r>
            <a:r>
              <a:rPr lang="en-US" altLang="zh-CN" sz="3200" i="1" dirty="0" smtClean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CD</a:t>
            </a:r>
            <a:r>
              <a:rPr lang="zh-CN" altLang="zh-CN" sz="3200" dirty="0" smtClean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的垂直平分线上</a:t>
            </a:r>
            <a:r>
              <a:rPr lang="en-US" altLang="zh-CN" sz="3200" i="1" dirty="0" smtClean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r>
              <a:rPr lang="zh-CN" altLang="zh-CN" sz="3200" dirty="0" smtClean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再作出到点</a:t>
            </a:r>
            <a:r>
              <a:rPr lang="en-US" altLang="zh-CN" sz="3200" i="1" dirty="0" smtClean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C</a:t>
            </a:r>
            <a:r>
              <a:rPr lang="zh-CN" altLang="en-US" sz="3200" i="1" dirty="0" smtClean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en-US" altLang="zh-CN" sz="3200" i="1" dirty="0" smtClean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D</a:t>
            </a:r>
            <a:r>
              <a:rPr lang="zh-CN" altLang="zh-CN" sz="3200" dirty="0" smtClean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距离相等的点</a:t>
            </a:r>
            <a:r>
              <a:rPr lang="en-US" altLang="zh-CN" sz="3200" i="1" dirty="0" smtClean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Q</a:t>
            </a:r>
            <a:r>
              <a:rPr lang="zh-CN" altLang="en-US" sz="3200" i="1" dirty="0" smtClean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zh-CN" altLang="zh-CN" sz="3200" dirty="0" smtClean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连接</a:t>
            </a:r>
            <a:r>
              <a:rPr lang="en-US" altLang="zh-CN" sz="3200" i="1" dirty="0" smtClean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PQ</a:t>
            </a:r>
            <a:r>
              <a:rPr lang="zh-CN" altLang="en-US" sz="3200" i="1" dirty="0" smtClean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，</a:t>
            </a:r>
            <a:r>
              <a:rPr lang="zh-CN" altLang="zh-CN" sz="3200" dirty="0" smtClean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直线</a:t>
            </a:r>
            <a:r>
              <a:rPr lang="en-US" altLang="zh-CN" sz="3200" i="1" dirty="0" smtClean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PQ</a:t>
            </a:r>
            <a:r>
              <a:rPr lang="zh-CN" altLang="zh-CN" sz="3200" dirty="0" smtClean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即为所求</a:t>
            </a:r>
            <a:r>
              <a:rPr lang="en-US" altLang="zh-CN" sz="3200" i="1" dirty="0" smtClean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endParaRPr lang="zh-CN" altLang="zh-CN" sz="3200" dirty="0">
              <a:solidFill>
                <a:srgbClr val="FF00FF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13665" y="3164840"/>
            <a:ext cx="8824595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作法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: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如图所示</a:t>
            </a:r>
          </a:p>
          <a:p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(1)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以点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P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为圆心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适当长为半径画弧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交直线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AB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于点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C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D. 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62610" y="5809615"/>
            <a:ext cx="5817870" cy="1076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(3)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过点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P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、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Q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作直线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PQ.</a:t>
            </a:r>
          </a:p>
          <a:p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直线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PQ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即为所求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endParaRPr lang="zh-CN" altLang="zh-CN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62610" y="4733290"/>
            <a:ext cx="8164830" cy="1076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(2)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分别以点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C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D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为圆心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适当长为半径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在直线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AB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的另一侧画弧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两弧相交于点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Q.</a:t>
            </a:r>
            <a:endParaRPr lang="zh-CN" altLang="zh-CN" sz="3200" dirty="0" smtClean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14" name="弧形 13"/>
          <p:cNvSpPr/>
          <p:nvPr/>
        </p:nvSpPr>
        <p:spPr>
          <a:xfrm rot="7039429">
            <a:off x="11015904" y="4791937"/>
            <a:ext cx="554595" cy="424419"/>
          </a:xfrm>
          <a:prstGeom prst="arc">
            <a:avLst>
              <a:gd name="adj1" fmla="val 14843557"/>
              <a:gd name="adj2" fmla="val 20159160"/>
            </a:avLst>
          </a:prstGeom>
          <a:ln w="317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弧形 14"/>
          <p:cNvSpPr/>
          <p:nvPr/>
        </p:nvSpPr>
        <p:spPr>
          <a:xfrm rot="9144903">
            <a:off x="9536567" y="4453471"/>
            <a:ext cx="792088" cy="720080"/>
          </a:xfrm>
          <a:prstGeom prst="arc">
            <a:avLst>
              <a:gd name="adj1" fmla="val 17993729"/>
              <a:gd name="adj2" fmla="val 0"/>
            </a:avLst>
          </a:prstGeom>
          <a:ln w="317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9198843" y="4599037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1575107" y="4599037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8" name="弧形 17"/>
          <p:cNvSpPr/>
          <p:nvPr/>
        </p:nvSpPr>
        <p:spPr>
          <a:xfrm rot="9144903">
            <a:off x="10328656" y="5461584"/>
            <a:ext cx="792088" cy="720080"/>
          </a:xfrm>
          <a:prstGeom prst="arc">
            <a:avLst>
              <a:gd name="adj1" fmla="val 17993729"/>
              <a:gd name="adj2" fmla="val 0"/>
            </a:avLst>
          </a:prstGeom>
          <a:ln w="317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弧形 18"/>
          <p:cNvSpPr/>
          <p:nvPr/>
        </p:nvSpPr>
        <p:spPr>
          <a:xfrm rot="7039429">
            <a:off x="10101459" y="5738705"/>
            <a:ext cx="554595" cy="424419"/>
          </a:xfrm>
          <a:prstGeom prst="arc">
            <a:avLst>
              <a:gd name="adj1" fmla="val 14843557"/>
              <a:gd name="adj2" fmla="val 20159160"/>
            </a:avLst>
          </a:prstGeom>
          <a:ln w="317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0" name="直接连接符 19"/>
          <p:cNvCxnSpPr/>
          <p:nvPr/>
        </p:nvCxnSpPr>
        <p:spPr>
          <a:xfrm>
            <a:off x="10494987" y="3662933"/>
            <a:ext cx="0" cy="2736304"/>
          </a:xfrm>
          <a:prstGeom prst="line">
            <a:avLst/>
          </a:prstGeom>
          <a:ln w="317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10855027" y="5823173"/>
            <a:ext cx="44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2" name=" 220"/>
          <p:cNvSpPr/>
          <p:nvPr/>
        </p:nvSpPr>
        <p:spPr>
          <a:xfrm>
            <a:off x="0" y="607060"/>
            <a:ext cx="2736850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0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合作研学</a:t>
            </a:r>
            <a:r>
              <a:rPr lang="en-US" altLang="zh-CN" sz="20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&amp;</a:t>
            </a:r>
            <a:r>
              <a:rPr lang="zh-CN" altLang="en-US" sz="20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展示激学</a:t>
            </a:r>
          </a:p>
        </p:txBody>
      </p:sp>
      <p:sp>
        <p:nvSpPr>
          <p:cNvPr id="3" name="矩形 2"/>
          <p:cNvSpPr/>
          <p:nvPr/>
        </p:nvSpPr>
        <p:spPr>
          <a:xfrm>
            <a:off x="5548551" y="132378"/>
            <a:ext cx="572516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活动二</a:t>
            </a:r>
            <a:r>
              <a:rPr lang="en-US" altLang="zh-CN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r>
              <a:rPr lang="zh-CN" altLang="zh-CN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经过一点作已知直线的垂线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 bldLvl="0" animBg="1"/>
      <p:bldP spid="15" grpId="0" bldLvl="0" animBg="1"/>
      <p:bldP spid="16" grpId="0"/>
      <p:bldP spid="17" grpId="0"/>
      <p:bldP spid="18" grpId="0" bldLvl="0" animBg="1"/>
      <p:bldP spid="19" grpId="0" bldLvl="0" animBg="1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" y="306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 220"/>
          <p:cNvSpPr/>
          <p:nvPr/>
        </p:nvSpPr>
        <p:spPr>
          <a:xfrm>
            <a:off x="0" y="623570"/>
            <a:ext cx="2736850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0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合作研学</a:t>
            </a:r>
            <a:r>
              <a:rPr lang="en-US" altLang="zh-CN" sz="20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&amp;</a:t>
            </a:r>
            <a:r>
              <a:rPr lang="zh-CN" altLang="en-US" sz="20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展示激学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42240" y="1250950"/>
            <a:ext cx="7172960" cy="120032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228600"/>
            <a:r>
              <a:rPr lang="en-US" sz="36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(</a:t>
            </a:r>
            <a:r>
              <a:rPr lang="zh-CN" sz="36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教材第</a:t>
            </a:r>
            <a:r>
              <a:rPr lang="en-US" sz="36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119</a:t>
            </a:r>
            <a:r>
              <a:rPr lang="zh-CN" sz="36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页做一做</a:t>
            </a:r>
            <a:r>
              <a:rPr lang="en-US" sz="36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)</a:t>
            </a:r>
            <a:endParaRPr lang="zh-CN" sz="3600" b="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indent="228600"/>
            <a:r>
              <a:rPr lang="zh-CN" sz="36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已知</a:t>
            </a:r>
            <a:r>
              <a:rPr lang="en-US" sz="36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:</a:t>
            </a:r>
            <a:r>
              <a:rPr lang="zh-CN" sz="36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如图所示</a:t>
            </a:r>
            <a:r>
              <a:rPr lang="en-US" sz="36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sz="36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点</a:t>
            </a:r>
            <a:r>
              <a:rPr lang="en-US" sz="3600" b="0" i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P</a:t>
            </a:r>
            <a:r>
              <a:rPr lang="zh-CN" sz="36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在直线</a:t>
            </a:r>
            <a:r>
              <a:rPr lang="en-US" sz="3600" b="0" i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AB</a:t>
            </a:r>
            <a:r>
              <a:rPr lang="zh-CN" sz="3600" b="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上</a:t>
            </a:r>
            <a:r>
              <a:rPr lang="en-US" sz="3600" b="0" i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 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pic>
        <p:nvPicPr>
          <p:cNvPr id="9" name="图片 8"/>
          <p:cNvPicPr/>
          <p:nvPr/>
        </p:nvPicPr>
        <p:blipFill>
          <a:blip r:embed="rId3"/>
          <a:stretch>
            <a:fillRect/>
          </a:stretch>
        </p:blipFill>
        <p:spPr>
          <a:xfrm>
            <a:off x="7315200" y="1657350"/>
            <a:ext cx="3811905" cy="11620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" name="文本框 102"/>
          <p:cNvSpPr txBox="1"/>
          <p:nvPr/>
        </p:nvSpPr>
        <p:spPr>
          <a:xfrm>
            <a:off x="142240" y="1866900"/>
            <a:ext cx="7363460" cy="120032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228600"/>
            <a:endParaRPr lang="zh-CN" sz="3600" b="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indent="228600"/>
            <a:r>
              <a:rPr lang="zh-CN" sz="3600" b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求作</a:t>
            </a:r>
            <a:r>
              <a:rPr lang="en-US" sz="3600" b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:</a:t>
            </a:r>
            <a:r>
              <a:rPr lang="zh-CN" sz="3600" b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经过点</a:t>
            </a:r>
            <a:r>
              <a:rPr lang="en-US" sz="3600" b="0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P</a:t>
            </a:r>
            <a:r>
              <a:rPr lang="en-US" sz="3600" b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sz="3600" b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且垂直于</a:t>
            </a:r>
            <a:r>
              <a:rPr lang="en-US" sz="3600" b="0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AB</a:t>
            </a:r>
            <a:r>
              <a:rPr lang="zh-CN" sz="3600" b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的直线</a:t>
            </a:r>
            <a:r>
              <a:rPr lang="en-US" sz="3600" b="0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endParaRPr lang="en-US" altLang="en-US" sz="3600" b="0" i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 220"/>
          <p:cNvSpPr/>
          <p:nvPr/>
        </p:nvSpPr>
        <p:spPr>
          <a:xfrm>
            <a:off x="0" y="835025"/>
            <a:ext cx="2312670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精讲领学   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" y="306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矩形 6"/>
          <p:cNvSpPr/>
          <p:nvPr/>
        </p:nvSpPr>
        <p:spPr>
          <a:xfrm>
            <a:off x="645160" y="3766820"/>
            <a:ext cx="10292715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2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过一点作已知直线的垂线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由于已知点与直线可以有两种不同的位置关系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:</a:t>
            </a:r>
            <a:r>
              <a:rPr lang="en-US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①</a:t>
            </a:r>
            <a:r>
              <a:rPr lang="zh-CN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点在直线外</a:t>
            </a:r>
            <a:r>
              <a:rPr lang="en-US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;②</a:t>
            </a:r>
            <a:r>
              <a:rPr lang="zh-CN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点在直线上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因此同学们在作图时要掌握这两种方法的区别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endParaRPr lang="zh-CN" altLang="zh-CN" sz="3200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45160" y="1822450"/>
            <a:ext cx="10195560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1</a:t>
            </a:r>
            <a:r>
              <a:rPr lang="en-US" altLang="zh-CN" sz="3200" i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根据线段垂直平分线的性质定理的逆定理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只要找到两个到线段两端距离相等的点</a:t>
            </a:r>
            <a:r>
              <a:rPr lang="en-US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,</a:t>
            </a:r>
            <a:r>
              <a:rPr lang="zh-CN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那么过这两点就可以作出线段的垂直平分线</a:t>
            </a:r>
            <a:r>
              <a:rPr lang="en-US" altLang="zh-CN" sz="3200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 220"/>
          <p:cNvSpPr/>
          <p:nvPr/>
        </p:nvSpPr>
        <p:spPr>
          <a:xfrm>
            <a:off x="0" y="835025"/>
            <a:ext cx="2239010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课堂检测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" y="306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225" y="1613535"/>
            <a:ext cx="10875010" cy="20059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98</TotalTime>
  <Words>1088</Words>
  <Application>Microsoft Office PowerPoint</Application>
  <PresentationFormat>自定义</PresentationFormat>
  <Paragraphs>76</Paragraphs>
  <Slides>15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7" baseType="lpstr">
      <vt:lpstr>波形</vt:lpstr>
      <vt:lpstr>Equation</vt:lpstr>
      <vt:lpstr>第十六章 轴对称和中心对称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第三章 代数式</dc:title>
  <dc:creator>Administrator</dc:creator>
  <cp:lastModifiedBy>1</cp:lastModifiedBy>
  <cp:revision>60</cp:revision>
  <dcterms:created xsi:type="dcterms:W3CDTF">2015-05-05T08:02:00Z</dcterms:created>
  <dcterms:modified xsi:type="dcterms:W3CDTF">2023-10-10T03:52:06Z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4A8D93162EAD4BD2A1198CB9F3CE49F6</vt:lpwstr>
  </property>
</Properties>
</file>