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3"/>
    <p:sldId id="347" r:id="rId4"/>
    <p:sldId id="256" r:id="rId5"/>
    <p:sldId id="286" r:id="rId6"/>
    <p:sldId id="288" r:id="rId7"/>
    <p:sldId id="366" r:id="rId8"/>
    <p:sldId id="306" r:id="rId9"/>
    <p:sldId id="380" r:id="rId10"/>
    <p:sldId id="308" r:id="rId11"/>
    <p:sldId id="346" r:id="rId12"/>
    <p:sldId id="309" r:id="rId13"/>
    <p:sldId id="326" r:id="rId14"/>
    <p:sldId id="345" r:id="rId15"/>
    <p:sldId id="296" r:id="rId16"/>
    <p:sldId id="311" r:id="rId17"/>
    <p:sldId id="340" r:id="rId18"/>
    <p:sldId id="303" r:id="rId19"/>
    <p:sldId id="324" r:id="rId20"/>
    <p:sldId id="317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312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061DA-1F6B-4F54-A0C2-8ECA7C3E3D22}" type="doc">
      <dgm:prSet loTypeId="urn:microsoft.com/office/officeart/2005/8/layout/hList6" loCatId="list" qsTypeId="urn:microsoft.com/office/officeart/2005/8/quickstyle/simple2#1" qsCatId="simple" csTypeId="urn:microsoft.com/office/officeart/2005/8/colors/colorful5#1" csCatId="colorful" phldr="1"/>
      <dgm:spPr/>
      <dgm:t>
        <a:bodyPr/>
        <a:lstStyle/>
        <a:p>
          <a:endParaRPr lang="zh-CN" altLang="en-US"/>
        </a:p>
      </dgm:t>
    </dgm:pt>
    <dgm:pt modelId="{33E6DAFC-2BDB-412C-AB1E-70D4F3F853E6}" type="pres">
      <dgm:prSet presAssocID="{480061DA-1F6B-4F54-A0C2-8ECA7C3E3D22}" presName="Name0" presStyleCnt="0">
        <dgm:presLayoutVars>
          <dgm:dir/>
          <dgm:resizeHandles val="exact"/>
        </dgm:presLayoutVars>
      </dgm:prSet>
      <dgm:spPr/>
    </dgm:pt>
  </dgm:ptLst>
  <dgm:cxnLst>
    <dgm:cxn modelId="{A5632C00-C3C5-4330-93C1-893FC0243391}" type="presOf" srcId="{480061DA-1F6B-4F54-A0C2-8ECA7C3E3D22}" destId="{33E6DAFC-2BDB-412C-AB1E-70D4F3F853E6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A11D55-59F1-4801-9E89-B9E10F8791C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09BF7BD-8C5F-4F0C-83E1-4E200CF5A64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31140" y="-130175"/>
            <a:ext cx="12519660" cy="704215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png"/><Relationship Id="rId7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2" Type="http://schemas.openxmlformats.org/officeDocument/2006/relationships/tags" Target="../tags/tag5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10" Type="http://schemas.openxmlformats.org/officeDocument/2006/relationships/tags" Target="../tags/tag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03845" y="1732056"/>
            <a:ext cx="1015663" cy="32575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07633" y="1677843"/>
            <a:ext cx="4529641" cy="2400535"/>
            <a:chOff x="2569444" y="2642396"/>
            <a:chExt cx="4529641" cy="1755275"/>
          </a:xfrm>
        </p:grpSpPr>
        <p:sp>
          <p:nvSpPr>
            <p:cNvPr id="17" name="文本框 16"/>
            <p:cNvSpPr txBox="1"/>
            <p:nvPr/>
          </p:nvSpPr>
          <p:spPr>
            <a:xfrm>
              <a:off x="2569444" y="2642396"/>
              <a:ext cx="4482548" cy="74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 本</a:t>
              </a:r>
              <a:endPara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16354" y="3655017"/>
              <a:ext cx="4482548" cy="74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练习本</a:t>
              </a:r>
              <a:endPara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16537" y="3409366"/>
              <a:ext cx="4482548" cy="74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6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381125" y="995045"/>
            <a:ext cx="83820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3970" y="1470324"/>
          <a:ext cx="8640445" cy="21628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2025"/>
                <a:gridCol w="2542769"/>
                <a:gridCol w="1201191"/>
                <a:gridCol w="2664460"/>
              </a:tblGrid>
              <a:tr h="638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200" kern="100" dirty="0"/>
                        <a:t>票单价（元）</a:t>
                      </a:r>
                      <a:endParaRPr lang="zh-CN" alt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200" kern="100" dirty="0"/>
                        <a:t>人数</a:t>
                      </a:r>
                      <a:endParaRPr lang="zh-CN" alt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票价（元）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3200" kern="100" dirty="0"/>
                        <a:t>教</a:t>
                      </a:r>
                      <a:r>
                        <a:rPr lang="zh-CN" sz="3200" kern="100" dirty="0"/>
                        <a:t>师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学生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单程总票价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en-US" sz="3600" b="1" kern="1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64005" y="4031618"/>
          <a:ext cx="8568690" cy="26327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2025"/>
                <a:gridCol w="2522356"/>
                <a:gridCol w="1222239"/>
                <a:gridCol w="2592070"/>
              </a:tblGrid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200" kern="100" dirty="0"/>
                        <a:t>票单价（元）</a:t>
                      </a:r>
                      <a:endParaRPr lang="zh-CN" altLang="en-US" sz="3200" kern="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200" kern="100" dirty="0"/>
                        <a:t>人数</a:t>
                      </a:r>
                      <a:endParaRPr lang="zh-CN" altLang="en-US" sz="3200" kern="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zh-CN" sz="3200" kern="100" dirty="0"/>
                        <a:t>票价（元）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771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3200" kern="100" dirty="0"/>
                        <a:t>教</a:t>
                      </a:r>
                      <a:r>
                        <a:rPr lang="zh-CN" sz="3200" kern="100" dirty="0"/>
                        <a:t>师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534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学生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9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 dirty="0"/>
                        <a:t>单程总票价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 marL="68580" marR="68580" marT="0" marB="0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60850" y="82263"/>
            <a:ext cx="4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190" y="701675"/>
            <a:ext cx="115709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（</a:t>
            </a:r>
            <a:r>
              <a:rPr lang="en-US" altLang="zh-CN" sz="4400" b="1" dirty="0">
                <a:solidFill>
                  <a:srgbClr val="FF0000"/>
                </a:solidFill>
              </a:rPr>
              <a:t>4</a:t>
            </a:r>
            <a:r>
              <a:rPr lang="zh-CN" altLang="en-US" sz="4400" b="1" dirty="0">
                <a:solidFill>
                  <a:srgbClr val="FF0000"/>
                </a:solidFill>
              </a:rPr>
              <a:t>）教师和学生共</a:t>
            </a:r>
            <a:r>
              <a:rPr lang="en-US" altLang="zh-CN" sz="4400" b="1" dirty="0">
                <a:solidFill>
                  <a:srgbClr val="FF0000"/>
                </a:solidFill>
              </a:rPr>
              <a:t>200</a:t>
            </a:r>
            <a:r>
              <a:rPr lang="zh-CN" altLang="en-US" sz="4400" b="1" dirty="0">
                <a:solidFill>
                  <a:srgbClr val="FF0000"/>
                </a:solidFill>
              </a:rPr>
              <a:t>人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/>
        </p:nvGraphicFramePr>
        <p:xfrm>
          <a:off x="2423592" y="2276872"/>
          <a:ext cx="72008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圆角矩形 1"/>
          <p:cNvSpPr/>
          <p:nvPr/>
        </p:nvSpPr>
        <p:spPr>
          <a:xfrm>
            <a:off x="9775825" y="2066290"/>
            <a:ext cx="2416175" cy="38823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869805" y="2277110"/>
            <a:ext cx="222885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从复杂的数量关系中抽象出代数式模型，是运用代数式解决问题的基本方法</a:t>
            </a:r>
            <a:r>
              <a:rPr 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endParaRPr 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260850" y="82263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精讲领学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4490" y="1260475"/>
            <a:ext cx="100977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列代数式的关键要分析数量关系，能准确地把文字语言翻译为数学语言，解答问题时应注意以下几个方面：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1.</a:t>
            </a:r>
            <a:r>
              <a:rPr lang="zh-CN" altLang="en-US" sz="3200" b="1">
                <a:solidFill>
                  <a:srgbClr val="FF0000"/>
                </a:solidFill>
              </a:rPr>
              <a:t>审题。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2.</a:t>
            </a:r>
            <a:r>
              <a:rPr lang="zh-CN" altLang="en-US" sz="3200" b="1">
                <a:solidFill>
                  <a:srgbClr val="FF0000"/>
                </a:solidFill>
              </a:rPr>
              <a:t>注意问题中语言叙述所表示的数量关系。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3.</a:t>
            </a:r>
            <a:r>
              <a:rPr lang="zh-CN" altLang="en-US" sz="3200" b="1">
                <a:solidFill>
                  <a:srgbClr val="FF0000"/>
                </a:solidFill>
              </a:rPr>
              <a:t>要弄清问题中的层次关系，抓住关键字的作用。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39945" y="165100"/>
            <a:ext cx="4824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做一做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690" y="822960"/>
            <a:ext cx="105486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为了预防流感，某校积极进行校园环境消毒，购买甲、乙两种消毒液共100瓶，其中甲种6元/瓶，乙种9元/瓶。如果设甲种消毒液购买了x瓶，那么购买两种消毒液共花了多少元？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5205" y="3244850"/>
            <a:ext cx="83146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解：由题意得：甲种消毒液x瓶，则乙种消毒液（100-x）瓶。</a:t>
            </a:r>
            <a:endParaRPr lang="zh-CN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共花费 [6x+9(100-x)]元</a:t>
            </a:r>
            <a:endParaRPr lang="zh-CN" altLang="zh-CN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60850" y="82263"/>
            <a:ext cx="3670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反馈固学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5780" y="474980"/>
            <a:ext cx="995807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想一想：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endParaRPr lang="en-US" altLang="zh-CN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(1)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已知甲、乙、丙三个数的比为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1:2:3.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如果设甲数为</a:t>
            </a:r>
            <a:r>
              <a:rPr lang="en-US" altLang="zh-CN" sz="3600" b="1" i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x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,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请表示出甲、乙两数的和减去丙数后的差；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(2)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如果设丙数为</a:t>
            </a:r>
            <a:r>
              <a:rPr lang="en-US" altLang="zh-CN" sz="3600" b="1" i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z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，请表示出甲、丙两数的和减去乙数后的差．</a:t>
            </a:r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endParaRPr lang="zh-CN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2018665" y="5506085"/>
          <a:ext cx="6794500" cy="1297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2" imgW="33832800" imgH="9448800" progId="Equation.DSMT4">
                  <p:embed/>
                </p:oleObj>
              </mc:Choice>
              <mc:Fallback>
                <p:oleObj name="Equation" r:id="rId2" imgW="33832800" imgH="9448800" progId="Equation.DSMT4">
                  <p:embed/>
                  <p:pic>
                    <p:nvPicPr>
                      <p:cNvPr id="0" name="Object 7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18665" y="5506085"/>
                        <a:ext cx="6794500" cy="12973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60850" y="82263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15970" y="-2209800"/>
            <a:ext cx="5179695" cy="11563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60850" y="82263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85" y="668020"/>
            <a:ext cx="11139805" cy="566610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60850" y="82263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反馈固学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66750"/>
            <a:ext cx="11966575" cy="534733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60850" y="82263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布置作业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571313" y="2742937"/>
            <a:ext cx="11159490" cy="0"/>
          </a:xfrm>
          <a:prstGeom prst="line">
            <a:avLst/>
          </a:prstGeom>
          <a:ln w="28575">
            <a:solidFill>
              <a:srgbClr val="E540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338789" y="1617557"/>
            <a:ext cx="5298141" cy="4491329"/>
            <a:chOff x="3294526" y="1358142"/>
            <a:chExt cx="5298141" cy="4491329"/>
          </a:xfrm>
        </p:grpSpPr>
        <p:sp>
          <p:nvSpPr>
            <p:cNvPr id="10" name="直角三角形 9"/>
            <p:cNvSpPr/>
            <p:nvPr/>
          </p:nvSpPr>
          <p:spPr>
            <a:xfrm>
              <a:off x="8207724" y="1358153"/>
              <a:ext cx="384943" cy="1116209"/>
            </a:xfrm>
            <a:prstGeom prst="rt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离页连接符 10"/>
            <p:cNvSpPr/>
            <p:nvPr/>
          </p:nvSpPr>
          <p:spPr>
            <a:xfrm>
              <a:off x="3294526" y="1359134"/>
              <a:ext cx="4911818" cy="4490337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0"/>
            <p:cNvSpPr txBox="1"/>
            <p:nvPr/>
          </p:nvSpPr>
          <p:spPr>
            <a:xfrm>
              <a:off x="3294526" y="1358142"/>
              <a:ext cx="4913198" cy="129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6000" cap="all" dirty="0">
                  <a:solidFill>
                    <a:schemeClr val="bg1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课本</a:t>
              </a:r>
              <a:r>
                <a:rPr lang="en-US" altLang="zh-CN" sz="6000" cap="all" dirty="0">
                  <a:solidFill>
                    <a:schemeClr val="bg1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P106 B</a:t>
              </a:r>
              <a:r>
                <a:rPr lang="zh-CN" altLang="en-US" sz="6000" cap="all" dirty="0">
                  <a:solidFill>
                    <a:schemeClr val="bg1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组</a:t>
              </a:r>
              <a:endParaRPr lang="zh-CN" altLang="en-US" sz="6000" cap="all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718685" y="3032760"/>
            <a:ext cx="2151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6000" cap="all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名校</a:t>
            </a:r>
            <a:endParaRPr lang="zh-CN" altLang="zh-CN" sz="6000" cap="all" dirty="0">
              <a:solidFill>
                <a:schemeClr val="bg1"/>
              </a:solidFill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065" y="1181100"/>
            <a:ext cx="112629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/>
              <a:t>1.张老板以每颗a元的价格买进水蜜桃100颗,现以每颗比进价多20%的价格卖出70颗后,再以每颗比进价低b元的价格将剩下的30颗卖出,则全部水蜜桃共卖	(　　)</a:t>
            </a:r>
            <a:endParaRPr lang="zh-CN" altLang="en-US" sz="3600" b="1"/>
          </a:p>
          <a:p>
            <a:r>
              <a:rPr lang="zh-CN" altLang="en-US" sz="3600" b="1"/>
              <a:t>A.[70a+30(a - b)]元</a:t>
            </a:r>
            <a:endParaRPr lang="zh-CN" altLang="en-US" sz="3600" b="1"/>
          </a:p>
          <a:p>
            <a:r>
              <a:rPr lang="zh-CN" altLang="en-US" sz="3600" b="1"/>
              <a:t>B.[70×(1+20%)a+30b]元</a:t>
            </a:r>
            <a:endParaRPr lang="zh-CN" altLang="en-US" sz="3600" b="1"/>
          </a:p>
          <a:p>
            <a:r>
              <a:rPr lang="zh-CN" altLang="en-US" sz="3600" b="1"/>
              <a:t>C.[100×(1+20%)a - 30(a - b)]元</a:t>
            </a:r>
            <a:endParaRPr lang="zh-CN" altLang="en-US" sz="3600" b="1"/>
          </a:p>
          <a:p>
            <a:r>
              <a:rPr lang="zh-CN" altLang="en-US" sz="3600" b="1"/>
              <a:t>D.[70×(1+20%)a+30(a - b)]元</a:t>
            </a:r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5278120" y="339090"/>
            <a:ext cx="3509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拓展拔高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" y="101313"/>
            <a:ext cx="3508651" cy="584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36810" y="2316480"/>
            <a:ext cx="940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D</a:t>
            </a:r>
            <a:endParaRPr lang="en-US" altLang="zh-CN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60850" y="82263"/>
            <a:ext cx="36703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拓展拔高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7040" y="821055"/>
            <a:ext cx="11584305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2019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北京朝阳区期末）为提倡全民健身活动，某社区准备购买羽毛球和羽毛球拍供社区居民使用，某体育用品商店羽毛球每盒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，羽毛球拍每副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40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，该商店有两种优惠方案：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方案一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：不购买会员卡时，羽毛球享受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8.5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折优惠，羽毛球拍购买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副（含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副）以上才能享受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8.5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折优惠，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副以下必须按原价购买；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方案二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：每张会员卡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元，办理会员卡时，全部商品享受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折优惠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设该社区准备购买羽毛球拍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副，羽毛球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盒，请回答下列问题：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）如果一位体育爱好者按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方案一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购买了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副羽毛球拍，求他购买时所需要的费用？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）用含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的代数式分别表示该社区按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方案一和方案二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购买所需要的费用</a:t>
            </a: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复习回顾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760" y="1420026"/>
            <a:ext cx="8331200" cy="43999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行程问题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路程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速度×时间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工程问题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工作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量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工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作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效率×时间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商品价格问题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总价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单价×数量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利息问题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利息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本金×利率×期数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本息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本金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利息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保费问题：保费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投保金额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×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费率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×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投保期数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-578224" y="-215153"/>
            <a:ext cx="13393271" cy="7503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3725502"/>
            <a:ext cx="3657600" cy="3132498"/>
            <a:chOff x="0" y="3725502"/>
            <a:chExt cx="3657600" cy="3132498"/>
          </a:xfrm>
        </p:grpSpPr>
        <p:sp>
          <p:nvSpPr>
            <p:cNvPr id="4" name="直角三角形 3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745982" y="1318725"/>
            <a:ext cx="680287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第三章 代数式</a:t>
            </a:r>
            <a:endParaRPr lang="en-US" altLang="zh-CN" sz="7200" b="1" dirty="0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09310" y="3095874"/>
            <a:ext cx="9559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4472C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3.2.3 </a:t>
            </a:r>
            <a:r>
              <a:rPr lang="zh-CN" altLang="en-US" sz="6000" b="1" dirty="0">
                <a:solidFill>
                  <a:srgbClr val="4472C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列代数式</a:t>
            </a:r>
            <a:endParaRPr lang="en-US" altLang="zh-CN" sz="6000" b="1" dirty="0">
              <a:solidFill>
                <a:srgbClr val="4472C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en-US" altLang="zh-CN" sz="6000" b="1" dirty="0">
                <a:solidFill>
                  <a:srgbClr val="4472C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——</a:t>
            </a:r>
            <a:r>
              <a:rPr lang="zh-CN" altLang="en-US" sz="4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复杂数量关系</a:t>
            </a:r>
            <a:endParaRPr lang="zh-CN" altLang="en-US" sz="4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31894"/>
            <a:ext cx="5917029" cy="9861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60850" y="82263"/>
            <a:ext cx="367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课程目标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1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567404" y="2737745"/>
            <a:ext cx="3574316" cy="357431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91545" y="3102185"/>
            <a:ext cx="2926033" cy="2926033"/>
            <a:chOff x="7192301" y="2335706"/>
            <a:chExt cx="2926033" cy="2926033"/>
          </a:xfrm>
        </p:grpSpPr>
        <p:sp>
          <p:nvSpPr>
            <p:cNvPr id="15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192301" y="2335706"/>
              <a:ext cx="2926033" cy="2926033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516443" y="2621301"/>
              <a:ext cx="2275998" cy="227424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7842336" y="2945442"/>
              <a:ext cx="1624211" cy="1625963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168230" y="3271336"/>
              <a:ext cx="974176" cy="97417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出自【趣你的PPT】(微信:qunideppt)：最优质的PPT资源库"/>
            <p:cNvSpPr>
              <a:spLocks noChangeArrowheads="1"/>
            </p:cNvSpPr>
            <p:nvPr/>
          </p:nvSpPr>
          <p:spPr bwMode="auto">
            <a:xfrm>
              <a:off x="8411773" y="3486847"/>
              <a:ext cx="487088" cy="487088"/>
            </a:xfrm>
            <a:prstGeom prst="ellipse">
              <a:avLst/>
            </a:prstGeom>
            <a:solidFill>
              <a:srgbClr val="F6AE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256444" y="2993554"/>
            <a:ext cx="2721035" cy="1629468"/>
            <a:chOff x="8557200" y="2227075"/>
            <a:chExt cx="2721035" cy="1629468"/>
          </a:xfrm>
        </p:grpSpPr>
        <p:sp>
          <p:nvSpPr>
            <p:cNvPr id="21" name="出自【趣你的PPT】(微信:qunideppt)：最优质的PPT资源库"/>
            <p:cNvSpPr/>
            <p:nvPr/>
          </p:nvSpPr>
          <p:spPr bwMode="auto">
            <a:xfrm>
              <a:off x="9743382" y="2227075"/>
              <a:ext cx="1142380" cy="1035501"/>
            </a:xfrm>
            <a:custGeom>
              <a:avLst/>
              <a:gdLst>
                <a:gd name="T0" fmla="*/ 0 w 652"/>
                <a:gd name="T1" fmla="*/ 591 h 591"/>
                <a:gd name="T2" fmla="*/ 100 w 652"/>
                <a:gd name="T3" fmla="*/ 243 h 591"/>
                <a:gd name="T4" fmla="*/ 652 w 652"/>
                <a:gd name="T5" fmla="*/ 0 h 591"/>
                <a:gd name="T6" fmla="*/ 552 w 652"/>
                <a:gd name="T7" fmla="*/ 348 h 591"/>
                <a:gd name="T8" fmla="*/ 0 w 652"/>
                <a:gd name="T9" fmla="*/ 59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591">
                  <a:moveTo>
                    <a:pt x="0" y="591"/>
                  </a:moveTo>
                  <a:lnTo>
                    <a:pt x="100" y="243"/>
                  </a:lnTo>
                  <a:lnTo>
                    <a:pt x="652" y="0"/>
                  </a:lnTo>
                  <a:lnTo>
                    <a:pt x="552" y="348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出自【趣你的PPT】(微信:qunideppt)：最优质的PPT资源库"/>
            <p:cNvSpPr/>
            <p:nvPr/>
          </p:nvSpPr>
          <p:spPr bwMode="auto">
            <a:xfrm>
              <a:off x="9743382" y="2836811"/>
              <a:ext cx="1534853" cy="707855"/>
            </a:xfrm>
            <a:custGeom>
              <a:avLst/>
              <a:gdLst>
                <a:gd name="T0" fmla="*/ 0 w 876"/>
                <a:gd name="T1" fmla="*/ 243 h 404"/>
                <a:gd name="T2" fmla="*/ 325 w 876"/>
                <a:gd name="T3" fmla="*/ 404 h 404"/>
                <a:gd name="T4" fmla="*/ 876 w 876"/>
                <a:gd name="T5" fmla="*/ 161 h 404"/>
                <a:gd name="T6" fmla="*/ 552 w 876"/>
                <a:gd name="T7" fmla="*/ 0 h 404"/>
                <a:gd name="T8" fmla="*/ 0 w 876"/>
                <a:gd name="T9" fmla="*/ 24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6" h="404">
                  <a:moveTo>
                    <a:pt x="0" y="243"/>
                  </a:moveTo>
                  <a:lnTo>
                    <a:pt x="325" y="404"/>
                  </a:lnTo>
                  <a:lnTo>
                    <a:pt x="876" y="161"/>
                  </a:lnTo>
                  <a:lnTo>
                    <a:pt x="552" y="0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出自【趣你的PPT】(微信:qunideppt)：最优质的PPT资源库"/>
            <p:cNvSpPr/>
            <p:nvPr/>
          </p:nvSpPr>
          <p:spPr bwMode="auto">
            <a:xfrm>
              <a:off x="8557200" y="2682625"/>
              <a:ext cx="2368861" cy="1173918"/>
            </a:xfrm>
            <a:custGeom>
              <a:avLst/>
              <a:gdLst>
                <a:gd name="T0" fmla="*/ 3683 w 3725"/>
                <a:gd name="T1" fmla="*/ 142 h 1846"/>
                <a:gd name="T2" fmla="*/ 3582 w 3725"/>
                <a:gd name="T3" fmla="*/ 394 h 1846"/>
                <a:gd name="T4" fmla="*/ 294 w 3725"/>
                <a:gd name="T5" fmla="*/ 1804 h 1846"/>
                <a:gd name="T6" fmla="*/ 42 w 3725"/>
                <a:gd name="T7" fmla="*/ 1703 h 1846"/>
                <a:gd name="T8" fmla="*/ 42 w 3725"/>
                <a:gd name="T9" fmla="*/ 1703 h 1846"/>
                <a:gd name="T10" fmla="*/ 143 w 3725"/>
                <a:gd name="T11" fmla="*/ 1451 h 1846"/>
                <a:gd name="T12" fmla="*/ 3431 w 3725"/>
                <a:gd name="T13" fmla="*/ 42 h 1846"/>
                <a:gd name="T14" fmla="*/ 3683 w 3725"/>
                <a:gd name="T15" fmla="*/ 14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25" h="1846">
                  <a:moveTo>
                    <a:pt x="3683" y="142"/>
                  </a:moveTo>
                  <a:cubicBezTo>
                    <a:pt x="3725" y="240"/>
                    <a:pt x="3680" y="352"/>
                    <a:pt x="3582" y="394"/>
                  </a:cubicBezTo>
                  <a:cubicBezTo>
                    <a:pt x="294" y="1804"/>
                    <a:pt x="294" y="1804"/>
                    <a:pt x="294" y="1804"/>
                  </a:cubicBezTo>
                  <a:cubicBezTo>
                    <a:pt x="196" y="1846"/>
                    <a:pt x="84" y="1800"/>
                    <a:pt x="42" y="1703"/>
                  </a:cubicBezTo>
                  <a:cubicBezTo>
                    <a:pt x="42" y="1703"/>
                    <a:pt x="42" y="1703"/>
                    <a:pt x="42" y="1703"/>
                  </a:cubicBezTo>
                  <a:cubicBezTo>
                    <a:pt x="0" y="1606"/>
                    <a:pt x="45" y="1493"/>
                    <a:pt x="143" y="1451"/>
                  </a:cubicBezTo>
                  <a:cubicBezTo>
                    <a:pt x="3431" y="42"/>
                    <a:pt x="3431" y="42"/>
                    <a:pt x="3431" y="42"/>
                  </a:cubicBezTo>
                  <a:cubicBezTo>
                    <a:pt x="3529" y="0"/>
                    <a:pt x="3641" y="45"/>
                    <a:pt x="3683" y="1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0790" y="1594477"/>
            <a:ext cx="8940801" cy="1272540"/>
            <a:chOff x="1465568" y="2638312"/>
            <a:chExt cx="5763303" cy="820288"/>
          </a:xfrm>
        </p:grpSpPr>
        <p:sp>
          <p:nvSpPr>
            <p:cNvPr id="25" name="出自【趣你的PPT】(微信:qunideppt)：最优质的PPT资源库"/>
            <p:cNvSpPr/>
            <p:nvPr/>
          </p:nvSpPr>
          <p:spPr>
            <a:xfrm>
              <a:off x="1465568" y="2751828"/>
              <a:ext cx="296333" cy="296333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882262" y="2638312"/>
              <a:ext cx="5346609" cy="820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【重点】能够对复杂数量关系列出代数式.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0790" y="3044866"/>
            <a:ext cx="7422304" cy="1272541"/>
            <a:chOff x="1465568" y="3634388"/>
            <a:chExt cx="4784469" cy="820288"/>
          </a:xfrm>
        </p:grpSpPr>
        <p:sp>
          <p:nvSpPr>
            <p:cNvPr id="28" name="出自【趣你的PPT】(微信:qunideppt)：最优质的PPT资源库"/>
            <p:cNvSpPr/>
            <p:nvPr/>
          </p:nvSpPr>
          <p:spPr>
            <a:xfrm>
              <a:off x="1465568" y="3634449"/>
              <a:ext cx="296333" cy="296333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882302" y="3634388"/>
              <a:ext cx="4367735" cy="820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【难点】通过列复杂数量关系的代数式,形成数学符号感.</a:t>
              </a:r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60850" y="82263"/>
            <a:ext cx="4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24155" y="856615"/>
            <a:ext cx="11153140" cy="6001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小亮和大华的打字速度都有了提高，小亮的打字速度达到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80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分，大华比小亮每分钟多打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个字．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小亮和大华</a:t>
            </a:r>
            <a:r>
              <a:rPr lang="en-US" altLang="zh-CN" sz="32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min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分别能打多少个字？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en-US" altLang="zh-CN" sz="32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min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大华比小亮多打多少个字？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将同为</a:t>
            </a:r>
            <a:r>
              <a:rPr lang="en-US" altLang="zh-CN" sz="32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个字的两篇文章分别交给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小亮和大华打，如果      要求他们同时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完成任务，那么小亮比大华要提前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多少分钟开始打字？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(4)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根据以上问题情境，请你自己提出一个问题并解决．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62875" y="1626870"/>
            <a:ext cx="3614420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问题思考：</a:t>
            </a:r>
            <a:endParaRPr lang="zh-CN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）问题中涉及三个基本的量是什么？</a:t>
            </a:r>
            <a:endParaRPr lang="zh-CN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）这三个量之间具有怎样的关系？</a:t>
            </a:r>
            <a:endParaRPr lang="zh-CN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8130" y="1816100"/>
            <a:ext cx="11807190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(4)</a:t>
            </a:r>
            <a:r>
              <a:rPr lang="zh-CN" altLang="zh-CN" sz="3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根据以上问题情境，请你自己提出一个问题并解决．</a:t>
            </a:r>
            <a:endParaRPr lang="zh-CN" altLang="zh-CN" sz="36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130" y="320040"/>
            <a:ext cx="1118362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小亮和大华的打字速度都有了提高，小亮的打字速度达到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80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/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分，大华比小亮每分钟多打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10</a:t>
            </a: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个字．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65480" y="1413510"/>
            <a:ext cx="10435590" cy="4815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3200" b="1" spc="-300" dirty="0"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3200" b="1" spc="-300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3200" b="1" spc="-300" dirty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3200" b="1" i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地乘火车</a:t>
            </a:r>
            <a:r>
              <a:rPr lang="zh-CN" altLang="en-US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北京，普通票价格为</a:t>
            </a:r>
            <a:r>
              <a:rPr lang="en-US" altLang="zh-CN" sz="32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lang="zh-CN" altLang="zh-CN" sz="32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32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zh-CN" sz="32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，学生票价格为</a:t>
            </a:r>
            <a:r>
              <a:rPr lang="en-US" altLang="zh-CN" sz="32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32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元</a:t>
            </a:r>
            <a:r>
              <a:rPr lang="en-US" altLang="zh-CN" sz="32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zh-CN" sz="3200" b="1" spc="-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．星期日，</a:t>
            </a:r>
            <a:r>
              <a:rPr lang="en-US" altLang="zh-CN" sz="3200" b="1" i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</a:t>
            </a:r>
            <a:r>
              <a:rPr lang="zh-CN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地育才学校组织部分师生到天安门广场观看升旗仪式．</a:t>
            </a:r>
            <a:endParaRPr lang="zh-CN" altLang="zh-CN" sz="3200" b="1" spc="-3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如果有教师</a:t>
            </a:r>
            <a:r>
              <a:rPr lang="en-US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人，学生</a:t>
            </a:r>
            <a:r>
              <a:rPr lang="en-US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180</a:t>
            </a:r>
            <a:r>
              <a:rPr lang="zh-CN" altLang="zh-CN" sz="3200" b="1" spc="-3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人，那么买单程火车票共需多少元？</a:t>
            </a:r>
            <a:endParaRPr lang="en-US" altLang="zh-CN" sz="3200" b="1" spc="-3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如果有教师</a:t>
            </a:r>
            <a:r>
              <a:rPr lang="en-US" altLang="zh-CN" sz="32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人，学生</a:t>
            </a:r>
            <a:r>
              <a:rPr lang="en-US" altLang="zh-CN" sz="32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人，那么买单程火车票共需多少元？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如果教师人数恰好是学生人数的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，将教师的人数或学生的人数用字母表示，那么买单程火车票共需要多少元？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/>
        </p:nvGraphicFramePr>
        <p:xfrm>
          <a:off x="6875475" y="4855531"/>
          <a:ext cx="392909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4876800" imgH="9753600" progId="Equation.DSMT4">
                  <p:embed/>
                </p:oleObj>
              </mc:Choice>
              <mc:Fallback>
                <p:oleObj name="Equation" r:id="rId1" imgW="4876800" imgH="9753600" progId="Equation.DSMT4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75475" y="4855531"/>
                        <a:ext cx="392909" cy="78581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0850" y="82263"/>
            <a:ext cx="4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3970" y="1470324"/>
          <a:ext cx="8640445" cy="21628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2025"/>
                <a:gridCol w="2542769"/>
                <a:gridCol w="1201191"/>
                <a:gridCol w="2664460"/>
              </a:tblGrid>
              <a:tr h="638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200" kern="100" dirty="0"/>
                        <a:t>票单价（元）</a:t>
                      </a:r>
                      <a:endParaRPr lang="zh-CN" alt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200" kern="100" dirty="0"/>
                        <a:t>人数</a:t>
                      </a:r>
                      <a:endParaRPr lang="zh-CN" alt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票价（元）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3200" kern="100" dirty="0"/>
                        <a:t>教</a:t>
                      </a:r>
                      <a:r>
                        <a:rPr lang="zh-CN" sz="3200" kern="100" dirty="0"/>
                        <a:t>师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学生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单程总票价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altLang="en-US" sz="3600" b="1" kern="1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64005" y="4031618"/>
          <a:ext cx="8568690" cy="26327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2025"/>
                <a:gridCol w="2522356"/>
                <a:gridCol w="1222239"/>
                <a:gridCol w="2592070"/>
              </a:tblGrid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200" kern="100" dirty="0"/>
                        <a:t>票单价（元）</a:t>
                      </a:r>
                      <a:endParaRPr lang="zh-CN" altLang="en-US" sz="3200" kern="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3200" kern="100" dirty="0"/>
                        <a:t>人数</a:t>
                      </a:r>
                      <a:endParaRPr lang="zh-CN" altLang="en-US" sz="3200" kern="1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zh-CN" sz="3200" kern="100" dirty="0"/>
                        <a:t>票价（元）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771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3200" kern="100" dirty="0"/>
                        <a:t>教</a:t>
                      </a:r>
                      <a:r>
                        <a:rPr lang="zh-CN" sz="3200" kern="100" dirty="0"/>
                        <a:t>师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534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学生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9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 dirty="0"/>
                        <a:t>单程总票价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 marL="68580" marR="68580" marT="0" marB="0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60850" y="82263"/>
            <a:ext cx="4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0" y="615950"/>
            <a:ext cx="1210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</a:rPr>
              <a:t>（</a:t>
            </a:r>
            <a:r>
              <a:rPr lang="en-US" altLang="zh-CN" sz="4400" b="1" dirty="0">
                <a:solidFill>
                  <a:srgbClr val="FF0000"/>
                </a:solidFill>
              </a:rPr>
              <a:t>3</a:t>
            </a:r>
            <a:r>
              <a:rPr lang="zh-CN" altLang="en-US" sz="4400" b="1" dirty="0">
                <a:solidFill>
                  <a:srgbClr val="FF0000"/>
                </a:solidFill>
              </a:rPr>
              <a:t>）</a:t>
            </a:r>
            <a:r>
              <a:rPr lang="zh-CN" altLang="zh-CN" sz="4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教师人数恰好是学生人数的</a:t>
            </a:r>
            <a:r>
              <a:rPr lang="en-US" altLang="zh-CN" sz="4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448040" y="359410"/>
          <a:ext cx="521335" cy="104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5" imgW="4876800" imgH="9753600" progId="Equation.DSMT4">
                  <p:embed/>
                </p:oleObj>
              </mc:Choice>
              <mc:Fallback>
                <p:oleObj name="Equation" r:id="rId5" imgW="4876800" imgH="9753600" progId="Equation.DSMT4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48040" y="359410"/>
                        <a:ext cx="521335" cy="1042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3970" y="1470324"/>
          <a:ext cx="8640445" cy="21628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2025"/>
                <a:gridCol w="1224280"/>
                <a:gridCol w="2519680"/>
                <a:gridCol w="2664460"/>
              </a:tblGrid>
              <a:tr h="638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 dirty="0"/>
                        <a:t>人数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 dirty="0"/>
                        <a:t>票单价（元）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票价（元）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3200" kern="100" dirty="0"/>
                        <a:t>教</a:t>
                      </a:r>
                      <a:r>
                        <a:rPr lang="zh-CN" sz="3200" kern="100" dirty="0"/>
                        <a:t>师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i="1" kern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/>
                        <a:t>40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/>
                        <a:t>40</a:t>
                      </a:r>
                      <a:r>
                        <a:rPr lang="en-US" sz="3200" i="1" kern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学生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/>
                        <a:t>12</a:t>
                      </a:r>
                      <a:r>
                        <a:rPr lang="en-US" sz="3200" i="1" kern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/>
                        <a:t>20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/>
                        <a:t>20</a:t>
                      </a:r>
                      <a:r>
                        <a:rPr lang="zh-CN" sz="3200" kern="100" dirty="0"/>
                        <a:t>×</a:t>
                      </a:r>
                      <a:r>
                        <a:rPr lang="en-US" sz="3200" kern="100" dirty="0"/>
                        <a:t>12</a:t>
                      </a:r>
                      <a:r>
                        <a:rPr lang="en-US" sz="3200" i="1" kern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单程总票价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36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（</a:t>
                      </a:r>
                      <a:r>
                        <a:rPr lang="en-US" altLang="zh-CN" sz="36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40x+20</a:t>
                      </a:r>
                      <a:r>
                        <a:rPr lang="zh-CN" altLang="zh-CN" sz="36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×</a:t>
                      </a:r>
                      <a:r>
                        <a:rPr lang="en-US" altLang="zh-CN" sz="36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12x</a:t>
                      </a:r>
                      <a:r>
                        <a:rPr lang="zh-CN" altLang="en-US" sz="3600" b="1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）元</a:t>
                      </a:r>
                      <a:endParaRPr lang="zh-CN" altLang="en-US" sz="3600" b="1" kern="1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564005" y="4031618"/>
          <a:ext cx="8568690" cy="263271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32025"/>
                <a:gridCol w="1224280"/>
                <a:gridCol w="2520315"/>
                <a:gridCol w="2592070"/>
              </a:tblGrid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 dirty="0"/>
                        <a:t>人数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 dirty="0"/>
                        <a:t>票单价（元）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zh-CN" sz="3200" kern="100" dirty="0"/>
                        <a:t>票价（元）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771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3200" kern="100" dirty="0"/>
                        <a:t>教</a:t>
                      </a:r>
                      <a:r>
                        <a:rPr lang="zh-CN" sz="3200" kern="100" dirty="0"/>
                        <a:t>师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32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40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32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40</a:t>
                      </a:r>
                      <a:r>
                        <a:rPr lang="en-US" altLang="zh-CN" sz="3200" kern="100" dirty="0"/>
                        <a:t>×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</a:tr>
              <a:tr h="534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学生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i="1" kern="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3200" b="1" kern="100" dirty="0"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/>
                        </a:rPr>
                        <a:t>20</a:t>
                      </a:r>
                      <a:endParaRPr lang="zh-CN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3200" b="1" kern="1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altLang="zh-CN" sz="3200" b="1" i="1" kern="10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y</a:t>
                      </a:r>
                      <a:endParaRPr lang="zh-CN" sz="3200" b="1" i="1" kern="10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39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kern="100"/>
                        <a:t>单程总票价</a:t>
                      </a:r>
                      <a:endParaRPr lang="zh-CN" sz="3200" b="1" kern="10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4167174" y="4598994"/>
          <a:ext cx="504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4572000" imgH="7924800" progId="Equation.DSMT4">
                  <p:embed/>
                </p:oleObj>
              </mc:Choice>
              <mc:Fallback>
                <p:oleObj name="Equation" r:id="rId3" imgW="4572000" imgH="7924800" progId="Equation.DSMT4">
                  <p:embed/>
                  <p:pic>
                    <p:nvPicPr>
                      <p:cNvPr id="0" name="Object 2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7174" y="4598994"/>
                        <a:ext cx="50482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89" name="Object 1"/>
          <p:cNvGraphicFramePr>
            <a:graphicFrameLocks noChangeAspect="1"/>
          </p:cNvGraphicFramePr>
          <p:nvPr/>
        </p:nvGraphicFramePr>
        <p:xfrm>
          <a:off x="5709276" y="5862336"/>
          <a:ext cx="1800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5" imgW="16764000" imgH="8839200" progId="Equation.DSMT4">
                  <p:embed/>
                </p:oleObj>
              </mc:Choice>
              <mc:Fallback>
                <p:oleObj name="Equation" r:id="rId5" imgW="16764000" imgH="8839200" progId="Equation.DSMT4">
                  <p:embed/>
                  <p:pic>
                    <p:nvPicPr>
                      <p:cNvPr id="0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9276" y="5862336"/>
                        <a:ext cx="1800225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9324680" y="4437704"/>
          <a:ext cx="504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7" imgW="4572000" imgH="7924800" progId="Equation.DSMT4">
                  <p:embed/>
                </p:oleObj>
              </mc:Choice>
              <mc:Fallback>
                <p:oleObj name="Equation" r:id="rId7" imgW="4572000" imgH="7924800" progId="Equation.DSMT4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24680" y="4437704"/>
                        <a:ext cx="504825" cy="6477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" y="82263"/>
            <a:ext cx="3508651" cy="584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0850" y="82263"/>
            <a:ext cx="4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合作研学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展示激学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0" y="615950"/>
            <a:ext cx="121094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</a:rPr>
              <a:t>（</a:t>
            </a:r>
            <a:r>
              <a:rPr lang="en-US" altLang="zh-CN" sz="4400" b="1" dirty="0">
                <a:solidFill>
                  <a:srgbClr val="FF0000"/>
                </a:solidFill>
              </a:rPr>
              <a:t>3</a:t>
            </a:r>
            <a:r>
              <a:rPr lang="zh-CN" altLang="en-US" sz="4400" b="1" dirty="0">
                <a:solidFill>
                  <a:srgbClr val="FF0000"/>
                </a:solidFill>
              </a:rPr>
              <a:t>）</a:t>
            </a:r>
            <a:r>
              <a:rPr lang="zh-CN" altLang="zh-CN" sz="4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教师人数恰好是学生人数的</a:t>
            </a:r>
            <a:r>
              <a:rPr lang="en-US" altLang="zh-CN" sz="4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58369" name="Object 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8448040" y="359410"/>
          <a:ext cx="521335" cy="104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11" imgW="4876800" imgH="9753600" progId="Equation.DSMT4">
                  <p:embed/>
                </p:oleObj>
              </mc:Choice>
              <mc:Fallback>
                <p:oleObj name="Equation" r:id="rId11" imgW="4876800" imgH="9753600" progId="Equation.DSMT4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48040" y="359410"/>
                        <a:ext cx="521335" cy="10426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6639a284-d1fb-4e42-9882-ab9f786c5f12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zViYTUzMTcxZGY0ODU5MmEwODhjNDRkNmZiMjBjMjQifQ=="/>
  <p:tag name="commondata" val="eyJoZGlkIjoiNDhkYmZhYmRjODk1NDZkZjg2NzhmNmQzZDY0ZDU4ZmEifQ=="/>
</p:tagLst>
</file>

<file path=ppt/tags/tag2.xml><?xml version="1.0" encoding="utf-8"?>
<p:tagLst xmlns:p="http://schemas.openxmlformats.org/presentationml/2006/main">
  <p:tag name="KSO_WM_UNIT_TABLE_BEAUTIFY" val="smartTable{06ac9a8e-e75a-4c18-98e0-c6d3150c27dd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TABLE_BEAUTIFY" val="smartTable{6639a284-d1fb-4e42-9882-ab9f786c5f12}"/>
</p:tagLst>
</file>

<file path=ppt/tags/tag5.xml><?xml version="1.0" encoding="utf-8"?>
<p:tagLst xmlns:p="http://schemas.openxmlformats.org/presentationml/2006/main">
  <p:tag name="KSO_WM_UNIT_TABLE_BEAUTIFY" val="smartTable{06ac9a8e-e75a-4c18-98e0-c6d3150c27dd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TABLE_BEAUTIFY" val="smartTable{6639a284-d1fb-4e42-9882-ab9f786c5f12}"/>
</p:tagLst>
</file>

<file path=ppt/tags/tag9.xml><?xml version="1.0" encoding="utf-8"?>
<p:tagLst xmlns:p="http://schemas.openxmlformats.org/presentationml/2006/main">
  <p:tag name="KSO_WM_UNIT_TABLE_BEAUTIFY" val="smartTable{06ac9a8e-e75a-4c18-98e0-c6d3150c27dd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1817</Words>
  <Application>WPS 演示</Application>
  <PresentationFormat>宽屏</PresentationFormat>
  <Paragraphs>223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黑体</vt:lpstr>
      <vt:lpstr>楷体</vt:lpstr>
      <vt:lpstr>Times New Roman</vt:lpstr>
      <vt:lpstr>Times New Roman</vt:lpstr>
      <vt:lpstr>Calibri</vt:lpstr>
      <vt:lpstr>Arial Unicode MS</vt:lpstr>
      <vt:lpstr>Calibri Light</vt:lpstr>
      <vt:lpstr>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复习回顾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阿飞</dc:creator>
  <cp:lastModifiedBy>jy</cp:lastModifiedBy>
  <cp:revision>114</cp:revision>
  <dcterms:created xsi:type="dcterms:W3CDTF">2017-04-15T05:24:00Z</dcterms:created>
  <dcterms:modified xsi:type="dcterms:W3CDTF">2023-11-15T02:59:48Z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A786CB2ED7764E909D761575987C6748</vt:lpwstr>
  </property>
</Properties>
</file>