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91" r:id="rId3"/>
    <p:sldId id="256" r:id="rId4"/>
    <p:sldId id="343" r:id="rId5"/>
    <p:sldId id="279" r:id="rId6"/>
    <p:sldId id="364" r:id="rId7"/>
    <p:sldId id="365" r:id="rId8"/>
    <p:sldId id="357" r:id="rId9"/>
    <p:sldId id="368" r:id="rId10"/>
    <p:sldId id="358" r:id="rId11"/>
    <p:sldId id="366" r:id="rId12"/>
    <p:sldId id="367" r:id="rId13"/>
    <p:sldId id="347" r:id="rId14"/>
    <p:sldId id="371" r:id="rId15"/>
    <p:sldId id="370" r:id="rId16"/>
    <p:sldId id="369" r:id="rId17"/>
    <p:sldId id="310" r:id="rId18"/>
    <p:sldId id="372" r:id="rId19"/>
    <p:sldId id="363" r:id="rId20"/>
    <p:sldId id="332" r:id="rId21"/>
  </p:sldIdLst>
  <p:sldSz cx="12192000" cy="6858000"/>
  <p:notesSz cx="6858000" cy="914400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6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17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6" autoAdjust="0"/>
    <p:restoredTop sz="94660" autoAdjust="0"/>
  </p:normalViewPr>
  <p:slideViewPr>
    <p:cSldViewPr snapToGrid="0" showGuides="1">
      <p:cViewPr>
        <p:scale>
          <a:sx n="89" d="100"/>
          <a:sy n="89" d="100"/>
        </p:scale>
        <p:origin x="-1380" y="-648"/>
      </p:cViewPr>
      <p:guideLst>
        <p:guide orient="horz" pos="2126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47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gs" Target="tags/tag4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4" Type="http://schemas.openxmlformats.org/officeDocument/2006/relationships/image" Target="../media/image32.wmf"/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FE5D9A-C0DC-4FD9-B94B-7DEFCD51C7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67F65-5FE0-4579-BD1A-BB988283AF6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7479318" y="4074174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2.png"/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5.png"/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3.png"/><Relationship Id="rId1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tags" Target="../tags/tag3.xml"/><Relationship Id="rId6" Type="http://schemas.openxmlformats.org/officeDocument/2006/relationships/tags" Target="../tags/tag2.xml"/><Relationship Id="rId5" Type="http://schemas.openxmlformats.org/officeDocument/2006/relationships/tags" Target="../tags/tag1.xml"/><Relationship Id="rId4" Type="http://schemas.openxmlformats.org/officeDocument/2006/relationships/image" Target="../media/image28.png"/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image" Target="../media/image32.wmf"/><Relationship Id="rId8" Type="http://schemas.openxmlformats.org/officeDocument/2006/relationships/oleObject" Target="../embeddings/oleObject10.bin"/><Relationship Id="rId7" Type="http://schemas.openxmlformats.org/officeDocument/2006/relationships/image" Target="../media/image31.wmf"/><Relationship Id="rId6" Type="http://schemas.openxmlformats.org/officeDocument/2006/relationships/oleObject" Target="../embeddings/oleObject9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8.bin"/><Relationship Id="rId3" Type="http://schemas.openxmlformats.org/officeDocument/2006/relationships/image" Target="../media/image29.wmf"/><Relationship Id="rId2" Type="http://schemas.openxmlformats.org/officeDocument/2006/relationships/oleObject" Target="../embeddings/oleObject7.bin"/><Relationship Id="rId11" Type="http://schemas.openxmlformats.org/officeDocument/2006/relationships/vmlDrawing" Target="../drawings/vmlDrawing4.vml"/><Relationship Id="rId10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Relationship Id="rId3" Type="http://schemas.openxmlformats.org/officeDocument/2006/relationships/image" Target="../media/image5.wmf"/><Relationship Id="rId2" Type="http://schemas.openxmlformats.org/officeDocument/2006/relationships/oleObject" Target="../embeddings/oleObject2.bin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3.vml"/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10.wmf"/><Relationship Id="rId6" Type="http://schemas.openxmlformats.org/officeDocument/2006/relationships/oleObject" Target="../embeddings/oleObject6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5.bin"/><Relationship Id="rId3" Type="http://schemas.openxmlformats.org/officeDocument/2006/relationships/image" Target="../media/image8.wmf"/><Relationship Id="rId2" Type="http://schemas.openxmlformats.org/officeDocument/2006/relationships/oleObject" Target="../embeddings/oleObject4.bin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1.pn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2.png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19.png"/><Relationship Id="rId7" Type="http://schemas.openxmlformats.org/officeDocument/2006/relationships/image" Target="../media/image18.png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81847" y="18128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20" name=" 220"/>
          <p:cNvSpPr/>
          <p:nvPr/>
        </p:nvSpPr>
        <p:spPr>
          <a:xfrm>
            <a:off x="81916" y="1016000"/>
            <a:ext cx="1991584" cy="49082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课前准备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151236" y="1189793"/>
            <a:ext cx="3797948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/>
              <a:t>课本</a:t>
            </a:r>
            <a:endParaRPr lang="zh-CN" altLang="en-US" sz="4800" b="1" dirty="0"/>
          </a:p>
          <a:p>
            <a:pPr algn="ctr"/>
            <a:endParaRPr lang="zh-CN" altLang="en-US" sz="4800" b="1" dirty="0"/>
          </a:p>
          <a:p>
            <a:pPr algn="ctr"/>
            <a:r>
              <a:rPr lang="zh-CN" altLang="en-US" sz="4800" b="1" dirty="0" smtClean="0"/>
              <a:t>学案</a:t>
            </a:r>
            <a:endParaRPr lang="en-US" altLang="zh-CN" sz="4800" b="1" dirty="0" smtClean="0"/>
          </a:p>
          <a:p>
            <a:pPr algn="ctr"/>
            <a:endParaRPr lang="en-US" altLang="zh-CN" sz="4800" b="1" dirty="0" smtClean="0"/>
          </a:p>
          <a:p>
            <a:pPr algn="ctr"/>
            <a:r>
              <a:rPr lang="zh-CN" altLang="en-US" sz="4800" b="1" dirty="0" smtClean="0"/>
              <a:t>练习本</a:t>
            </a:r>
            <a:endParaRPr lang="en-US" altLang="zh-CN" sz="4800" b="1" dirty="0" smtClean="0"/>
          </a:p>
          <a:p>
            <a:pPr algn="ctr"/>
            <a:endParaRPr lang="en-US" altLang="zh-CN" sz="4800" b="1" dirty="0" smtClean="0"/>
          </a:p>
          <a:p>
            <a:pPr algn="ctr"/>
            <a:endParaRPr lang="zh-CN" alt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 220"/>
          <p:cNvSpPr/>
          <p:nvPr/>
        </p:nvSpPr>
        <p:spPr>
          <a:xfrm>
            <a:off x="253219" y="817436"/>
            <a:ext cx="2378310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展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示激学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11017" y="1233415"/>
            <a:ext cx="11240086" cy="181588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用代数式表示，并指出它们的系数和次数</a:t>
            </a:r>
            <a:r>
              <a:rPr lang="en-US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zh-CN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⑴某商店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月份营业额为</a:t>
            </a:r>
            <a:r>
              <a:rPr lang="en-US" altLang="zh-CN" sz="3200" b="1" i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m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万元，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月份营业额比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8 </a:t>
            </a:r>
            <a:r>
              <a:rPr lang="zh-CN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份增</a:t>
            </a:r>
            <a:r>
              <a:rPr lang="zh-CN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加</a:t>
            </a:r>
            <a:r>
              <a:rPr lang="en-US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%.9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月份的营业额为多少万元？</a:t>
            </a:r>
            <a:endParaRPr lang="zh-CN" altLang="zh-CN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3367698"/>
            <a:ext cx="11573022" cy="10772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⑵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某品牌汽车原价为</a:t>
            </a:r>
            <a:r>
              <a:rPr lang="en-US" altLang="zh-CN" sz="3200" b="1" i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元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/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辆，现按九折出售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如果一周内销售了这种汽车</a:t>
            </a:r>
            <a:r>
              <a:rPr lang="en-US" altLang="zh-CN" sz="3200" b="1" i="1" dirty="0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辆，那么这周的销售额为多少元？</a:t>
            </a:r>
            <a:endParaRPr lang="zh-CN" altLang="zh-CN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68813" y="4912454"/>
            <a:ext cx="11112378" cy="10772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⑶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一个长方体形状的零件，它的底边长分别为</a:t>
            </a:r>
            <a:r>
              <a:rPr lang="en-US" altLang="zh-CN" sz="3200" b="1" i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cm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和</a:t>
            </a:r>
            <a:r>
              <a:rPr lang="en-US" altLang="zh-CN" sz="3200" b="1" i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cm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，高是</a:t>
            </a:r>
            <a:r>
              <a:rPr lang="en-US" altLang="zh-CN" sz="3200" b="1" i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h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cm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，这个零件的体积是多少立方厘米？</a:t>
            </a:r>
            <a:endParaRPr lang="zh-CN" altLang="zh-CN" sz="3200" b="1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11" grpId="0" autoUpdateAnimBg="0"/>
      <p:bldP spid="1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 220"/>
          <p:cNvSpPr/>
          <p:nvPr/>
        </p:nvSpPr>
        <p:spPr>
          <a:xfrm>
            <a:off x="253219" y="817436"/>
            <a:ext cx="2378310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展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示激学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747638" y="4694581"/>
            <a:ext cx="9001274" cy="10772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  <a:latin typeface="+mn-ea"/>
              </a:rPr>
              <a:t>注意：单项式的</a:t>
            </a:r>
            <a:r>
              <a:rPr lang="zh-CN" altLang="zh-CN" sz="3200" dirty="0" smtClean="0">
                <a:solidFill>
                  <a:srgbClr val="FF0000"/>
                </a:solidFill>
                <a:latin typeface="+mn-ea"/>
              </a:rPr>
              <a:t>系数是</a:t>
            </a:r>
            <a:r>
              <a:rPr lang="en-US" altLang="zh-CN" sz="3200" dirty="0" smtClean="0">
                <a:solidFill>
                  <a:srgbClr val="FF0000"/>
                </a:solidFill>
                <a:latin typeface="+mn-ea"/>
              </a:rPr>
              <a:t>1</a:t>
            </a:r>
            <a:r>
              <a:rPr lang="zh-CN" altLang="en-US" sz="3200" dirty="0" smtClean="0">
                <a:solidFill>
                  <a:srgbClr val="FF0000"/>
                </a:solidFill>
                <a:latin typeface="+mn-ea"/>
              </a:rPr>
              <a:t>或</a:t>
            </a:r>
            <a:r>
              <a:rPr lang="en-US" altLang="zh-CN" sz="3200" dirty="0" smtClean="0">
                <a:solidFill>
                  <a:srgbClr val="FF0000"/>
                </a:solidFill>
                <a:latin typeface="+mn-ea"/>
              </a:rPr>
              <a:t>-1</a:t>
            </a:r>
            <a:r>
              <a:rPr lang="zh-CN" altLang="zh-CN" sz="3200" dirty="0" smtClean="0">
                <a:solidFill>
                  <a:srgbClr val="FF0000"/>
                </a:solidFill>
                <a:latin typeface="+mn-ea"/>
              </a:rPr>
              <a:t>时，</a:t>
            </a:r>
            <a:r>
              <a:rPr lang="zh-CN" altLang="en-US" sz="3200" dirty="0" smtClean="0">
                <a:solidFill>
                  <a:srgbClr val="FF0000"/>
                </a:solidFill>
                <a:latin typeface="+mn-ea"/>
              </a:rPr>
              <a:t>“</a:t>
            </a:r>
            <a:r>
              <a:rPr lang="en-US" altLang="zh-CN" sz="3200" dirty="0" smtClean="0">
                <a:solidFill>
                  <a:srgbClr val="FF0000"/>
                </a:solidFill>
                <a:latin typeface="+mn-ea"/>
              </a:rPr>
              <a:t>1</a:t>
            </a:r>
            <a:r>
              <a:rPr lang="zh-CN" altLang="en-US" sz="3200" dirty="0" smtClean="0">
                <a:solidFill>
                  <a:srgbClr val="FF0000"/>
                </a:solidFill>
                <a:latin typeface="+mn-ea"/>
              </a:rPr>
              <a:t>”</a:t>
            </a:r>
            <a:r>
              <a:rPr lang="zh-CN" altLang="zh-CN" sz="3200" dirty="0" smtClean="0">
                <a:solidFill>
                  <a:srgbClr val="FF0000"/>
                </a:solidFill>
                <a:latin typeface="+mn-ea"/>
              </a:rPr>
              <a:t>通常省略不写，所以只包含字母的单项式的系数为</a:t>
            </a:r>
            <a:r>
              <a:rPr lang="en-US" altLang="zh-CN" sz="3200" dirty="0" smtClean="0">
                <a:solidFill>
                  <a:srgbClr val="FF0000"/>
                </a:solidFill>
                <a:latin typeface="+mn-ea"/>
              </a:rPr>
              <a:t>1</a:t>
            </a:r>
            <a:r>
              <a:rPr lang="zh-CN" altLang="en-US" sz="3200" dirty="0" smtClean="0">
                <a:solidFill>
                  <a:srgbClr val="FF0000"/>
                </a:solidFill>
                <a:latin typeface="+mn-ea"/>
              </a:rPr>
              <a:t>。</a:t>
            </a:r>
            <a:endParaRPr lang="zh-CN" altLang="en-US" sz="3200" dirty="0">
              <a:solidFill>
                <a:srgbClr val="FF0000"/>
              </a:solidFill>
              <a:latin typeface="+mn-ea"/>
              <a:sym typeface="方正书宋_GBK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48528" y="1405822"/>
            <a:ext cx="944411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解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:(1)(1+25%)</a:t>
            </a:r>
            <a:r>
              <a:rPr lang="en-US" altLang="zh-CN" sz="3600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m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它的系数是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1+25%,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次数是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en-US" altLang="zh-CN" sz="3600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zh-CN" sz="36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(2)0</a:t>
            </a:r>
            <a:r>
              <a:rPr lang="en-US" altLang="zh-CN" sz="3600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lang="en-US" altLang="zh-CN" sz="3600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ab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它的系数是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r>
              <a:rPr lang="en-US" altLang="zh-CN" sz="3600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9,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次数是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3600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zh-CN" sz="36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(3)</a:t>
            </a:r>
            <a:r>
              <a:rPr lang="en-US" altLang="zh-CN" sz="3600" i="1" dirty="0" err="1" smtClean="0">
                <a:latin typeface="黑体" panose="02010609060101010101" pitchFamily="49" charset="-122"/>
                <a:ea typeface="黑体" panose="02010609060101010101" pitchFamily="49" charset="-122"/>
              </a:rPr>
              <a:t>abh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它的系数是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1,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次数是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en-US" altLang="zh-CN" sz="3600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zh-CN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20" name=" 220"/>
          <p:cNvSpPr/>
          <p:nvPr/>
        </p:nvSpPr>
        <p:spPr>
          <a:xfrm>
            <a:off x="314325" y="715127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精讲领学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1109650"/>
            <a:ext cx="12009120" cy="5507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zh-CN" sz="32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单项式的概念</a:t>
            </a:r>
            <a:endParaRPr lang="zh-CN" altLang="zh-CN" sz="3200" b="1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单项式是数与字母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或字母与字母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的乘积组成的式子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单独一个数或字母也是单项式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zh-CN" sz="32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注意</a:t>
            </a:r>
            <a:r>
              <a:rPr lang="en-US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单项式中数与字母或字母与字母之间都是乘积关系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单项式只含有乘法以及数字为除数的除法运算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不能含有加减运算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更不能含有以字母为除式的除法运算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zh-CN" sz="32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32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zh-CN" sz="32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单项式的次数与系数</a:t>
            </a:r>
            <a:endParaRPr lang="zh-CN" altLang="zh-CN" sz="3200" b="1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注意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单项式中的数字因数叫做单项式的系数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一个单项式中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所有字母的指数和叫做这个单项式的次数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;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在判别单项式的时候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要注意包括数字前面的符号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一个单项式的次数是几</a:t>
            </a:r>
            <a:r>
              <a:rPr lang="en-US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通常称这个单项式为</a:t>
            </a:r>
            <a:r>
              <a:rPr lang="zh-CN" altLang="zh-CN" sz="32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几</a:t>
            </a:r>
            <a:r>
              <a:rPr lang="zh-CN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次单项式</a:t>
            </a:r>
            <a:r>
              <a:rPr lang="en-US" altLang="zh-CN" sz="3200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zh-CN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297479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272122" y="909515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反馈固学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37960"/>
            <a:ext cx="12224997" cy="440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8724018" y="3541028"/>
            <a:ext cx="715402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latin typeface="+mn-ea"/>
                <a:sym typeface="方正书宋_GBK" charset="0"/>
              </a:rPr>
              <a:t>5</a:t>
            </a:r>
            <a:endParaRPr lang="zh-CN" altLang="en-US" sz="3200" dirty="0">
              <a:solidFill>
                <a:srgbClr val="FF0000"/>
              </a:solidFill>
              <a:latin typeface="+mn-ea"/>
              <a:sym typeface="方正书宋_GBK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756974" y="3482414"/>
            <a:ext cx="715402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latin typeface="+mn-ea"/>
                <a:sym typeface="方正书宋_GBK" charset="0"/>
              </a:rPr>
              <a:t>1</a:t>
            </a:r>
            <a:endParaRPr lang="zh-CN" altLang="en-US" sz="3200" dirty="0">
              <a:solidFill>
                <a:srgbClr val="FF0000"/>
              </a:solidFill>
              <a:latin typeface="+mn-ea"/>
              <a:sym typeface="方正书宋_GBK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191878" y="2821233"/>
            <a:ext cx="715402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latin typeface="+mn-ea"/>
                <a:sym typeface="方正书宋_GBK" charset="0"/>
              </a:rPr>
              <a:t>5</a:t>
            </a:r>
            <a:endParaRPr lang="zh-CN" altLang="en-US" sz="3200" dirty="0">
              <a:solidFill>
                <a:srgbClr val="FF0000"/>
              </a:solidFill>
              <a:latin typeface="+mn-ea"/>
              <a:sym typeface="方正书宋_GBK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4177811" y="3454279"/>
            <a:ext cx="715402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latin typeface="+mn-ea"/>
                <a:sym typeface="方正书宋_GBK" charset="0"/>
              </a:rPr>
              <a:t>3</a:t>
            </a:r>
            <a:endParaRPr lang="zh-CN" altLang="en-US" sz="3200" dirty="0">
              <a:solidFill>
                <a:srgbClr val="FF0000"/>
              </a:solidFill>
              <a:latin typeface="+mn-ea"/>
              <a:sym typeface="方正书宋_GBK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781527" y="3482415"/>
            <a:ext cx="715402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latin typeface="+mn-ea"/>
                <a:sym typeface="方正书宋_GBK" charset="0"/>
              </a:rPr>
              <a:t>3</a:t>
            </a:r>
            <a:endParaRPr lang="zh-CN" altLang="en-US" sz="3200" dirty="0">
              <a:solidFill>
                <a:srgbClr val="FF0000"/>
              </a:solidFill>
              <a:latin typeface="+mn-ea"/>
              <a:sym typeface="方正书宋_GBK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7146092" y="2821233"/>
            <a:ext cx="1153845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latin typeface="+mn-ea"/>
                <a:sym typeface="方正书宋_GBK" charset="0"/>
              </a:rPr>
              <a:t>0.3</a:t>
            </a:r>
            <a:endParaRPr lang="zh-CN" altLang="en-US" sz="3200" dirty="0">
              <a:solidFill>
                <a:srgbClr val="FF0000"/>
              </a:solidFill>
              <a:latin typeface="+mn-ea"/>
              <a:sym typeface="方正书宋_GBK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7258635" y="3524617"/>
            <a:ext cx="715402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latin typeface="+mn-ea"/>
                <a:sym typeface="方正书宋_GBK" charset="0"/>
              </a:rPr>
              <a:t>2</a:t>
            </a:r>
            <a:endParaRPr lang="zh-CN" altLang="en-US" sz="3200" dirty="0">
              <a:solidFill>
                <a:srgbClr val="FF0000"/>
              </a:solidFill>
              <a:latin typeface="+mn-ea"/>
              <a:sym typeface="方正书宋_GBK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8693539" y="2877504"/>
            <a:ext cx="715402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latin typeface="+mn-ea"/>
                <a:sym typeface="方正书宋_GBK" charset="0"/>
              </a:rPr>
              <a:t>2</a:t>
            </a:r>
            <a:endParaRPr lang="zh-CN" altLang="en-US" sz="3200" dirty="0">
              <a:solidFill>
                <a:srgbClr val="FF0000"/>
              </a:solidFill>
              <a:latin typeface="+mn-ea"/>
              <a:sym typeface="方正书宋_GBK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672567" y="2764962"/>
            <a:ext cx="715402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latin typeface="+mn-ea"/>
                <a:sym typeface="方正书宋_GBK" charset="0"/>
              </a:rPr>
              <a:t>-1</a:t>
            </a:r>
            <a:endParaRPr lang="zh-CN" altLang="en-US" sz="3200" dirty="0">
              <a:solidFill>
                <a:srgbClr val="FF0000"/>
              </a:solidFill>
              <a:latin typeface="+mn-ea"/>
              <a:sym typeface="方正书宋_GBK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10215195" y="3484759"/>
            <a:ext cx="715402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latin typeface="+mn-ea"/>
                <a:sym typeface="方正书宋_GBK" charset="0"/>
              </a:rPr>
              <a:t>3</a:t>
            </a:r>
            <a:endParaRPr lang="zh-CN" altLang="en-US" sz="3200" dirty="0">
              <a:solidFill>
                <a:srgbClr val="FF0000"/>
              </a:solidFill>
              <a:latin typeface="+mn-ea"/>
              <a:sym typeface="方正书宋_GBK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123110"/>
            <a:ext cx="242374" cy="24622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0" y="120878"/>
            <a:ext cx="213520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3482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03558" y="2826976"/>
            <a:ext cx="755039" cy="638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4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158268" y="2779596"/>
            <a:ext cx="687923" cy="718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矩形 22"/>
          <p:cNvSpPr/>
          <p:nvPr/>
        </p:nvSpPr>
        <p:spPr>
          <a:xfrm>
            <a:off x="2314445" y="5444198"/>
            <a:ext cx="58588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4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解</a:t>
            </a:r>
            <a:r>
              <a:rPr lang="en-US" altLang="zh-CN" sz="4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 - 5a</a:t>
            </a:r>
            <a:r>
              <a:rPr lang="en-US" altLang="zh-CN" sz="4400" baseline="30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4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b, - 5ab</a:t>
            </a:r>
            <a:r>
              <a:rPr lang="en-US" altLang="zh-CN" sz="4400" baseline="30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4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zh-CN" sz="44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build="p"/>
      <p:bldP spid="14" grpId="0" autoUpdateAnimBg="0"/>
      <p:bldP spid="2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5444197" y="220197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反馈固学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 t="11374" b="16750"/>
          <a:stretch>
            <a:fillRect/>
          </a:stretch>
        </p:blipFill>
        <p:spPr bwMode="auto">
          <a:xfrm>
            <a:off x="0" y="731377"/>
            <a:ext cx="9945859" cy="4206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矩形 26"/>
          <p:cNvSpPr/>
          <p:nvPr/>
        </p:nvSpPr>
        <p:spPr>
          <a:xfrm>
            <a:off x="239151" y="5219115"/>
            <a:ext cx="1049449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4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解</a:t>
            </a:r>
            <a:r>
              <a:rPr lang="en-US" altLang="zh-CN" sz="4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en-US" altLang="zh-CN" sz="4400" dirty="0" smtClean="0"/>
              <a:t>(1)</a:t>
            </a:r>
            <a:r>
              <a:rPr lang="zh-CN" altLang="zh-CN" sz="4400" dirty="0" smtClean="0"/>
              <a:t>系数</a:t>
            </a:r>
            <a:r>
              <a:rPr lang="en-US" altLang="zh-CN" sz="4400" dirty="0" smtClean="0"/>
              <a:t>:3,</a:t>
            </a:r>
            <a:r>
              <a:rPr lang="zh-CN" altLang="zh-CN" sz="4400" dirty="0" smtClean="0"/>
              <a:t>次数</a:t>
            </a:r>
            <a:r>
              <a:rPr lang="en-US" altLang="zh-CN" sz="4400" dirty="0" smtClean="0"/>
              <a:t>:3         (2)</a:t>
            </a:r>
            <a:r>
              <a:rPr lang="zh-CN" altLang="zh-CN" sz="4400" dirty="0" smtClean="0"/>
              <a:t>系数</a:t>
            </a:r>
            <a:r>
              <a:rPr lang="en-US" altLang="zh-CN" sz="4400" dirty="0" smtClean="0"/>
              <a:t>:       ,</a:t>
            </a:r>
            <a:r>
              <a:rPr lang="zh-CN" altLang="zh-CN" sz="4400" dirty="0" smtClean="0"/>
              <a:t>次数</a:t>
            </a:r>
            <a:r>
              <a:rPr lang="en-US" altLang="zh-CN" sz="4400" dirty="0" smtClean="0"/>
              <a:t>:3</a:t>
            </a:r>
            <a:r>
              <a:rPr lang="en-US" altLang="zh-CN" sz="4400" i="1" dirty="0" smtClean="0"/>
              <a:t>.</a:t>
            </a:r>
            <a:endParaRPr lang="en-US" altLang="zh-CN" sz="4400" i="1" dirty="0" smtClean="0"/>
          </a:p>
          <a:p>
            <a:r>
              <a:rPr lang="zh-CN" altLang="zh-CN" sz="4400" i="1" dirty="0" smtClean="0"/>
              <a:t>　</a:t>
            </a:r>
            <a:r>
              <a:rPr lang="en-US" altLang="zh-CN" sz="4400" i="1" dirty="0" smtClean="0"/>
              <a:t>  </a:t>
            </a:r>
            <a:r>
              <a:rPr lang="en-US" altLang="zh-CN" sz="4400" dirty="0" smtClean="0"/>
              <a:t>(3)</a:t>
            </a:r>
            <a:r>
              <a:rPr lang="zh-CN" altLang="zh-CN" sz="4400" dirty="0" smtClean="0"/>
              <a:t>系数</a:t>
            </a:r>
            <a:r>
              <a:rPr lang="en-US" altLang="zh-CN" sz="4400" dirty="0" smtClean="0"/>
              <a:t>:0</a:t>
            </a:r>
            <a:r>
              <a:rPr lang="en-US" altLang="zh-CN" sz="4400" i="1" dirty="0" smtClean="0"/>
              <a:t>.</a:t>
            </a:r>
            <a:r>
              <a:rPr lang="en-US" altLang="zh-CN" sz="4400" dirty="0" smtClean="0"/>
              <a:t>12,</a:t>
            </a:r>
            <a:r>
              <a:rPr lang="zh-CN" altLang="zh-CN" sz="4400" dirty="0" smtClean="0"/>
              <a:t>次数</a:t>
            </a:r>
            <a:r>
              <a:rPr lang="en-US" altLang="zh-CN" sz="4400" dirty="0" smtClean="0"/>
              <a:t>:1</a:t>
            </a:r>
            <a:r>
              <a:rPr lang="zh-CN" altLang="zh-CN" sz="4400" i="1" dirty="0" smtClean="0"/>
              <a:t>　</a:t>
            </a:r>
            <a:r>
              <a:rPr lang="en-US" altLang="zh-CN" sz="4400" dirty="0" smtClean="0"/>
              <a:t>(4)</a:t>
            </a:r>
            <a:r>
              <a:rPr lang="zh-CN" altLang="zh-CN" sz="4400" dirty="0" smtClean="0"/>
              <a:t>系数</a:t>
            </a:r>
            <a:r>
              <a:rPr lang="en-US" altLang="zh-CN" sz="4400" dirty="0" smtClean="0"/>
              <a:t>:       ,</a:t>
            </a:r>
            <a:r>
              <a:rPr lang="zh-CN" altLang="zh-CN" sz="4400" dirty="0" smtClean="0"/>
              <a:t>次数</a:t>
            </a:r>
            <a:r>
              <a:rPr lang="en-US" altLang="zh-CN" sz="4400" dirty="0" smtClean="0"/>
              <a:t>:3</a:t>
            </a:r>
            <a:endParaRPr lang="zh-CN" altLang="zh-CN" sz="44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33822" name="Picture 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5909" y="5197882"/>
            <a:ext cx="772330" cy="68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23" name="Picture 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29075" y="5859989"/>
            <a:ext cx="635098" cy="998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297479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314325" y="1064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反馈固学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t="84748"/>
          <a:stretch>
            <a:fillRect/>
          </a:stretch>
        </p:blipFill>
        <p:spPr bwMode="auto">
          <a:xfrm>
            <a:off x="0" y="1378633"/>
            <a:ext cx="12070192" cy="108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 5"/>
          <p:cNvSpPr/>
          <p:nvPr/>
        </p:nvSpPr>
        <p:spPr>
          <a:xfrm>
            <a:off x="592904" y="2920778"/>
            <a:ext cx="697551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4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解</a:t>
            </a:r>
            <a:r>
              <a:rPr lang="en-US" altLang="zh-CN" sz="4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zh-CN" sz="4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由题意得</a:t>
            </a:r>
            <a:r>
              <a:rPr lang="en-US" altLang="zh-CN" sz="4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2+1+</a:t>
            </a:r>
            <a:r>
              <a:rPr lang="en-US" altLang="zh-CN" sz="4400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m</a:t>
            </a:r>
            <a:r>
              <a:rPr lang="en-US" altLang="zh-CN" sz="4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=5</a:t>
            </a:r>
            <a:endParaRPr lang="en-US" altLang="zh-CN" sz="44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4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</a:t>
            </a:r>
            <a:r>
              <a:rPr lang="zh-CN" altLang="zh-CN" sz="4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所以</a:t>
            </a:r>
            <a:r>
              <a:rPr lang="en-US" altLang="zh-CN" sz="4400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m</a:t>
            </a:r>
            <a:r>
              <a:rPr lang="en-US" altLang="zh-CN" sz="4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=2</a:t>
            </a:r>
            <a:endParaRPr lang="en-US" altLang="zh-CN" sz="44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4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</a:t>
            </a:r>
            <a:r>
              <a:rPr lang="zh-CN" altLang="zh-CN" sz="4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所以</a:t>
            </a:r>
            <a:r>
              <a:rPr lang="en-US" altLang="zh-CN" sz="4400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m</a:t>
            </a:r>
            <a:r>
              <a:rPr lang="en-US" altLang="zh-CN" sz="4400" baseline="30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4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=2</a:t>
            </a:r>
            <a:r>
              <a:rPr lang="en-US" altLang="zh-CN" sz="4400" baseline="30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4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=4</a:t>
            </a:r>
            <a:r>
              <a:rPr lang="en-US" altLang="zh-CN" sz="4400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zh-CN" sz="44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297479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314325" y="1064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布置作业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3779" y="2253787"/>
            <a:ext cx="10576560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数学</a:t>
            </a:r>
            <a:r>
              <a:rPr lang="zh-CN" altLang="en-US" sz="44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书  </a:t>
            </a:r>
            <a:r>
              <a:rPr lang="en-US" altLang="zh-CN" sz="44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P124</a:t>
            </a:r>
            <a:r>
              <a:rPr lang="zh-CN" altLang="en-US" sz="44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页</a:t>
            </a:r>
            <a:r>
              <a:rPr lang="zh-CN" altLang="en-US" sz="44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习题</a:t>
            </a:r>
            <a:r>
              <a:rPr lang="en-US" altLang="zh-CN" sz="44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en-US" sz="44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组</a:t>
            </a:r>
            <a:endParaRPr lang="en-US" altLang="zh-CN" sz="44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44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44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练习册 </a:t>
            </a:r>
            <a:r>
              <a:rPr lang="en-US" altLang="zh-CN" sz="44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7</a:t>
            </a:r>
            <a:r>
              <a:rPr lang="en-US" altLang="zh-CN" sz="44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9</a:t>
            </a:r>
            <a:r>
              <a:rPr lang="zh-CN" altLang="en-US" sz="44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页 </a:t>
            </a:r>
            <a:endParaRPr lang="en-US" altLang="zh-CN" sz="4400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297479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314325" y="1064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反馈固学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27435" y="1545637"/>
            <a:ext cx="972284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单项式是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   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是五次单项式，则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n=</a:t>
            </a:r>
            <a:r>
              <a:rPr lang="en-US" altLang="zh-CN" sz="3200" u="sng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endParaRPr lang="en-US" altLang="zh-CN" sz="3200" u="sng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3200" u="sng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endParaRPr lang="zh-CN" altLang="zh-CN" sz="32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32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已知单项式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-3          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的次数是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，则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m=</a:t>
            </a:r>
            <a:r>
              <a:rPr lang="en-US" altLang="zh-CN" sz="3200" u="sng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endParaRPr lang="en-US" altLang="zh-CN" sz="3200" u="sng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3200" u="sng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   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endParaRPr lang="zh-CN" altLang="zh-CN" sz="32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32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已知单项式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-m      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是关于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y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的单项式，该单项式的系数是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，次数是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，那么</a:t>
            </a:r>
            <a:r>
              <a:rPr lang="en-US" altLang="zh-CN" sz="3200" dirty="0" err="1" smtClean="0">
                <a:latin typeface="黑体" panose="02010609060101010101" pitchFamily="49" charset="-122"/>
                <a:ea typeface="黑体" panose="02010609060101010101" pitchFamily="49" charset="-122"/>
              </a:rPr>
              <a:t>m+n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= 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27483" y="1538275"/>
            <a:ext cx="1642930" cy="600027"/>
          </a:xfrm>
          <a:prstGeom prst="rect">
            <a:avLst/>
          </a:prstGeom>
          <a:noFill/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49179" y="3038622"/>
            <a:ext cx="2123674" cy="548045"/>
          </a:xfrm>
          <a:prstGeom prst="rect">
            <a:avLst/>
          </a:prstGeom>
          <a:noFill/>
        </p:spPr>
      </p:pic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49417" y="4473539"/>
            <a:ext cx="730546" cy="565140"/>
          </a:xfrm>
          <a:prstGeom prst="rect">
            <a:avLst/>
          </a:prstGeom>
          <a:noFill/>
        </p:spPr>
      </p:pic>
      <p:sp>
        <p:nvSpPr>
          <p:cNvPr id="9" name="Title 6"/>
          <p:cNvSpPr txBox="1"/>
          <p:nvPr>
            <p:custDataLst>
              <p:tags r:id="rId5"/>
            </p:custDataLst>
          </p:nvPr>
        </p:nvSpPr>
        <p:spPr>
          <a:xfrm>
            <a:off x="8892345" y="1432706"/>
            <a:ext cx="984885" cy="828497"/>
          </a:xfrm>
          <a:prstGeom prst="rect">
            <a:avLst/>
          </a:prstGeom>
          <a:noFill/>
          <a:ln w="3175">
            <a:noFill/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 wrap="square" lIns="72000" tIns="36195" rIns="72000" bIns="36195" anchor="t" anchorCtr="0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just" fontAlgn="auto">
              <a:lnSpc>
                <a:spcPct val="130000"/>
              </a:lnSpc>
              <a:spcBef>
                <a:spcPts val="800"/>
              </a:spcBef>
              <a:spcAft>
                <a:spcPts val="0"/>
              </a:spcAft>
              <a:buSzPct val="100000"/>
              <a:buNone/>
            </a:pPr>
            <a:r>
              <a:rPr lang="zh-CN" altLang="en-US" sz="4400" b="1" spc="300" dirty="0" smtClean="0">
                <a:ln w="3175">
                  <a:noFill/>
                  <a:prstDash val="dash"/>
                </a:ln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3</a:t>
            </a:r>
            <a:endParaRPr lang="zh-CN" altLang="en-US" sz="4400" b="1" spc="300" dirty="0">
              <a:ln w="3175">
                <a:noFill/>
                <a:prstDash val="dash"/>
              </a:ln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</a:endParaRPr>
          </a:p>
        </p:txBody>
      </p:sp>
      <p:sp>
        <p:nvSpPr>
          <p:cNvPr id="10" name="Title 6"/>
          <p:cNvSpPr txBox="1"/>
          <p:nvPr>
            <p:custDataLst>
              <p:tags r:id="rId6"/>
            </p:custDataLst>
          </p:nvPr>
        </p:nvSpPr>
        <p:spPr>
          <a:xfrm>
            <a:off x="9596213" y="2914357"/>
            <a:ext cx="984885" cy="828497"/>
          </a:xfrm>
          <a:prstGeom prst="rect">
            <a:avLst/>
          </a:prstGeom>
          <a:noFill/>
          <a:ln w="3175">
            <a:noFill/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 wrap="square" lIns="72000" tIns="36195" rIns="72000" bIns="36195" anchor="t" anchorCtr="0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just" fontAlgn="auto">
              <a:lnSpc>
                <a:spcPct val="130000"/>
              </a:lnSpc>
              <a:spcBef>
                <a:spcPts val="800"/>
              </a:spcBef>
              <a:spcAft>
                <a:spcPts val="0"/>
              </a:spcAft>
              <a:buSzPct val="100000"/>
              <a:buNone/>
            </a:pPr>
            <a:r>
              <a:rPr lang="en-US" altLang="zh-CN" sz="4400" b="1" spc="300" dirty="0">
                <a:ln w="3175">
                  <a:noFill/>
                  <a:prstDash val="dash"/>
                </a:ln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5</a:t>
            </a:r>
            <a:endParaRPr lang="zh-CN" altLang="en-US" sz="4400" b="1" spc="300" dirty="0">
              <a:ln w="3175">
                <a:noFill/>
                <a:prstDash val="dash"/>
              </a:ln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7"/>
            </p:custDataLst>
          </p:nvPr>
        </p:nvSpPr>
        <p:spPr>
          <a:xfrm>
            <a:off x="7663864" y="4923256"/>
            <a:ext cx="984885" cy="867545"/>
          </a:xfrm>
          <a:prstGeom prst="rect">
            <a:avLst/>
          </a:prstGeom>
          <a:noFill/>
          <a:ln w="3175">
            <a:noFill/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 wrap="square" lIns="72000" tIns="36195" rIns="72000" bIns="36195" anchor="t" anchorCtr="0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just" fontAlgn="auto">
              <a:lnSpc>
                <a:spcPct val="130000"/>
              </a:lnSpc>
              <a:spcBef>
                <a:spcPts val="800"/>
              </a:spcBef>
              <a:spcAft>
                <a:spcPts val="0"/>
              </a:spcAft>
              <a:buSzPct val="100000"/>
              <a:buNone/>
            </a:pPr>
            <a:r>
              <a:rPr lang="en-US" altLang="zh-CN" sz="4400" b="1" spc="300" dirty="0">
                <a:ln w="3175">
                  <a:noFill/>
                  <a:prstDash val="dash"/>
                </a:ln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endParaRPr lang="zh-CN" altLang="en-US" sz="4400" b="1" spc="300" dirty="0">
              <a:ln w="3175">
                <a:noFill/>
                <a:prstDash val="dash"/>
              </a:ln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297479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 220"/>
          <p:cNvSpPr/>
          <p:nvPr/>
        </p:nvSpPr>
        <p:spPr>
          <a:xfrm>
            <a:off x="314325" y="1064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拓展拔高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88271" y="533237"/>
            <a:ext cx="238466" cy="584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endParaRPr lang="zh-CN" altLang="en-US" sz="32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488271" y="533237"/>
            <a:ext cx="238466" cy="584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endParaRPr lang="zh-CN" altLang="en-US" sz="32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488271" y="533237"/>
            <a:ext cx="238466" cy="584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endParaRPr lang="zh-CN" altLang="en-US" sz="32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488271" y="533237"/>
            <a:ext cx="238466" cy="584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endParaRPr lang="zh-CN" altLang="en-US" sz="32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" name="文本框 2"/>
          <p:cNvSpPr txBox="1"/>
          <p:nvPr/>
        </p:nvSpPr>
        <p:spPr>
          <a:xfrm>
            <a:off x="273832" y="1497819"/>
            <a:ext cx="1152896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1.观察下列单项式：–x，3x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²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，–5x ，7x ，…–37x ，39x  ，…写出第n个单项式，为了解这个问题，特提供下面的解题思路．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（1）这组单项式的系数依次为多少，绝对值规律是什么？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（2）这组单项式的次数的规律是什么？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（3）根据上面的归纳，你可以猜想出第n个单项式是什么？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（4）请你根据猜想，写出第2016个，第2017个单项式．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29697" name="Object 1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8746001" y="1519311"/>
          <a:ext cx="279400" cy="51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1" name="" r:id="rId2" imgW="101600" imgH="190500" progId="">
                  <p:embed/>
                </p:oleObj>
              </mc:Choice>
              <mc:Fallback>
                <p:oleObj name="" r:id="rId2" imgW="101600" imgH="19050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6001" y="1519311"/>
                        <a:ext cx="279400" cy="51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698" name="Object 2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7590692" y="1525954"/>
          <a:ext cx="3048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2" name="" r:id="rId4" imgW="88900" imgH="190500" progId="">
                  <p:embed/>
                </p:oleObj>
              </mc:Choice>
              <mc:Fallback>
                <p:oleObj name="" r:id="rId4" imgW="88900" imgH="1905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0692" y="1525954"/>
                        <a:ext cx="3048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699" name="Object 3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1046656" y="1582225"/>
          <a:ext cx="3048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3" name="" r:id="rId6" imgW="127000" imgH="190500" progId="">
                  <p:embed/>
                </p:oleObj>
              </mc:Choice>
              <mc:Fallback>
                <p:oleObj name="" r:id="rId6" imgW="127000" imgH="1905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6656" y="1582225"/>
                        <a:ext cx="3048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" name="Object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052146" y="2068928"/>
          <a:ext cx="3175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4" name="" r:id="rId8" imgW="139700" imgH="190500" progId="">
                  <p:embed/>
                </p:oleObj>
              </mc:Choice>
              <mc:Fallback>
                <p:oleObj name="" r:id="rId8" imgW="139700" imgH="1905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2146" y="2068928"/>
                        <a:ext cx="3175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297479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 220"/>
          <p:cNvSpPr/>
          <p:nvPr/>
        </p:nvSpPr>
        <p:spPr>
          <a:xfrm>
            <a:off x="314325" y="1064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拓展拔高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88271" y="533237"/>
            <a:ext cx="238466" cy="584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endParaRPr lang="zh-CN" altLang="en-US" sz="32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488271" y="533237"/>
            <a:ext cx="238466" cy="584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endParaRPr lang="zh-CN" altLang="en-US" sz="32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488271" y="533237"/>
            <a:ext cx="238466" cy="584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endParaRPr lang="zh-CN" altLang="en-US" sz="32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488271" y="533237"/>
            <a:ext cx="238466" cy="584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endParaRPr lang="zh-CN" altLang="en-US" sz="32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" name="文本框 9"/>
          <p:cNvSpPr txBox="1"/>
          <p:nvPr/>
        </p:nvSpPr>
        <p:spPr>
          <a:xfrm>
            <a:off x="82069" y="1502598"/>
            <a:ext cx="1210993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所有式子均为单项式，先观察数字因数，可得规律：</a:t>
            </a:r>
            <a:endParaRPr lang="en-US" altLang="zh-CN" sz="32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-1）</a:t>
            </a:r>
            <a:r>
              <a:rPr lang="zh-CN" altLang="en-US" sz="3200" baseline="30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n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（2n-1），再观察字母因数，可得规律为：x</a:t>
            </a:r>
            <a:r>
              <a:rPr lang="zh-CN" altLang="en-US" sz="3200" baseline="30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n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，据此依次求解即可得.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（1）这组单项式的系数依次为：–1，3，–5，7，…系数为奇数且奇次项为负数，故单项式的系数的符号是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：（–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1）</a:t>
            </a:r>
            <a:r>
              <a:rPr lang="zh-CN" altLang="en-US" sz="3200" baseline="30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n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，绝对值规律是：2n–1； 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（2）这组单项式的次数的规律是从1开始的连续自然数； 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（3）第n个单项式是：（–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1）</a:t>
            </a:r>
            <a:r>
              <a:rPr lang="zh-CN" altLang="en-US" sz="3200" baseline="30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n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（2n–1）</a:t>
            </a:r>
            <a:r>
              <a:rPr lang="en-US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en-US" sz="3200" baseline="30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n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（4）第2016个单项式是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4031</a:t>
            </a:r>
            <a:r>
              <a:rPr lang="en-US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en-US" sz="3200" baseline="30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2016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，第2017个单项式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是–4033</a:t>
            </a:r>
            <a:r>
              <a:rPr lang="en-US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en-US" sz="3200" baseline="30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2017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．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文本框 15"/>
          <p:cNvSpPr txBox="1"/>
          <p:nvPr/>
        </p:nvSpPr>
        <p:spPr>
          <a:xfrm>
            <a:off x="1663908" y="2165015"/>
            <a:ext cx="91140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7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第四章 整式的加减</a:t>
            </a:r>
            <a:endParaRPr lang="zh-CN" altLang="en-US" sz="7200" b="1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文本框 20"/>
          <p:cNvSpPr txBox="1"/>
          <p:nvPr/>
        </p:nvSpPr>
        <p:spPr>
          <a:xfrm>
            <a:off x="1688233" y="4551000"/>
            <a:ext cx="94923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b="1" dirty="0" smtClean="0">
                <a:solidFill>
                  <a:srgbClr val="4472C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4.1.1 </a:t>
            </a:r>
            <a:r>
              <a:rPr lang="zh-CN" altLang="en-US" sz="6000" b="1" dirty="0" smtClean="0">
                <a:solidFill>
                  <a:srgbClr val="4472C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整式</a:t>
            </a:r>
            <a:endParaRPr lang="zh-CN" altLang="en-US" sz="6000" b="1" dirty="0">
              <a:solidFill>
                <a:srgbClr val="4472C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297479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20" name=" 220"/>
          <p:cNvSpPr/>
          <p:nvPr/>
        </p:nvSpPr>
        <p:spPr>
          <a:xfrm>
            <a:off x="314325" y="1064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教学目标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129" name="Picture 17" descr="学科网(www.zxxk.com)--教育资源门户，提供试卷、教案、课件、论文、素材及各类教学资源下载，还有大量而丰富的教学相关资讯！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0175" y="1003935"/>
            <a:ext cx="19050" cy="9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68995" y="1947495"/>
            <a:ext cx="8945665" cy="76944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4400" dirty="0" smtClean="0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1.</a:t>
            </a:r>
            <a:r>
              <a:rPr lang="zh-CN" altLang="en-US" sz="4400" dirty="0" smtClean="0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掌握单项式的概念</a:t>
            </a:r>
            <a:endParaRPr lang="zh-CN" altLang="en-US" sz="4400" dirty="0" smtClean="0"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6374" y="3283836"/>
            <a:ext cx="109794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4400" dirty="0" smtClean="0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2.</a:t>
            </a:r>
            <a:r>
              <a:rPr lang="zh-CN" altLang="en-US" sz="4400" dirty="0" smtClean="0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掌握单项式的系数、次数，会找出单项式的系数，次数</a:t>
            </a:r>
            <a:endParaRPr lang="zh-CN" altLang="en-US" sz="4400" dirty="0" smtClean="0"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181014" y="710658"/>
            <a:ext cx="2041682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定向自学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67286" y="1257520"/>
            <a:ext cx="11155679" cy="15696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小亮家的电冰箱平均每天耗电量为</a:t>
            </a:r>
            <a:r>
              <a:rPr lang="en-US" altLang="zh-CN" sz="3200" b="1" i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m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千瓦时</a:t>
            </a:r>
            <a:r>
              <a:rPr lang="zh-CN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，那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么</a:t>
            </a:r>
            <a:r>
              <a:rPr lang="en-US" altLang="zh-CN" sz="3200" b="1" i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天耗电量为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_______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千瓦时</a:t>
            </a:r>
            <a:r>
              <a:rPr lang="en-US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zh-CN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95420" y="2940929"/>
            <a:ext cx="10846192" cy="145424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某物品包装箱的形状是长方体，如果包装</a:t>
            </a:r>
            <a:r>
              <a:rPr lang="zh-CN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箱的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宽和高都是</a:t>
            </a:r>
            <a:r>
              <a:rPr lang="en-US" altLang="zh-CN" sz="3200" b="1" i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cm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，长是</a:t>
            </a:r>
            <a:r>
              <a:rPr lang="en-US" altLang="zh-CN" sz="3200" b="1" i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cm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，那么它的</a:t>
            </a:r>
            <a:r>
              <a:rPr lang="zh-CN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体积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是</a:t>
            </a:r>
            <a:r>
              <a:rPr lang="en-US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_________</a:t>
            </a:r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立方厘米</a:t>
            </a:r>
            <a:r>
              <a:rPr lang="en-US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zh-CN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1551745" y="1951819"/>
            <a:ext cx="892022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600" b="1" i="1" dirty="0" err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方正书宋_GBK" charset="0"/>
              </a:rPr>
              <a:t>mn</a:t>
            </a:r>
            <a:endParaRPr lang="zh-CN" altLang="en-US" sz="3600" b="1" i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  <a:sym typeface="方正书宋_GBK" charset="0"/>
            </a:endParaRPr>
          </a:p>
        </p:txBody>
      </p:sp>
      <p:graphicFrame>
        <p:nvGraphicFramePr>
          <p:cNvPr id="21" name="Object 17"/>
          <p:cNvGraphicFramePr>
            <a:graphicFrameLocks noChangeAspect="1"/>
          </p:cNvGraphicFramePr>
          <p:nvPr/>
        </p:nvGraphicFramePr>
        <p:xfrm>
          <a:off x="6713952" y="3559126"/>
          <a:ext cx="1336431" cy="7827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2" imgW="254000" imgH="203200" progId="">
                  <p:embed/>
                </p:oleObj>
              </mc:Choice>
              <mc:Fallback>
                <p:oleObj name="Equation" r:id="rId2" imgW="254000" imgH="203200" progId="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3952" y="3559126"/>
                        <a:ext cx="1336431" cy="7827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356060" y="4685845"/>
            <a:ext cx="11460802" cy="15696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3.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一个两位数，个数数字是</a:t>
            </a:r>
            <a:r>
              <a:rPr lang="en-US" altLang="zh-CN" sz="3200" b="1" i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，十位数字是</a:t>
            </a:r>
            <a:r>
              <a:rPr lang="en-US" altLang="zh-CN" sz="3200" b="1" i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y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这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个两位数可表示为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____</a:t>
            </a:r>
            <a:r>
              <a:rPr lang="en-US" altLang="zh-CN" sz="3200" b="1" i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____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_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，如果</a:t>
            </a:r>
            <a:r>
              <a:rPr lang="zh-CN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个</a:t>
            </a:r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位</a:t>
            </a:r>
            <a:r>
              <a:rPr lang="zh-CN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数字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与十位数字交换位置，所得的两位数可</a:t>
            </a:r>
            <a:r>
              <a:rPr lang="zh-CN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表示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为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____________.</a:t>
            </a:r>
            <a:endParaRPr lang="zh-CN" altLang="zh-CN" sz="3200" b="1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1491176" y="5085643"/>
            <a:ext cx="1547813" cy="5857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10</a:t>
            </a: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y+x</a:t>
            </a:r>
            <a:endParaRPr lang="zh-CN" altLang="zh-CN" sz="3200" b="1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3305761" y="5558034"/>
            <a:ext cx="1547813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10</a:t>
            </a:r>
            <a:r>
              <a:rPr lang="en-US" altLang="zh-CN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x+y</a:t>
            </a:r>
            <a:endParaRPr lang="zh-CN" altLang="zh-CN" sz="3200" b="1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ldLvl="0" autoUpdateAnimBg="0"/>
      <p:bldP spid="19" grpId="0" bldLvl="0" autoUpdateAnimBg="0"/>
      <p:bldP spid="20" grpId="0" autoUpdateAnimBg="0"/>
      <p:bldP spid="22" grpId="0" bldLvl="0" autoUpdateAnimBg="0"/>
      <p:bldP spid="23" grpId="0" bldLvl="0" autoUpdateAnimBg="0"/>
      <p:bldP spid="24" grpId="0" bldLvl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93026" y="1135966"/>
            <a:ext cx="10876721" cy="30469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4.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为了保护环境，促进生态平衡，某地计划</a:t>
            </a:r>
            <a:r>
              <a:rPr lang="zh-CN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逐年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增加植树造林的面积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如果第一年植树造</a:t>
            </a:r>
            <a:r>
              <a:rPr lang="zh-CN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林</a:t>
            </a:r>
            <a:r>
              <a:rPr lang="en-US" altLang="zh-CN" sz="3200" b="1" i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公顷，第二年比第一年增加了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10%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，那么</a:t>
            </a:r>
            <a:r>
              <a:rPr lang="zh-CN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第二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年比第一年的植树造林面积增加了</a:t>
            </a:r>
            <a:r>
              <a:rPr lang="en-US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___</a:t>
            </a:r>
            <a:r>
              <a:rPr lang="en-US" altLang="zh-CN" sz="3200" b="1" i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公顷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zh-CN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9418909" y="2634848"/>
            <a:ext cx="1403350" cy="5857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10%</a:t>
            </a:r>
            <a:r>
              <a:rPr lang="en-US" altLang="zh-CN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</a:t>
            </a:r>
            <a:endParaRPr lang="zh-CN" altLang="zh-CN" sz="3200" b="1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353085" y="4005628"/>
            <a:ext cx="7215333" cy="23083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5.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如图，在边长为</a:t>
            </a:r>
            <a:r>
              <a:rPr lang="en-US" altLang="zh-CN" sz="3200" b="1" i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的正方形内，挖去一个底为</a:t>
            </a:r>
            <a:r>
              <a:rPr lang="en-US" altLang="zh-CN" sz="3200" b="1" i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r>
              <a:rPr lang="zh-CN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高为</a:t>
            </a:r>
            <a:r>
              <a:rPr lang="en-US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的</a:t>
            </a:r>
            <a:r>
              <a:rPr lang="zh-CN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三角形，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则剩下部分的面积为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___________.</a:t>
            </a:r>
            <a:endParaRPr lang="zh-CN" altLang="zh-CN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3" name="Object 17"/>
          <p:cNvGraphicFramePr>
            <a:graphicFrameLocks noChangeAspect="1"/>
          </p:cNvGraphicFramePr>
          <p:nvPr/>
        </p:nvGraphicFramePr>
        <p:xfrm>
          <a:off x="3497190" y="5512387"/>
          <a:ext cx="1800225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5" name="Equation" r:id="rId2" imgW="520700" imgH="393700" progId="">
                  <p:embed/>
                </p:oleObj>
              </mc:Choice>
              <mc:Fallback>
                <p:oleObj name="Equation" r:id="rId2" imgW="520700" imgH="393700" progId="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7190" y="5512387"/>
                        <a:ext cx="1800225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3684198" y="4695752"/>
          <a:ext cx="3873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6" name="Equation" r:id="rId4" imgW="152400" imgH="393700" progId="">
                  <p:embed/>
                </p:oleObj>
              </mc:Choice>
              <mc:Fallback>
                <p:oleObj name="Equation" r:id="rId4" imgW="152400" imgH="3937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4198" y="4695752"/>
                        <a:ext cx="38735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Picture 8" descr="R~5$GVYH2@2}]2ZS`16IHF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32225" y="3724422"/>
            <a:ext cx="4392488" cy="3133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" name=" 220"/>
          <p:cNvSpPr/>
          <p:nvPr/>
        </p:nvSpPr>
        <p:spPr>
          <a:xfrm>
            <a:off x="181014" y="710658"/>
            <a:ext cx="2041682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定向自学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ldLvl="0" autoUpdateAnimBg="0"/>
      <p:bldP spid="19" grpId="0" bldLvl="0" autoUpdateAnimBg="0"/>
      <p:bldP spid="2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214572" y="831504"/>
            <a:ext cx="321881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合作研学</a:t>
            </a: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&amp;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展示激学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53098" y="678080"/>
            <a:ext cx="9982077" cy="12003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457200" indent="-457200">
              <a:defRPr/>
            </a:pP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             </a:t>
            </a:r>
            <a:r>
              <a:rPr lang="zh-CN" altLang="en-US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6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  <a:r>
              <a:rPr lang="zh-CN" altLang="zh-CN" sz="36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察思考</a:t>
            </a:r>
            <a:r>
              <a:rPr lang="zh-CN" altLang="en-US" sz="36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en-US" altLang="zh-CN" sz="3600" b="1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defRPr/>
            </a:pPr>
            <a:r>
              <a:rPr lang="zh-CN" altLang="zh-CN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观察</a:t>
            </a:r>
            <a:r>
              <a:rPr lang="zh-CN" altLang="en-US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上</a:t>
            </a:r>
            <a:r>
              <a:rPr lang="zh-CN" altLang="zh-CN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面</a:t>
            </a:r>
            <a:r>
              <a:rPr lang="zh-CN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得到的代数式</a:t>
            </a: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，并</a:t>
            </a:r>
            <a:r>
              <a:rPr lang="zh-CN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尝试按照运算分类</a:t>
            </a:r>
            <a:endParaRPr lang="en-US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15" name="Object 5"/>
          <p:cNvGraphicFramePr>
            <a:graphicFrameLocks noChangeAspect="1"/>
          </p:cNvGraphicFramePr>
          <p:nvPr/>
        </p:nvGraphicFramePr>
        <p:xfrm>
          <a:off x="1163321" y="1693716"/>
          <a:ext cx="8101013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name="Equation" r:id="rId2" imgW="2514600" imgH="393700" progId="">
                  <p:embed/>
                </p:oleObj>
              </mc:Choice>
              <mc:Fallback>
                <p:oleObj name="Equation" r:id="rId2" imgW="2514600" imgH="39370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3321" y="1693716"/>
                        <a:ext cx="8101013" cy="125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椭圆 15"/>
          <p:cNvSpPr>
            <a:spLocks noChangeArrowheads="1"/>
          </p:cNvSpPr>
          <p:nvPr/>
        </p:nvSpPr>
        <p:spPr bwMode="auto">
          <a:xfrm>
            <a:off x="805937" y="2830294"/>
            <a:ext cx="4605532" cy="2651638"/>
          </a:xfrm>
          <a:prstGeom prst="ellipse">
            <a:avLst/>
          </a:prstGeom>
          <a:solidFill>
            <a:srgbClr val="92D050"/>
          </a:solidFill>
          <a:ln w="47625" algn="ctr">
            <a:solidFill>
              <a:schemeClr val="bg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" name="椭圆 16"/>
          <p:cNvSpPr>
            <a:spLocks noChangeArrowheads="1"/>
          </p:cNvSpPr>
          <p:nvPr/>
        </p:nvSpPr>
        <p:spPr bwMode="auto">
          <a:xfrm>
            <a:off x="5495070" y="2771337"/>
            <a:ext cx="4605532" cy="2651638"/>
          </a:xfrm>
          <a:prstGeom prst="ellipse">
            <a:avLst/>
          </a:prstGeom>
          <a:solidFill>
            <a:srgbClr val="92D050"/>
          </a:solidFill>
          <a:ln w="47625" algn="ctr">
            <a:solidFill>
              <a:schemeClr val="bg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1566349" y="3292516"/>
          <a:ext cx="2873087" cy="1697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0" name="Equation" r:id="rId4" imgW="609600" imgH="431800" progId="">
                  <p:embed/>
                </p:oleObj>
              </mc:Choice>
              <mc:Fallback>
                <p:oleObj name="Equation" r:id="rId4" imgW="609600" imgH="431800" progId="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6349" y="3292516"/>
                        <a:ext cx="2873087" cy="16972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6"/>
          <p:cNvGraphicFramePr>
            <a:graphicFrameLocks noChangeAspect="1"/>
          </p:cNvGraphicFramePr>
          <p:nvPr/>
        </p:nvGraphicFramePr>
        <p:xfrm>
          <a:off x="5999894" y="3136663"/>
          <a:ext cx="3630909" cy="2214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" name="Equation" r:id="rId6" imgW="989965" imgH="609600" progId="">
                  <p:embed/>
                </p:oleObj>
              </mc:Choice>
              <mc:Fallback>
                <p:oleObj name="Equation" r:id="rId6" imgW="989965" imgH="609600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9894" y="3136663"/>
                        <a:ext cx="3630909" cy="22148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763295" y="5606882"/>
            <a:ext cx="9982077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观察代数式的分类情况，他们各自有什么特点？</a:t>
            </a:r>
            <a:endParaRPr lang="en-US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6" grpId="0" animBg="1"/>
      <p:bldP spid="17" grpId="0" animBg="1"/>
      <p:bldP spid="2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214572" y="747097"/>
            <a:ext cx="321881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合作研学</a:t>
            </a: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&amp;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展示激学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82880" y="836702"/>
            <a:ext cx="11310425" cy="23069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</a:t>
            </a:r>
            <a:r>
              <a:rPr lang="zh-CN" altLang="zh-CN" sz="36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单项式的概念</a:t>
            </a:r>
            <a:r>
              <a:rPr lang="zh-CN" altLang="en-US" sz="36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zh-CN" altLang="zh-CN" sz="3600" b="1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像</a:t>
            </a:r>
            <a:r>
              <a:rPr lang="en-US" altLang="zh-CN" sz="3600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mn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en-US" altLang="zh-CN" sz="3600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en-US" altLang="zh-CN" sz="3600" baseline="30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3600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,10%</a:t>
            </a:r>
            <a:r>
              <a:rPr lang="en-US" altLang="zh-CN" sz="3600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这样的代数式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它们都是由</a:t>
            </a:r>
            <a:r>
              <a:rPr lang="zh-CN" altLang="zh-CN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数与字母</a:t>
            </a:r>
            <a:r>
              <a:rPr lang="en-US" altLang="zh-CN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zh-CN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或字母与字母</a:t>
            </a:r>
            <a:r>
              <a:rPr lang="en-US" altLang="zh-CN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zh-CN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相乘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组成的代数式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我们把这样的代数式叫做</a:t>
            </a:r>
            <a:r>
              <a:rPr lang="zh-CN" altLang="zh-CN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单项式</a:t>
            </a:r>
            <a:r>
              <a:rPr lang="zh-CN" altLang="en-US" sz="3600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zh-CN" sz="36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TextBox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339279" y="2659246"/>
            <a:ext cx="8455641" cy="1143775"/>
          </a:xfrm>
          <a:prstGeom prst="rect">
            <a:avLst/>
          </a:prstGeom>
          <a:blipFill rotWithShape="1">
            <a:blip r:embed="rId2" cstate="print"/>
            <a:stretch>
              <a:fillRect l="-1514" t="-5319" b="-3191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  <a:endParaRPr lang="zh-CN" altLang="en-US">
              <a:noFill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8999" y="3734523"/>
            <a:ext cx="6094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6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单项式的系数和次数</a:t>
            </a:r>
            <a:r>
              <a:rPr lang="zh-CN" altLang="en-US" sz="36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en-US" altLang="zh-CN" sz="3600" b="1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8812" y="4380766"/>
            <a:ext cx="10706678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系数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单项式中的</a:t>
            </a:r>
            <a:r>
              <a:rPr lang="zh-CN" altLang="zh-CN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数字因数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叫做这个单项式的</a:t>
            </a:r>
            <a:r>
              <a:rPr lang="zh-CN" altLang="en-US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系数。</a:t>
            </a:r>
            <a:endParaRPr lang="en-US" altLang="zh-CN" sz="36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次数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zh-CN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所有字母的指数的和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叫做这个单项式的次数</a:t>
            </a:r>
            <a:r>
              <a:rPr lang="zh-CN" altLang="en-US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en-US" altLang="zh-CN" sz="36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l-GR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36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endParaRPr lang="zh-CN" altLang="en-US" sz="3600" b="1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922428" y="5519929"/>
            <a:ext cx="7073265" cy="17532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zh-CN" sz="36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强调</a:t>
            </a:r>
            <a:r>
              <a:rPr lang="en-US" altLang="zh-CN" sz="36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zh-CN" sz="36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单个字母的指数是</a:t>
            </a:r>
            <a:r>
              <a:rPr lang="en-US" altLang="zh-CN" sz="36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1,</a:t>
            </a:r>
            <a:r>
              <a:rPr lang="zh-CN" altLang="zh-CN" sz="36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而不是</a:t>
            </a:r>
            <a:r>
              <a:rPr lang="en-US" altLang="zh-CN" sz="36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endParaRPr lang="en-US" altLang="zh-CN" sz="3600" b="1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mn</a:t>
            </a:r>
            <a:r>
              <a:rPr lang="zh-CN" altLang="en-US" sz="36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的系数是</a:t>
            </a:r>
            <a:r>
              <a:rPr lang="en-US" altLang="zh-CN" sz="36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1</a:t>
            </a:r>
            <a:r>
              <a:rPr lang="zh-CN" altLang="en-US" sz="36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，省略不写</a:t>
            </a:r>
            <a:endParaRPr lang="zh-CN" altLang="en-US" sz="3600" b="1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endParaRPr lang="zh-CN" altLang="zh-CN" sz="36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/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297479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 220"/>
          <p:cNvSpPr/>
          <p:nvPr/>
        </p:nvSpPr>
        <p:spPr>
          <a:xfrm>
            <a:off x="1" y="958113"/>
            <a:ext cx="1997612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精讲领学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67287" y="1377470"/>
            <a:ext cx="11113476" cy="480131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3600" b="0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[</a:t>
            </a:r>
            <a:r>
              <a:rPr kumimoji="0" lang="zh-CN" altLang="en-US" sz="3600" b="0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知识拓展</a:t>
            </a:r>
            <a:r>
              <a:rPr kumimoji="0" lang="en-US" altLang="zh-CN" sz="3600" b="0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]</a:t>
            </a:r>
            <a:r>
              <a:rPr kumimoji="0" lang="zh-CN" altLang="en-US" sz="3600" b="0" i="1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　</a:t>
            </a:r>
            <a:endParaRPr kumimoji="0" lang="en-US" altLang="zh-CN" sz="3600" b="0" i="1" u="none" strike="noStrike" cap="none" normalizeH="0" baseline="0" dirty="0" smtClean="0">
              <a:ln>
                <a:noFill/>
              </a:ln>
              <a:solidFill>
                <a:srgbClr val="FF00FF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2667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(1)</a:t>
            </a:r>
            <a:r>
              <a:rPr kumimoji="0" lang="zh-CN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判断一个式子是否为单项式的方法</a:t>
            </a:r>
            <a:r>
              <a:rPr kumimoji="0" lang="en-US" altLang="zh-CN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一是必须是</a:t>
            </a:r>
            <a:r>
              <a:rPr kumimoji="0" lang="zh-CN" altLang="en-US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乘积的形式</a:t>
            </a:r>
            <a:r>
              <a:rPr kumimoji="0" lang="en-US" altLang="zh-CN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也就是除乘号外没有其他符号</a:t>
            </a:r>
            <a:r>
              <a:rPr kumimoji="0" lang="en-US" altLang="zh-CN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;</a:t>
            </a:r>
            <a:r>
              <a:rPr kumimoji="0" lang="zh-CN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二是这个式子的分母是否含有字母</a:t>
            </a:r>
            <a:r>
              <a:rPr kumimoji="0" lang="en-US" altLang="zh-CN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不含有字母</a:t>
            </a:r>
            <a:r>
              <a:rPr kumimoji="0" lang="zh-CN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的才是单项式</a:t>
            </a:r>
            <a:r>
              <a:rPr kumimoji="0" lang="en-US" altLang="zh-CN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endParaRPr kumimoji="0" lang="en-US" altLang="zh-CN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(2)</a:t>
            </a:r>
            <a:r>
              <a:rPr kumimoji="0" lang="en-US" altLang="zh-CN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π</a:t>
            </a:r>
            <a:r>
              <a:rPr kumimoji="0" lang="zh-CN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是单项式</a:t>
            </a:r>
            <a:r>
              <a:rPr kumimoji="0" lang="en-US" altLang="zh-CN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表示一个具体的</a:t>
            </a:r>
            <a:r>
              <a:rPr kumimoji="0" lang="zh-CN" altLang="en-US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数</a:t>
            </a:r>
            <a:r>
              <a:rPr kumimoji="0" lang="en-US" altLang="zh-CN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而不是字母</a:t>
            </a:r>
            <a:r>
              <a:rPr kumimoji="0" lang="en-US" altLang="zh-CN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故</a:t>
            </a:r>
            <a:r>
              <a:rPr kumimoji="0" lang="en-US" altLang="zh-CN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π</a:t>
            </a:r>
            <a:r>
              <a:rPr kumimoji="0" lang="zh-CN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出现在分母上可以成为单项式</a:t>
            </a:r>
            <a:r>
              <a:rPr kumimoji="0" lang="en-US" altLang="zh-CN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如</a:t>
            </a:r>
            <a:endParaRPr kumimoji="0" lang="zh-CN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2765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829" y="5292190"/>
            <a:ext cx="756943" cy="1009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214572" y="831504"/>
            <a:ext cx="1839311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展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示激学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266532"/>
            <a:ext cx="1184218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指出下列各式是否为单项式，</a:t>
            </a:r>
            <a:r>
              <a:rPr lang="zh-CN" altLang="en-US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说明理由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并指出系数与次数。</a:t>
            </a:r>
            <a:endParaRPr lang="en-US" altLang="zh-CN" sz="36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36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36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36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36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36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36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36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36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36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36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36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298114" y="2129928"/>
          <a:ext cx="10698865" cy="3765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9950"/>
                <a:gridCol w="1973012"/>
                <a:gridCol w="2151287"/>
                <a:gridCol w="1852862"/>
                <a:gridCol w="2143125"/>
                <a:gridCol w="1338629"/>
              </a:tblGrid>
              <a:tr h="149326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48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1063472"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系数</a:t>
                      </a:r>
                      <a:endParaRPr lang="zh-CN" altLang="en-US" sz="36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1208916"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次数</a:t>
                      </a:r>
                      <a:endParaRPr lang="zh-CN" altLang="en-US" sz="36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4000" dirty="0">
                        <a:solidFill>
                          <a:srgbClr val="FF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73597" y="2339486"/>
            <a:ext cx="1658230" cy="970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01446" y="2330534"/>
            <a:ext cx="1732011" cy="955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0519" y="2314131"/>
            <a:ext cx="1673981" cy="967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43856" y="2343590"/>
            <a:ext cx="2070103" cy="890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28904" y="3655983"/>
            <a:ext cx="1153550" cy="1091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35072" y="4772723"/>
            <a:ext cx="864943" cy="1073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953597" y="3638257"/>
            <a:ext cx="1053684" cy="1030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763347" y="2323807"/>
            <a:ext cx="1053684" cy="1030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820497" y="3638257"/>
            <a:ext cx="1053684" cy="1030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10081699" y="4933950"/>
            <a:ext cx="900626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latin typeface="+mn-ea"/>
                <a:sym typeface="方正书宋_GBK" charset="0"/>
              </a:rPr>
              <a:t>0</a:t>
            </a:r>
            <a:endParaRPr lang="zh-CN" altLang="en-US" sz="3200" dirty="0">
              <a:solidFill>
                <a:srgbClr val="FF0000"/>
              </a:solidFill>
              <a:latin typeface="+mn-ea"/>
              <a:sym typeface="方正书宋_GBK" charset="0"/>
            </a:endParaRP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67801" y="4753001"/>
            <a:ext cx="864943" cy="1073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utoUpdateAnimBg="0"/>
    </p:bldLst>
  </p:timing>
</p:sld>
</file>

<file path=ppt/tags/tag1.xml><?xml version="1.0" encoding="utf-8"?>
<p:tagLst xmlns:p="http://schemas.openxmlformats.org/presentationml/2006/main">
  <p:tag name="KSO_WM_UNIT_PRESET_TEXT_INDEX" val="0"/>
  <p:tag name="KSO_WM_UNIT_PRESET_TEXT_LEN" val="0"/>
  <p:tag name="KSO_WM_UNIT_NOCLEAR" val="0"/>
  <p:tag name="KSO_WM_UNIT_VALUE" val="19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OneParaTitle0_6*f*1"/>
  <p:tag name="KSO_WM_TEMPLATE_CATEGORY" val="OneParaTitle"/>
  <p:tag name="KSO_WM_TEMPLATE_INDEX" val="0"/>
  <p:tag name="KSO_WM_UNIT_LAYERLEVEL" val="1"/>
  <p:tag name="KSO_WM_TAG_VERSION" val="1.0"/>
  <p:tag name="KSO_WM_BEAUTIFY_FLAG" val="#wm#"/>
  <p:tag name="KSO_WM_UNIT_TEXTBOXSTYLE_GUID" val="{e792e4b1-05be-4a82-8ab1-5cfc8c3c4768}"/>
  <p:tag name="KSO_WM_UNIT_TEXTBOXSTYLE_INDEX" val="1"/>
  <p:tag name="KSO_WM_UNIT_TEXTBOXSTYLE_TYPE" val="OneParaTitle"/>
</p:tagLst>
</file>

<file path=ppt/tags/tag2.xml><?xml version="1.0" encoding="utf-8"?>
<p:tagLst xmlns:p="http://schemas.openxmlformats.org/presentationml/2006/main">
  <p:tag name="KSO_WM_UNIT_PRESET_TEXT_INDEX" val="0"/>
  <p:tag name="KSO_WM_UNIT_PRESET_TEXT_LEN" val="0"/>
  <p:tag name="KSO_WM_UNIT_NOCLEAR" val="0"/>
  <p:tag name="KSO_WM_UNIT_VALUE" val="19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OneParaTitle0_6*f*1"/>
  <p:tag name="KSO_WM_TEMPLATE_CATEGORY" val="OneParaTitle"/>
  <p:tag name="KSO_WM_TEMPLATE_INDEX" val="0"/>
  <p:tag name="KSO_WM_UNIT_LAYERLEVEL" val="1"/>
  <p:tag name="KSO_WM_TAG_VERSION" val="1.0"/>
  <p:tag name="KSO_WM_BEAUTIFY_FLAG" val="#wm#"/>
  <p:tag name="KSO_WM_UNIT_TEXTBOXSTYLE_GUID" val="{e792e4b1-05be-4a82-8ab1-5cfc8c3c4768}"/>
  <p:tag name="KSO_WM_UNIT_TEXTBOXSTYLE_INDEX" val="1"/>
  <p:tag name="KSO_WM_UNIT_TEXTBOXSTYLE_TYPE" val="OneParaTitle"/>
</p:tagLst>
</file>

<file path=ppt/tags/tag3.xml><?xml version="1.0" encoding="utf-8"?>
<p:tagLst xmlns:p="http://schemas.openxmlformats.org/presentationml/2006/main">
  <p:tag name="KSO_WM_UNIT_PRESET_TEXT_INDEX" val="0"/>
  <p:tag name="KSO_WM_UNIT_PRESET_TEXT_LEN" val="0"/>
  <p:tag name="KSO_WM_UNIT_NOCLEAR" val="0"/>
  <p:tag name="KSO_WM_UNIT_VALUE" val="19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OneParaTitle0_6*f*1"/>
  <p:tag name="KSO_WM_TEMPLATE_CATEGORY" val="OneParaTitle"/>
  <p:tag name="KSO_WM_TEMPLATE_INDEX" val="0"/>
  <p:tag name="KSO_WM_UNIT_LAYERLEVEL" val="1"/>
  <p:tag name="KSO_WM_TAG_VERSION" val="1.0"/>
  <p:tag name="KSO_WM_BEAUTIFY_FLAG" val="#wm#"/>
  <p:tag name="KSO_WM_UNIT_TEXTBOXSTYLE_GUID" val="{e792e4b1-05be-4a82-8ab1-5cfc8c3c4768}"/>
  <p:tag name="KSO_WM_UNIT_TEXTBOXSTYLE_INDEX" val="1"/>
  <p:tag name="KSO_WM_UNIT_TEXTBOXSTYLE_TYPE" val="OneParaTitle"/>
</p:tagLst>
</file>

<file path=ppt/tags/tag4.xml><?xml version="1.0" encoding="utf-8"?>
<p:tagLst xmlns:p="http://schemas.openxmlformats.org/presentationml/2006/main">
  <p:tag name="[PLUGINVER]" val="10"/>
  <p:tag name="commondata" val="eyJoZGlkIjoiZTY3YTI4YWNhYjVjZTY3ZmM4NTdkMzFiYTFiOGZiMmQifQ==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2095</Words>
  <Application>WPS 演示</Application>
  <PresentationFormat>自定义</PresentationFormat>
  <Paragraphs>197</Paragraphs>
  <Slides>19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19</vt:i4>
      </vt:variant>
    </vt:vector>
  </HeadingPairs>
  <TitlesOfParts>
    <vt:vector size="36" baseType="lpstr">
      <vt:lpstr>Arial</vt:lpstr>
      <vt:lpstr>宋体</vt:lpstr>
      <vt:lpstr>Wingdings</vt:lpstr>
      <vt:lpstr>Symbol</vt:lpstr>
      <vt:lpstr>微软雅黑</vt:lpstr>
      <vt:lpstr>黑体</vt:lpstr>
      <vt:lpstr>Times New Roman</vt:lpstr>
      <vt:lpstr>方正书宋_GBK</vt:lpstr>
      <vt:lpstr>楷体</vt:lpstr>
      <vt:lpstr>Calibri</vt:lpstr>
      <vt:lpstr>Segoe UI</vt:lpstr>
      <vt:lpstr>Candara</vt:lpstr>
      <vt:lpstr>华文楷体</vt:lpstr>
      <vt:lpstr>Arial Unicode MS</vt:lpstr>
      <vt:lpstr>华文新魏</vt:lpstr>
      <vt:lpstr>Segoe Print</vt:lpstr>
      <vt:lpstr>波形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第三章 代数式</dc:title>
  <dc:creator>Administrator</dc:creator>
  <cp:lastModifiedBy>Ivy * 虫虫妈</cp:lastModifiedBy>
  <cp:revision>735</cp:revision>
  <dcterms:created xsi:type="dcterms:W3CDTF">2015-05-05T08:02:00Z</dcterms:created>
  <dcterms:modified xsi:type="dcterms:W3CDTF">2023-11-22T09:13:18Z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2052-12.1.0.15712</vt:lpwstr>
  </property>
  <property fmtid="{D5CDD505-2E9C-101B-9397-08002B2CF9AE}" pid="3" name="ICV">
    <vt:lpwstr>9F69B321A5D0409EA3B378DAF2687BF9</vt:lpwstr>
  </property>
</Properties>
</file>