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3"/>
    <p:sldId id="256" r:id="rId4"/>
    <p:sldId id="286" r:id="rId5"/>
    <p:sldId id="332" r:id="rId6"/>
    <p:sldId id="349" r:id="rId7"/>
    <p:sldId id="378" r:id="rId8"/>
    <p:sldId id="347" r:id="rId9"/>
    <p:sldId id="351" r:id="rId10"/>
    <p:sldId id="379" r:id="rId11"/>
    <p:sldId id="266" r:id="rId12"/>
    <p:sldId id="377" r:id="rId13"/>
    <p:sldId id="359" r:id="rId14"/>
    <p:sldId id="303" r:id="rId15"/>
    <p:sldId id="376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864" y="-618"/>
      </p:cViewPr>
      <p:guideLst>
        <p:guide orient="horz" pos="21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F2C34-E929-477C-94D3-BFF4EE5EC1FB}" type="doc">
      <dgm:prSet loTypeId="urn:microsoft.com/office/officeart/2005/8/layout/list1#1" loCatId="list" qsTypeId="urn:microsoft.com/office/officeart/2005/8/quickstyle/simple3#1" qsCatId="simple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527FCDD8-EC02-4DFD-BD76-8642EFD5A514}">
      <dgm:prSet custT="1"/>
      <dgm:spPr>
        <a:solidFill>
          <a:srgbClr val="92D050"/>
        </a:solidFill>
      </dgm:spPr>
      <dgm:t>
        <a:bodyPr/>
        <a:lstStyle/>
        <a:p>
          <a:r>
            <a:rPr lang="en-US" altLang="zh-CN" sz="3200" b="0" dirty="0" smtClean="0">
              <a:latin typeface="+mn-ea"/>
              <a:ea typeface="+mn-ea"/>
            </a:rPr>
            <a:t>【</a:t>
          </a:r>
          <a:r>
            <a:rPr lang="zh-CN" altLang="en-US" sz="3200" b="0" dirty="0" smtClean="0">
              <a:latin typeface="+mn-ea"/>
              <a:ea typeface="+mn-ea"/>
            </a:rPr>
            <a:t>形积变化</a:t>
          </a:r>
          <a:r>
            <a:rPr lang="en-US" altLang="zh-CN" sz="3200" b="0" dirty="0" smtClean="0">
              <a:latin typeface="+mn-ea"/>
              <a:ea typeface="+mn-ea"/>
            </a:rPr>
            <a:t>】</a:t>
          </a:r>
          <a:r>
            <a:rPr lang="zh-CN" altLang="en-US" sz="3200" b="0" dirty="0" smtClean="0">
              <a:latin typeface="+mn-ea"/>
              <a:ea typeface="+mn-ea"/>
            </a:rPr>
            <a:t>等体积，等面积</a:t>
          </a:r>
          <a:endParaRPr lang="zh-CN" sz="3200" b="0" dirty="0">
            <a:latin typeface="+mn-ea"/>
            <a:ea typeface="+mn-ea"/>
          </a:endParaRPr>
        </a:p>
      </dgm:t>
    </dgm:pt>
    <dgm:pt modelId="{BF47D9A7-F7CC-4EF9-8B05-F0EE86DD1DF0}" cxnId="{BD42D11A-BD79-403C-90D6-49A12EAD3D6C}" type="parTrans">
      <dgm:prSet/>
      <dgm:spPr/>
      <dgm:t>
        <a:bodyPr/>
        <a:lstStyle/>
        <a:p>
          <a:endParaRPr lang="zh-CN" altLang="en-US"/>
        </a:p>
      </dgm:t>
    </dgm:pt>
    <dgm:pt modelId="{E54955B1-3280-403A-8506-450C6D0A7965}" cxnId="{BD42D11A-BD79-403C-90D6-49A12EAD3D6C}" type="sibTrans">
      <dgm:prSet/>
      <dgm:spPr/>
      <dgm:t>
        <a:bodyPr/>
        <a:lstStyle/>
        <a:p>
          <a:endParaRPr lang="zh-CN" altLang="en-US"/>
        </a:p>
      </dgm:t>
    </dgm:pt>
    <dgm:pt modelId="{C68BEF36-B5B9-433C-AB33-D806471F9EEA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ts val="4300"/>
            </a:lnSpc>
            <a:spcAft>
              <a:spcPts val="0"/>
            </a:spcAft>
          </a:pPr>
          <a:r>
            <a:rPr lang="en-US" altLang="zh-CN" sz="3200" b="0" dirty="0" smtClean="0">
              <a:latin typeface="+mn-ea"/>
              <a:ea typeface="+mn-ea"/>
            </a:rPr>
            <a:t>【</a:t>
          </a:r>
          <a:r>
            <a:rPr lang="zh-CN" altLang="en-US" sz="3200" b="0" dirty="0" smtClean="0">
              <a:latin typeface="+mn-ea"/>
              <a:ea typeface="+mn-ea"/>
            </a:rPr>
            <a:t>追及问题</a:t>
          </a:r>
          <a:r>
            <a:rPr lang="en-US" altLang="zh-CN" sz="3200" b="0" dirty="0" smtClean="0">
              <a:latin typeface="+mn-ea"/>
              <a:ea typeface="+mn-ea"/>
            </a:rPr>
            <a:t>】</a:t>
          </a:r>
        </a:p>
        <a:p>
          <a:pPr>
            <a:lnSpc>
              <a:spcPts val="4300"/>
            </a:lnSpc>
            <a:spcAft>
              <a:spcPts val="0"/>
            </a:spcAft>
          </a:pPr>
          <a:r>
            <a:rPr lang="en-US" altLang="zh-CN" sz="3200" b="0" dirty="0" smtClean="0">
              <a:latin typeface="+mn-ea"/>
              <a:ea typeface="+mn-ea"/>
              <a:cs typeface="微软雅黑" panose="020B0503020204020204" pitchFamily="34" charset="-122"/>
            </a:rPr>
            <a:t>1.</a:t>
          </a:r>
          <a:r>
            <a:rPr lang="zh-CN" sz="3200" b="0" dirty="0" smtClean="0">
              <a:latin typeface="+mn-ea"/>
              <a:ea typeface="+mn-ea"/>
              <a:cs typeface="微软雅黑" panose="020B0503020204020204" pitchFamily="34" charset="-122"/>
            </a:rPr>
            <a:t>速度差</a:t>
          </a:r>
          <a:r>
            <a:rPr lang="en-US" sz="3200" b="0" dirty="0" smtClean="0">
              <a:solidFill>
                <a:schemeClr val="tx1"/>
              </a:solidFill>
              <a:latin typeface="+mn-ea"/>
              <a:ea typeface="+mn-ea"/>
              <a:cs typeface="微软雅黑" panose="020B0503020204020204" pitchFamily="34" charset="-122"/>
              <a:sym typeface="+mn-ea"/>
            </a:rPr>
            <a:t>×</a:t>
          </a:r>
          <a:r>
            <a:rPr lang="zh-CN" sz="3200" b="0" dirty="0" smtClean="0">
              <a:latin typeface="+mn-ea"/>
              <a:ea typeface="+mn-ea"/>
              <a:cs typeface="微软雅黑" panose="020B0503020204020204" pitchFamily="34" charset="-122"/>
            </a:rPr>
            <a:t>追及时间</a:t>
          </a:r>
          <a:r>
            <a:rPr lang="en-US" altLang="zh-CN" sz="3200" b="0" dirty="0" smtClean="0">
              <a:latin typeface="+mn-ea"/>
              <a:ea typeface="+mn-ea"/>
              <a:cs typeface="微软雅黑" panose="020B0503020204020204" pitchFamily="34" charset="-122"/>
            </a:rPr>
            <a:t>=</a:t>
          </a:r>
          <a:r>
            <a:rPr lang="zh-CN" altLang="en-US" sz="3200" b="0" dirty="0" smtClean="0">
              <a:latin typeface="+mn-ea"/>
              <a:ea typeface="+mn-ea"/>
              <a:cs typeface="微软雅黑" panose="020B0503020204020204" pitchFamily="34" charset="-122"/>
            </a:rPr>
            <a:t>追击路程（路程相等）</a:t>
          </a:r>
        </a:p>
        <a:p>
          <a:pPr>
            <a:lnSpc>
              <a:spcPts val="4300"/>
            </a:lnSpc>
            <a:spcAft>
              <a:spcPts val="0"/>
            </a:spcAft>
          </a:pPr>
          <a:r>
            <a:rPr lang="en-US" altLang="zh-CN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2.</a:t>
          </a:r>
          <a:r>
            <a:rPr lang="zh-CN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追及者行驶的路程</a:t>
          </a:r>
          <a:r>
            <a:rPr lang="en-US" altLang="zh-CN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-</a:t>
          </a:r>
          <a:r>
            <a:rPr lang="zh-CN" altLang="en-US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被追及者行驶的路程</a:t>
          </a:r>
          <a:r>
            <a:rPr lang="en-US" altLang="zh-CN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=</a:t>
          </a:r>
        </a:p>
        <a:p>
          <a:pPr>
            <a:lnSpc>
              <a:spcPts val="4300"/>
            </a:lnSpc>
            <a:spcAft>
              <a:spcPts val="0"/>
            </a:spcAft>
          </a:pPr>
          <a:r>
            <a:rPr lang="zh-CN" altLang="en-US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追及时相差的路程（时间相等）</a:t>
          </a:r>
          <a:endParaRPr lang="zh-CN" sz="3600" b="0" dirty="0">
            <a:latin typeface="+mn-ea"/>
            <a:ea typeface="+mn-ea"/>
          </a:endParaRPr>
        </a:p>
      </dgm:t>
    </dgm:pt>
    <dgm:pt modelId="{EA562315-EE75-4461-A7DE-7BF241912C73}" cxnId="{75657AE8-F939-4813-8434-0187CB52E6DA}" type="sibTrans">
      <dgm:prSet/>
      <dgm:spPr/>
      <dgm:t>
        <a:bodyPr/>
        <a:lstStyle/>
        <a:p>
          <a:endParaRPr lang="zh-CN" altLang="en-US"/>
        </a:p>
      </dgm:t>
    </dgm:pt>
    <dgm:pt modelId="{FDF36251-4EF0-43F7-A05A-BD1DC0139793}" cxnId="{75657AE8-F939-4813-8434-0187CB52E6DA}" type="parTrans">
      <dgm:prSet/>
      <dgm:spPr/>
      <dgm:t>
        <a:bodyPr/>
        <a:lstStyle/>
        <a:p>
          <a:endParaRPr lang="zh-CN" altLang="en-US"/>
        </a:p>
      </dgm:t>
    </dgm:pt>
    <dgm:pt modelId="{CBE83C52-03B8-4104-85A8-3DBA95A8513F}" type="pres">
      <dgm:prSet presAssocID="{A72F2C34-E929-477C-94D3-BFF4EE5EC1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8FFC84B-BFA3-4F84-97DE-08C2CAE7DC27}" type="pres">
      <dgm:prSet presAssocID="{527FCDD8-EC02-4DFD-BD76-8642EFD5A514}" presName="parentLin" presStyleCnt="0"/>
      <dgm:spPr/>
      <dgm:t>
        <a:bodyPr/>
        <a:lstStyle/>
        <a:p>
          <a:endParaRPr lang="zh-CN" altLang="en-US"/>
        </a:p>
      </dgm:t>
    </dgm:pt>
    <dgm:pt modelId="{7B092AC4-64B1-4B44-8347-E3B6D9C15586}" type="pres">
      <dgm:prSet presAssocID="{527FCDD8-EC02-4DFD-BD76-8642EFD5A514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D06D62CD-B9CB-4AD8-B195-FBAF5C39BBD9}" type="pres">
      <dgm:prSet presAssocID="{527FCDD8-EC02-4DFD-BD76-8642EFD5A514}" presName="parentText" presStyleLbl="node1" presStyleIdx="0" presStyleCnt="2" custScaleX="133674" custScaleY="108175" custLinFactNeighborX="-23154" custLinFactNeighborY="-72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E99BD6-4B3B-44DB-A24F-9236B41D5312}" type="pres">
      <dgm:prSet presAssocID="{527FCDD8-EC02-4DFD-BD76-8642EFD5A514}" presName="negativeSpace" presStyleCnt="0"/>
      <dgm:spPr/>
      <dgm:t>
        <a:bodyPr/>
        <a:lstStyle/>
        <a:p>
          <a:endParaRPr lang="zh-CN" altLang="en-US"/>
        </a:p>
      </dgm:t>
    </dgm:pt>
    <dgm:pt modelId="{E5A2EC87-13EB-4118-AC1A-33257C010F2F}" type="pres">
      <dgm:prSet presAssocID="{527FCDD8-EC02-4DFD-BD76-8642EFD5A51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AC518D-70FE-4D27-B9A4-8524A8E61CF3}" type="pres">
      <dgm:prSet presAssocID="{E54955B1-3280-403A-8506-450C6D0A7965}" presName="spaceBetweenRectangles" presStyleCnt="0"/>
      <dgm:spPr/>
      <dgm:t>
        <a:bodyPr/>
        <a:lstStyle/>
        <a:p>
          <a:endParaRPr lang="zh-CN" altLang="en-US"/>
        </a:p>
      </dgm:t>
    </dgm:pt>
    <dgm:pt modelId="{792711A6-6CCE-4F7A-BB9F-D7BB7747EE3B}" type="pres">
      <dgm:prSet presAssocID="{C68BEF36-B5B9-433C-AB33-D806471F9EEA}" presName="parentLin" presStyleCnt="0"/>
      <dgm:spPr/>
      <dgm:t>
        <a:bodyPr/>
        <a:lstStyle/>
        <a:p>
          <a:endParaRPr lang="zh-CN" altLang="en-US"/>
        </a:p>
      </dgm:t>
    </dgm:pt>
    <dgm:pt modelId="{B5B7BF58-0FAE-42EC-B11B-38C4A34B13BC}" type="pres">
      <dgm:prSet presAssocID="{C68BEF36-B5B9-433C-AB33-D806471F9EEA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822D7B15-36D2-498B-A677-79FE4CB7AFA8}" type="pres">
      <dgm:prSet presAssocID="{C68BEF36-B5B9-433C-AB33-D806471F9EEA}" presName="parentText" presStyleLbl="node1" presStyleIdx="1" presStyleCnt="2" custScaleX="134411" custScaleY="335495" custLinFactNeighborX="-4343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6EF4C6-661F-4B37-918D-97A690803042}" type="pres">
      <dgm:prSet presAssocID="{C68BEF36-B5B9-433C-AB33-D806471F9EEA}" presName="negativeSpace" presStyleCnt="0"/>
      <dgm:spPr/>
      <dgm:t>
        <a:bodyPr/>
        <a:lstStyle/>
        <a:p>
          <a:endParaRPr lang="zh-CN" altLang="en-US"/>
        </a:p>
      </dgm:t>
    </dgm:pt>
    <dgm:pt modelId="{3B732AA5-67A0-4AC5-A9BE-8275330E144D}" type="pres">
      <dgm:prSet presAssocID="{C68BEF36-B5B9-433C-AB33-D806471F9EE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5A7AE4-FAFE-4C53-9B9E-24F228B90796}" type="presOf" srcId="{A72F2C34-E929-477C-94D3-BFF4EE5EC1FB}" destId="{CBE83C52-03B8-4104-85A8-3DBA95A8513F}" srcOrd="0" destOrd="0" presId="urn:microsoft.com/office/officeart/2005/8/layout/list1#1"/>
    <dgm:cxn modelId="{BD42D11A-BD79-403C-90D6-49A12EAD3D6C}" srcId="{A72F2C34-E929-477C-94D3-BFF4EE5EC1FB}" destId="{527FCDD8-EC02-4DFD-BD76-8642EFD5A514}" srcOrd="0" destOrd="0" parTransId="{BF47D9A7-F7CC-4EF9-8B05-F0EE86DD1DF0}" sibTransId="{E54955B1-3280-403A-8506-450C6D0A7965}"/>
    <dgm:cxn modelId="{92D5425A-4683-4B32-BAE8-3530C76C0B81}" type="presOf" srcId="{527FCDD8-EC02-4DFD-BD76-8642EFD5A514}" destId="{D06D62CD-B9CB-4AD8-B195-FBAF5C39BBD9}" srcOrd="1" destOrd="0" presId="urn:microsoft.com/office/officeart/2005/8/layout/list1#1"/>
    <dgm:cxn modelId="{69708C47-DC1B-459A-A879-14DC570011D7}" type="presOf" srcId="{C68BEF36-B5B9-433C-AB33-D806471F9EEA}" destId="{822D7B15-36D2-498B-A677-79FE4CB7AFA8}" srcOrd="1" destOrd="0" presId="urn:microsoft.com/office/officeart/2005/8/layout/list1#1"/>
    <dgm:cxn modelId="{53574C33-75FF-4556-8B16-E7B990CA0C24}" type="presOf" srcId="{527FCDD8-EC02-4DFD-BD76-8642EFD5A514}" destId="{7B092AC4-64B1-4B44-8347-E3B6D9C15586}" srcOrd="0" destOrd="0" presId="urn:microsoft.com/office/officeart/2005/8/layout/list1#1"/>
    <dgm:cxn modelId="{BE2725B0-BF82-43C2-9AD7-6F481DA47DCF}" type="presOf" srcId="{C68BEF36-B5B9-433C-AB33-D806471F9EEA}" destId="{B5B7BF58-0FAE-42EC-B11B-38C4A34B13BC}" srcOrd="0" destOrd="0" presId="urn:microsoft.com/office/officeart/2005/8/layout/list1#1"/>
    <dgm:cxn modelId="{75657AE8-F939-4813-8434-0187CB52E6DA}" srcId="{A72F2C34-E929-477C-94D3-BFF4EE5EC1FB}" destId="{C68BEF36-B5B9-433C-AB33-D806471F9EEA}" srcOrd="1" destOrd="0" parTransId="{FDF36251-4EF0-43F7-A05A-BD1DC0139793}" sibTransId="{EA562315-EE75-4461-A7DE-7BF241912C73}"/>
    <dgm:cxn modelId="{C2A726D6-3437-431B-BF8E-901FAF6BCD55}" type="presParOf" srcId="{CBE83C52-03B8-4104-85A8-3DBA95A8513F}" destId="{88FFC84B-BFA3-4F84-97DE-08C2CAE7DC27}" srcOrd="0" destOrd="0" presId="urn:microsoft.com/office/officeart/2005/8/layout/list1#1"/>
    <dgm:cxn modelId="{2F73CEDC-8707-4623-B172-59383DF60AAF}" type="presParOf" srcId="{88FFC84B-BFA3-4F84-97DE-08C2CAE7DC27}" destId="{7B092AC4-64B1-4B44-8347-E3B6D9C15586}" srcOrd="0" destOrd="0" presId="urn:microsoft.com/office/officeart/2005/8/layout/list1#1"/>
    <dgm:cxn modelId="{5472B6DD-B17E-4A5E-B894-B3F391C13C28}" type="presParOf" srcId="{88FFC84B-BFA3-4F84-97DE-08C2CAE7DC27}" destId="{D06D62CD-B9CB-4AD8-B195-FBAF5C39BBD9}" srcOrd="1" destOrd="0" presId="urn:microsoft.com/office/officeart/2005/8/layout/list1#1"/>
    <dgm:cxn modelId="{772B87DC-C5A1-4337-A29E-0104E5EC3EEB}" type="presParOf" srcId="{CBE83C52-03B8-4104-85A8-3DBA95A8513F}" destId="{72E99BD6-4B3B-44DB-A24F-9236B41D5312}" srcOrd="1" destOrd="0" presId="urn:microsoft.com/office/officeart/2005/8/layout/list1#1"/>
    <dgm:cxn modelId="{7F0A5D2F-9ABE-4687-91D9-2A38ED57CEA6}" type="presParOf" srcId="{CBE83C52-03B8-4104-85A8-3DBA95A8513F}" destId="{E5A2EC87-13EB-4118-AC1A-33257C010F2F}" srcOrd="2" destOrd="0" presId="urn:microsoft.com/office/officeart/2005/8/layout/list1#1"/>
    <dgm:cxn modelId="{DEA623E2-EBB4-46A8-A2C8-C21CDB63FDA5}" type="presParOf" srcId="{CBE83C52-03B8-4104-85A8-3DBA95A8513F}" destId="{3FAC518D-70FE-4D27-B9A4-8524A8E61CF3}" srcOrd="3" destOrd="0" presId="urn:microsoft.com/office/officeart/2005/8/layout/list1#1"/>
    <dgm:cxn modelId="{F6849F28-75AB-4FD2-8E41-DFA9EA17F8ED}" type="presParOf" srcId="{CBE83C52-03B8-4104-85A8-3DBA95A8513F}" destId="{792711A6-6CCE-4F7A-BB9F-D7BB7747EE3B}" srcOrd="4" destOrd="0" presId="urn:microsoft.com/office/officeart/2005/8/layout/list1#1"/>
    <dgm:cxn modelId="{953D0F1A-3926-4617-8019-5B80C91EF702}" type="presParOf" srcId="{792711A6-6CCE-4F7A-BB9F-D7BB7747EE3B}" destId="{B5B7BF58-0FAE-42EC-B11B-38C4A34B13BC}" srcOrd="0" destOrd="0" presId="urn:microsoft.com/office/officeart/2005/8/layout/list1#1"/>
    <dgm:cxn modelId="{B46D4CFE-1C87-4A1D-86CC-23A4E8EDD116}" type="presParOf" srcId="{792711A6-6CCE-4F7A-BB9F-D7BB7747EE3B}" destId="{822D7B15-36D2-498B-A677-79FE4CB7AFA8}" srcOrd="1" destOrd="0" presId="urn:microsoft.com/office/officeart/2005/8/layout/list1#1"/>
    <dgm:cxn modelId="{C42E9D2C-5B81-4389-B3F8-85E4DB3D4F68}" type="presParOf" srcId="{CBE83C52-03B8-4104-85A8-3DBA95A8513F}" destId="{0D6EF4C6-661F-4B37-918D-97A690803042}" srcOrd="5" destOrd="0" presId="urn:microsoft.com/office/officeart/2005/8/layout/list1#1"/>
    <dgm:cxn modelId="{E7C6D3E7-6B97-4E9C-A983-E30B4D7F3F16}" type="presParOf" srcId="{CBE83C52-03B8-4104-85A8-3DBA95A8513F}" destId="{3B732AA5-67A0-4AC5-A9BE-8275330E144D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473260" cy="5768946"/>
        <a:chOff x="0" y="0"/>
        <a:chExt cx="9473260" cy="5768946"/>
      </a:xfrm>
    </dsp:grpSpPr>
    <dsp:sp modelId="{E5A2EC87-13EB-4118-AC1A-33257C010F2F}">
      <dsp:nvSpPr>
        <dsp:cNvPr id="5" name="矩形 4"/>
        <dsp:cNvSpPr/>
      </dsp:nvSpPr>
      <dsp:spPr bwMode="white">
        <a:xfrm>
          <a:off x="0" y="672185"/>
          <a:ext cx="9473260" cy="907200"/>
        </a:xfrm>
        <a:prstGeom prst="rect">
          <a:avLst/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35230" tIns="749808" rIns="735230" bIns="256032" anchor="t"/>
        <a:lstStyle>
          <a:lvl1pPr algn="l">
            <a:defRPr sz="36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672185"/>
        <a:ext cx="9473260" cy="907200"/>
      </dsp:txXfrm>
    </dsp:sp>
    <dsp:sp modelId="{D06D62CD-B9CB-4AD8-B195-FBAF5C39BBD9}">
      <dsp:nvSpPr>
        <dsp:cNvPr id="4" name="圆角矩形 3"/>
        <dsp:cNvSpPr/>
      </dsp:nvSpPr>
      <dsp:spPr bwMode="white">
        <a:xfrm>
          <a:off x="363991" y="46297"/>
          <a:ext cx="8864300" cy="1149597"/>
        </a:xfrm>
        <a:prstGeom prst="roundRect">
          <a:avLst/>
        </a:prstGeom>
        <a:solidFill>
          <a:srgbClr val="92D050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250646" tIns="0" rIns="250646" bIns="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0" dirty="0" smtClean="0">
              <a:latin typeface="+mn-ea"/>
              <a:ea typeface="+mn-ea"/>
            </a:rPr>
            <a:t>【</a:t>
          </a:r>
          <a:r>
            <a:rPr lang="zh-CN" altLang="en-US" sz="3200" b="0" dirty="0" smtClean="0">
              <a:latin typeface="+mn-ea"/>
              <a:ea typeface="+mn-ea"/>
            </a:rPr>
            <a:t>形积变化</a:t>
          </a:r>
          <a:r>
            <a:rPr lang="en-US" altLang="zh-CN" sz="3200" b="0" dirty="0" smtClean="0">
              <a:latin typeface="+mn-ea"/>
              <a:ea typeface="+mn-ea"/>
            </a:rPr>
            <a:t>】</a:t>
          </a:r>
          <a:r>
            <a:rPr lang="zh-CN" altLang="en-US" sz="3200" b="0" dirty="0" smtClean="0">
              <a:latin typeface="+mn-ea"/>
              <a:ea typeface="+mn-ea"/>
            </a:rPr>
            <a:t>等体积，等面积</a:t>
          </a:r>
          <a:endParaRPr lang="zh-CN" sz="3200" b="0" dirty="0">
            <a:latin typeface="+mn-ea"/>
            <a:ea typeface="+mn-ea"/>
          </a:endParaRPr>
        </a:p>
      </dsp:txBody>
      <dsp:txXfrm>
        <a:off x="363991" y="46297"/>
        <a:ext cx="8864300" cy="1149597"/>
      </dsp:txXfrm>
    </dsp:sp>
    <dsp:sp modelId="{3B732AA5-67A0-4AC5-A9BE-8275330E144D}">
      <dsp:nvSpPr>
        <dsp:cNvPr id="8" name="矩形 7"/>
        <dsp:cNvSpPr/>
      </dsp:nvSpPr>
      <dsp:spPr bwMode="white">
        <a:xfrm>
          <a:off x="0" y="4807798"/>
          <a:ext cx="9473260" cy="907200"/>
        </a:xfrm>
        <a:prstGeom prst="rect">
          <a:avLst/>
        </a:prstGeom>
      </dsp:spPr>
      <dsp:style>
        <a:lnRef idx="1">
          <a:schemeClr val="accent2">
            <a:hueOff val="-4740000"/>
            <a:satOff val="-6666"/>
            <a:lumOff val="3922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35230" tIns="749808" rIns="735230" bIns="256032" anchor="t"/>
        <a:lstStyle>
          <a:lvl1pPr algn="l">
            <a:defRPr sz="36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807798"/>
        <a:ext cx="9473260" cy="907200"/>
      </dsp:txXfrm>
    </dsp:sp>
    <dsp:sp modelId="{822D7B15-36D2-498B-A677-79FE4CB7AFA8}">
      <dsp:nvSpPr>
        <dsp:cNvPr id="7" name="圆角矩形 6"/>
        <dsp:cNvSpPr/>
      </dsp:nvSpPr>
      <dsp:spPr bwMode="white">
        <a:xfrm>
          <a:off x="267946" y="1773785"/>
          <a:ext cx="8913172" cy="3565372"/>
        </a:xfrm>
        <a:prstGeom prst="roundRect">
          <a:avLst/>
        </a:prstGeom>
        <a:solidFill>
          <a:srgbClr val="FFC000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4740000"/>
            <a:satOff val="-6666"/>
            <a:lumOff val="392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250646" tIns="0" rIns="250646" bIns="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ts val="4300"/>
            </a:lnSpc>
            <a:spcBef>
              <a:spcPct val="0"/>
            </a:spcBef>
            <a:spcAft>
              <a:spcPts val="0"/>
            </a:spcAft>
          </a:pPr>
          <a:r>
            <a:rPr lang="en-US" altLang="zh-CN" sz="3200" b="0" dirty="0" smtClean="0">
              <a:latin typeface="+mn-ea"/>
              <a:ea typeface="+mn-ea"/>
            </a:rPr>
            <a:t>【</a:t>
          </a:r>
          <a:r>
            <a:rPr lang="zh-CN" altLang="en-US" sz="3200" b="0" dirty="0" smtClean="0">
              <a:latin typeface="+mn-ea"/>
              <a:ea typeface="+mn-ea"/>
            </a:rPr>
            <a:t>追及问题</a:t>
          </a:r>
          <a:r>
            <a:rPr lang="en-US" altLang="zh-CN" sz="3200" b="0" dirty="0" smtClean="0">
              <a:latin typeface="+mn-ea"/>
              <a:ea typeface="+mn-ea"/>
            </a:rPr>
            <a:t>】</a:t>
          </a:r>
          <a:endParaRPr lang="en-US" altLang="zh-CN" sz="3200" b="0" dirty="0" smtClean="0">
            <a:latin typeface="+mn-ea"/>
            <a:ea typeface="+mn-ea"/>
          </a:endParaRPr>
        </a:p>
        <a:p>
          <a:pPr lvl="0">
            <a:lnSpc>
              <a:spcPts val="4300"/>
            </a:lnSpc>
            <a:spcBef>
              <a:spcPct val="0"/>
            </a:spcBef>
            <a:spcAft>
              <a:spcPts val="0"/>
            </a:spcAft>
          </a:pPr>
          <a:r>
            <a:rPr lang="en-US" altLang="zh-CN" sz="3200" b="0" dirty="0" smtClean="0">
              <a:latin typeface="+mn-ea"/>
              <a:ea typeface="+mn-ea"/>
              <a:cs typeface="微软雅黑" panose="020B0503020204020204" pitchFamily="34" charset="-122"/>
            </a:rPr>
            <a:t>1.</a:t>
          </a:r>
          <a:r>
            <a:rPr lang="zh-CN" sz="3200" b="0" dirty="0" smtClean="0">
              <a:latin typeface="+mn-ea"/>
              <a:ea typeface="+mn-ea"/>
              <a:cs typeface="微软雅黑" panose="020B0503020204020204" pitchFamily="34" charset="-122"/>
            </a:rPr>
            <a:t>速度差</a:t>
          </a:r>
          <a:r>
            <a:rPr lang="en-US" sz="3200" b="0" dirty="0" smtClean="0">
              <a:solidFill>
                <a:schemeClr val="tx1"/>
              </a:solidFill>
              <a:latin typeface="+mn-ea"/>
              <a:ea typeface="+mn-ea"/>
              <a:cs typeface="微软雅黑" panose="020B0503020204020204" pitchFamily="34" charset="-122"/>
              <a:sym typeface="+mn-ea"/>
            </a:rPr>
            <a:t>×</a:t>
          </a:r>
          <a:r>
            <a:rPr lang="zh-CN" sz="3200" b="0" dirty="0" smtClean="0">
              <a:latin typeface="+mn-ea"/>
              <a:ea typeface="+mn-ea"/>
              <a:cs typeface="微软雅黑" panose="020B0503020204020204" pitchFamily="34" charset="-122"/>
            </a:rPr>
            <a:t>追及时间</a:t>
          </a:r>
          <a:r>
            <a:rPr lang="en-US" altLang="zh-CN" sz="3200" b="0" dirty="0" smtClean="0">
              <a:latin typeface="+mn-ea"/>
              <a:ea typeface="+mn-ea"/>
              <a:cs typeface="微软雅黑" panose="020B0503020204020204" pitchFamily="34" charset="-122"/>
            </a:rPr>
            <a:t>=</a:t>
          </a:r>
          <a:r>
            <a:rPr lang="zh-CN" altLang="en-US" sz="3200" b="0" dirty="0" smtClean="0">
              <a:latin typeface="+mn-ea"/>
              <a:ea typeface="+mn-ea"/>
              <a:cs typeface="微软雅黑" panose="020B0503020204020204" pitchFamily="34" charset="-122"/>
            </a:rPr>
            <a:t>追击路程（路程相等）</a:t>
          </a:r>
          <a:endParaRPr lang="zh-CN" altLang="en-US" sz="3200" b="0" dirty="0" smtClean="0">
            <a:latin typeface="+mn-ea"/>
            <a:ea typeface="+mn-ea"/>
            <a:cs typeface="微软雅黑" panose="020B0503020204020204" pitchFamily="34" charset="-122"/>
          </a:endParaRPr>
        </a:p>
        <a:p>
          <a:pPr lvl="0">
            <a:lnSpc>
              <a:spcPts val="4300"/>
            </a:lnSpc>
            <a:spcBef>
              <a:spcPct val="0"/>
            </a:spcBef>
            <a:spcAft>
              <a:spcPts val="0"/>
            </a:spcAft>
          </a:pPr>
          <a:r>
            <a:rPr lang="en-US" altLang="zh-CN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2.</a:t>
          </a:r>
          <a:r>
            <a:rPr lang="zh-CN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追及者行驶的路程</a:t>
          </a:r>
          <a:r>
            <a:rPr lang="en-US" altLang="zh-CN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-</a:t>
          </a:r>
          <a:r>
            <a:rPr lang="zh-CN" altLang="en-US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被追及者行驶的路程</a:t>
          </a:r>
          <a:r>
            <a:rPr lang="en-US" altLang="zh-CN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=</a:t>
          </a:r>
          <a:endParaRPr lang="en-US" altLang="zh-CN" sz="3200" b="0" dirty="0" smtClean="0">
            <a:latin typeface="+mn-ea"/>
            <a:ea typeface="+mn-ea"/>
            <a:cs typeface="微软雅黑" panose="020B0503020204020204" pitchFamily="34" charset="-122"/>
            <a:sym typeface="+mn-ea"/>
          </a:endParaRPr>
        </a:p>
        <a:p>
          <a:pPr lvl="0">
            <a:lnSpc>
              <a:spcPts val="4300"/>
            </a:lnSpc>
            <a:spcBef>
              <a:spcPct val="0"/>
            </a:spcBef>
            <a:spcAft>
              <a:spcPts val="0"/>
            </a:spcAft>
          </a:pPr>
          <a:r>
            <a:rPr lang="zh-CN" altLang="en-US" sz="3200" b="0" dirty="0" smtClean="0">
              <a:latin typeface="+mn-ea"/>
              <a:ea typeface="+mn-ea"/>
              <a:cs typeface="微软雅黑" panose="020B0503020204020204" pitchFamily="34" charset="-122"/>
              <a:sym typeface="+mn-ea"/>
            </a:rPr>
            <a:t>追及时相差的路程（时间相等）</a:t>
          </a:r>
          <a:endParaRPr lang="zh-CN" sz="3600" b="0" dirty="0">
            <a:latin typeface="+mn-ea"/>
            <a:ea typeface="+mn-ea"/>
          </a:endParaRPr>
        </a:p>
      </dsp:txBody>
      <dsp:txXfrm>
        <a:off x="267946" y="1773785"/>
        <a:ext cx="8913172" cy="3565372"/>
      </dsp:txXfrm>
    </dsp:sp>
    <dsp:sp modelId="{7B092AC4-64B1-4B44-8347-E3B6D9C15586}">
      <dsp:nvSpPr>
        <dsp:cNvPr id="3" name="矩形 2" hidden="1"/>
        <dsp:cNvSpPr/>
      </dsp:nvSpPr>
      <dsp:spPr>
        <a:xfrm>
          <a:off x="0" y="53948"/>
          <a:ext cx="473663" cy="1149597"/>
        </a:xfrm>
        <a:prstGeom prst="rect">
          <a:avLst/>
        </a:prstGeom>
      </dsp:spPr>
      <dsp:txXfrm>
        <a:off x="0" y="53948"/>
        <a:ext cx="473663" cy="1149597"/>
      </dsp:txXfrm>
    </dsp:sp>
    <dsp:sp modelId="{B5B7BF58-0FAE-42EC-B11B-38C4A34B13BC}">
      <dsp:nvSpPr>
        <dsp:cNvPr id="6" name="矩形 5" hidden="1"/>
        <dsp:cNvSpPr/>
      </dsp:nvSpPr>
      <dsp:spPr>
        <a:xfrm>
          <a:off x="0" y="1773785"/>
          <a:ext cx="473663" cy="3565372"/>
        </a:xfrm>
        <a:prstGeom prst="rect">
          <a:avLst/>
        </a:prstGeom>
      </dsp:spPr>
      <dsp:txXfrm>
        <a:off x="0" y="1773785"/>
        <a:ext cx="473663" cy="356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A11D55-59F1-4801-9E89-B9E10F8791C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737" y="228537"/>
            <a:ext cx="11594802" cy="603558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4099" name="Group 9"/>
          <p:cNvGrpSpPr>
            <a:grpSpLocks noChangeAspect="1"/>
          </p:cNvGrpSpPr>
          <p:nvPr/>
        </p:nvGrpSpPr>
        <p:grpSpPr>
          <a:xfrm>
            <a:off x="281459" y="5354738"/>
            <a:ext cx="11632892" cy="1331543"/>
            <a:chOff x="-3905250" y="4294188"/>
            <a:chExt cx="13011150" cy="1892300"/>
          </a:xfrm>
        </p:grpSpPr>
        <p:sp>
          <p:nvSpPr>
            <p:cNvPr id="4100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4104" name="Freeform 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1" cy="1473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737" y="228537"/>
            <a:ext cx="11594802" cy="142676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9219" name="Group 14"/>
          <p:cNvGrpSpPr>
            <a:grpSpLocks noChangeAspect="1"/>
          </p:cNvGrpSpPr>
          <p:nvPr/>
        </p:nvGrpSpPr>
        <p:grpSpPr>
          <a:xfrm>
            <a:off x="281459" y="714177"/>
            <a:ext cx="11632892" cy="1331543"/>
            <a:chOff x="-3905250" y="4294188"/>
            <a:chExt cx="13011150" cy="1892300"/>
          </a:xfrm>
        </p:grpSpPr>
        <p:sp>
          <p:nvSpPr>
            <p:cNvPr id="9220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1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2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3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9224" name="Freeform 1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0D77-9FC5-4284-A366-12E6E2930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CBB-EFA0-4B67-A466-676224D861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37" y="228537"/>
            <a:ext cx="11594802" cy="473737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sp>
        <p:nvSpPr>
          <p:cNvPr id="5123" name="Freeform 14"/>
          <p:cNvSpPr/>
          <p:nvPr/>
        </p:nvSpPr>
        <p:spPr>
          <a:xfrm>
            <a:off x="8062820" y="4204120"/>
            <a:ext cx="3836718" cy="71417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0" b="0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8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Freeform 18"/>
          <p:cNvSpPr/>
          <p:nvPr/>
        </p:nvSpPr>
        <p:spPr>
          <a:xfrm>
            <a:off x="3491773" y="4075568"/>
            <a:ext cx="7394093" cy="84907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0" b="0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Freeform 22"/>
          <p:cNvSpPr/>
          <p:nvPr/>
        </p:nvSpPr>
        <p:spPr>
          <a:xfrm>
            <a:off x="3771114" y="4088264"/>
            <a:ext cx="7290399" cy="772898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0" b="0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6" name="Freeform 26"/>
          <p:cNvSpPr/>
          <p:nvPr/>
        </p:nvSpPr>
        <p:spPr>
          <a:xfrm>
            <a:off x="7478742" y="4073981"/>
            <a:ext cx="4410215" cy="65228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0" b="0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 useBgFill="1">
        <p:nvSpPr>
          <p:cNvPr id="5127" name="Freeform 10"/>
          <p:cNvSpPr/>
          <p:nvPr/>
        </p:nvSpPr>
        <p:spPr>
          <a:xfrm>
            <a:off x="281459" y="4058111"/>
            <a:ext cx="11632892" cy="132995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0" b="0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3300" b="0" cap="none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4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1" y="3429001"/>
            <a:ext cx="5093407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3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3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0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050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737" y="228537"/>
            <a:ext cx="11594802" cy="142676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6147" name="Group 5"/>
          <p:cNvGrpSpPr>
            <a:grpSpLocks noChangeAspect="1"/>
          </p:cNvGrpSpPr>
          <p:nvPr/>
        </p:nvGrpSpPr>
        <p:grpSpPr>
          <a:xfrm>
            <a:off x="281459" y="714177"/>
            <a:ext cx="11632892" cy="1329956"/>
            <a:chOff x="-3905251" y="4294188"/>
            <a:chExt cx="13027839" cy="1892300"/>
          </a:xfrm>
        </p:grpSpPr>
        <p:sp>
          <p:nvSpPr>
            <p:cNvPr id="6148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9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1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6152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37" y="228537"/>
            <a:ext cx="11594802" cy="142676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7171" name="Group 23"/>
          <p:cNvGrpSpPr>
            <a:grpSpLocks noChangeAspect="1"/>
          </p:cNvGrpSpPr>
          <p:nvPr/>
        </p:nvGrpSpPr>
        <p:grpSpPr>
          <a:xfrm>
            <a:off x="281459" y="714177"/>
            <a:ext cx="11632892" cy="1331543"/>
            <a:chOff x="-3905250" y="4294188"/>
            <a:chExt cx="13011150" cy="1892300"/>
          </a:xfrm>
        </p:grpSpPr>
        <p:sp>
          <p:nvSpPr>
            <p:cNvPr id="7172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3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7176" name="Freeform 28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01"/>
            <a:ext cx="4470401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1" cy="1252728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6" cy="3810000"/>
          </a:xfrm>
        </p:spPr>
        <p:txBody>
          <a:bodyPr anchor="ctr"/>
          <a:lstStyle>
            <a:lvl1pPr>
              <a:buClr>
                <a:schemeClr val="bg1"/>
              </a:buClr>
              <a:defRPr sz="165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5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35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zh-CN" altLang="en-US" sz="1650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37" y="228537"/>
            <a:ext cx="11594802" cy="603558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8195" name="Group 8"/>
          <p:cNvGrpSpPr>
            <a:grpSpLocks noChangeAspect="1"/>
          </p:cNvGrpSpPr>
          <p:nvPr/>
        </p:nvGrpSpPr>
        <p:grpSpPr>
          <a:xfrm>
            <a:off x="281459" y="5354738"/>
            <a:ext cx="11632892" cy="1331543"/>
            <a:chOff x="-3905250" y="4294188"/>
            <a:chExt cx="13011150" cy="1892300"/>
          </a:xfrm>
        </p:grpSpPr>
        <p:sp>
          <p:nvSpPr>
            <p:cNvPr id="8196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8200" name="Freeform 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8" cy="2429934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FFFFFF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auto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r>
              <a:rPr lang="zh-CN" altLang="en-US" strike="noStrike" noProof="1"/>
              <a:t>单击图标添加图片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88620D77-9FC5-4284-A366-12E6E2930E27}" type="datetimeFigureOut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A330ECBB-EFA0-4B67-A466-676224D8611D}" type="slidenum">
              <a:rPr lang="zh-CN" altLang="en-US" sz="75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37" y="228537"/>
            <a:ext cx="11594802" cy="2469464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200" strike="noStrike" noProof="1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>
          <a:xfrm>
            <a:off x="281459" y="1679109"/>
            <a:ext cx="11632892" cy="1329956"/>
            <a:chOff x="-3905251" y="4294188"/>
            <a:chExt cx="13027839" cy="1892300"/>
          </a:xfrm>
        </p:grpSpPr>
        <p:sp>
          <p:nvSpPr>
            <p:cNvPr id="1028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0" b="0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8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0" b="0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0" b="0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0" b="0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1032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0" b="0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>
          <a:xfrm>
            <a:off x="609473" y="338044"/>
            <a:ext cx="10972631" cy="125377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083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fld id="{88620D77-9FC5-4284-A366-12E6E2930E2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0" y="6249839"/>
            <a:ext cx="5049315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2309" y="6249839"/>
            <a:ext cx="1549077" cy="365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fld id="{A330ECBB-EFA0-4B67-A466-676224D8611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09" y="2675782"/>
            <a:ext cx="9878542" cy="3450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65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15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435" indent="-205740" algn="l" defTabSz="685800" rtl="0" eaLnBrk="1" latinLnBrk="0" hangingPunct="1">
        <a:spcBef>
          <a:spcPct val="15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41985" indent="-171450" algn="l" defTabSz="685800" rtl="0" eaLnBrk="1" latinLnBrk="0" hangingPunct="1">
        <a:spcBef>
          <a:spcPct val="15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15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97280" indent="-171450" algn="l" defTabSz="685800" rtl="0" eaLnBrk="1" latinLnBrk="0" hangingPunct="1">
        <a:spcBef>
          <a:spcPct val="15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36675" indent="-171450" algn="l" defTabSz="685800" rtl="0" eaLnBrk="1" latinLnBrk="0" hangingPunct="1">
        <a:spcBef>
          <a:spcPct val="58000"/>
        </a:spcBef>
        <a:buClr>
          <a:schemeClr val="accent1"/>
        </a:buClr>
        <a:buFont typeface="Symbol" panose="05050102010706020507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ct val="58000"/>
        </a:spcBef>
        <a:buClr>
          <a:schemeClr val="accent1"/>
        </a:buClr>
        <a:buFont typeface="Symbol" panose="05050102010706020507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ct val="58000"/>
        </a:spcBef>
        <a:buClr>
          <a:schemeClr val="accent1"/>
        </a:buClr>
        <a:buFont typeface="Symbol" panose="05050102010706020507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ct val="58000"/>
        </a:spcBef>
        <a:buClr>
          <a:schemeClr val="accent1"/>
        </a:buClr>
        <a:buFont typeface="Symbol" panose="05050102010706020507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03845" y="1732056"/>
            <a:ext cx="1015663" cy="3257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84018" y="1231170"/>
            <a:ext cx="4482548" cy="3117921"/>
            <a:chOff x="2616537" y="2478831"/>
            <a:chExt cx="4482548" cy="2279829"/>
          </a:xfrm>
        </p:grpSpPr>
        <p:sp>
          <p:nvSpPr>
            <p:cNvPr id="17" name="文本框 16"/>
            <p:cNvSpPr txBox="1"/>
            <p:nvPr/>
          </p:nvSpPr>
          <p:spPr>
            <a:xfrm>
              <a:off x="2616537" y="2478831"/>
              <a:ext cx="4482548" cy="74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 本</a:t>
              </a:r>
              <a:endPara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16537" y="3409366"/>
              <a:ext cx="4482548" cy="1349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案</a:t>
              </a:r>
              <a:endPara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练习本</a:t>
              </a:r>
              <a:endPara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4919" y="1660038"/>
            <a:ext cx="11127998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一块长</a:t>
            </a: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200cm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，宽</a:t>
            </a: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100cm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，厚</a:t>
            </a: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1cm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的钢板，经锻压后，宽度不变，长度增加到</a:t>
            </a: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320cm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。锻压后的钢板厚度是多少厘米？</a:t>
            </a:r>
            <a:endParaRPr lang="zh-CN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60850" y="497840"/>
            <a:ext cx="4349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定向自学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P166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6669" y="948545"/>
            <a:ext cx="1826141" cy="58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等积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1" cstate="print"/>
          <a:srcRect l="4028" t="53495" b="31812"/>
          <a:stretch>
            <a:fillRect/>
          </a:stretch>
        </p:blipFill>
        <p:spPr bwMode="auto">
          <a:xfrm>
            <a:off x="855980" y="1403350"/>
            <a:ext cx="10927715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874" y="363754"/>
            <a:ext cx="1826141" cy="58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等积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558130" y="3094074"/>
            <a:ext cx="425303" cy="903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49495" y="227043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精讲领学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graphicFrame>
        <p:nvGraphicFramePr>
          <p:cNvPr id="18" name="图示 17"/>
          <p:cNvGraphicFramePr/>
          <p:nvPr/>
        </p:nvGraphicFramePr>
        <p:xfrm>
          <a:off x="2044824" y="749300"/>
          <a:ext cx="9473260" cy="5768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66565" y="337533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布置作业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71313" y="2742937"/>
            <a:ext cx="11159490" cy="0"/>
          </a:xfrm>
          <a:prstGeom prst="line">
            <a:avLst/>
          </a:prstGeom>
          <a:ln w="28575">
            <a:solidFill>
              <a:srgbClr val="E54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348314" y="1627093"/>
            <a:ext cx="5298141" cy="4491318"/>
            <a:chOff x="3294526" y="1358153"/>
            <a:chExt cx="5298141" cy="4491318"/>
          </a:xfrm>
        </p:grpSpPr>
        <p:sp>
          <p:nvSpPr>
            <p:cNvPr id="10" name="直角三角形 9"/>
            <p:cNvSpPr/>
            <p:nvPr/>
          </p:nvSpPr>
          <p:spPr>
            <a:xfrm>
              <a:off x="8207724" y="1358153"/>
              <a:ext cx="384943" cy="1116209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离页连接符 10"/>
            <p:cNvSpPr/>
            <p:nvPr/>
          </p:nvSpPr>
          <p:spPr>
            <a:xfrm>
              <a:off x="3294526" y="1359134"/>
              <a:ext cx="4911818" cy="4490337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10"/>
            <p:cNvSpPr txBox="1"/>
            <p:nvPr/>
          </p:nvSpPr>
          <p:spPr>
            <a:xfrm>
              <a:off x="3294526" y="2545551"/>
              <a:ext cx="4913198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400" cap="all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练习册</a:t>
              </a:r>
              <a:r>
                <a:rPr lang="en-US" altLang="zh-CN" sz="4400" cap="all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76-88</a:t>
              </a:r>
              <a:r>
                <a:rPr lang="zh-CN" altLang="en-US" sz="4400" cap="all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页</a:t>
              </a:r>
              <a:endParaRPr lang="zh-CN" altLang="en-US" sz="4400" cap="all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algn="ctr"/>
              <a:r>
                <a:rPr lang="zh-CN" altLang="en-US" sz="4400" cap="all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全部写完</a:t>
              </a:r>
              <a:endParaRPr lang="zh-CN" altLang="en-US" sz="4400" cap="all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97045" y="169893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33504" y="1062750"/>
            <a:ext cx="11422142" cy="182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zh-CN" sz="3200" dirty="0"/>
              <a:t>一个旅行团从驻地出发</a:t>
            </a:r>
            <a:r>
              <a:rPr lang="en-US" altLang="zh-CN" sz="3200" dirty="0"/>
              <a:t>,</a:t>
            </a:r>
            <a:r>
              <a:rPr lang="zh-CN" altLang="zh-CN" sz="3200" dirty="0"/>
              <a:t>经</a:t>
            </a:r>
            <a:r>
              <a:rPr lang="en-US" altLang="zh-CN" sz="3200" dirty="0"/>
              <a:t>2 h</a:t>
            </a:r>
            <a:r>
              <a:rPr lang="zh-CN" altLang="zh-CN" sz="3200" dirty="0"/>
              <a:t>到达某景区参观</a:t>
            </a:r>
            <a:r>
              <a:rPr lang="en-US" altLang="zh-CN" sz="3200" i="1" dirty="0"/>
              <a:t>.</a:t>
            </a:r>
            <a:r>
              <a:rPr lang="zh-CN" altLang="zh-CN" sz="3200" dirty="0"/>
              <a:t>返回时</a:t>
            </a:r>
            <a:r>
              <a:rPr lang="en-US" altLang="zh-CN" sz="3200" dirty="0"/>
              <a:t>,</a:t>
            </a:r>
            <a:r>
              <a:rPr lang="zh-CN" altLang="zh-CN" sz="3200" dirty="0"/>
              <a:t>仍以去时的速度行走</a:t>
            </a:r>
            <a:r>
              <a:rPr lang="en-US" altLang="zh-CN" sz="3200" dirty="0"/>
              <a:t>,</a:t>
            </a:r>
            <a:r>
              <a:rPr lang="zh-CN" altLang="zh-CN" sz="3200" dirty="0"/>
              <a:t>但由于更改路线</a:t>
            </a:r>
            <a:r>
              <a:rPr lang="en-US" altLang="zh-CN" sz="3200" dirty="0"/>
              <a:t>,</a:t>
            </a:r>
            <a:r>
              <a:rPr lang="zh-CN" altLang="zh-CN" sz="3200" dirty="0"/>
              <a:t>比去时多走了</a:t>
            </a:r>
            <a:r>
              <a:rPr lang="en-US" altLang="zh-CN" sz="3200" dirty="0"/>
              <a:t>6 km,</a:t>
            </a:r>
            <a:r>
              <a:rPr lang="zh-CN" altLang="zh-CN" sz="3200" dirty="0"/>
              <a:t>因此用了</a:t>
            </a:r>
            <a:r>
              <a:rPr lang="en-US" altLang="zh-CN" sz="3200" dirty="0"/>
              <a:t>3 h</a:t>
            </a:r>
            <a:r>
              <a:rPr lang="zh-CN" altLang="zh-CN" sz="3200" dirty="0"/>
              <a:t>才回到驻地</a:t>
            </a:r>
            <a:r>
              <a:rPr lang="en-US" altLang="zh-CN" sz="3200" i="1" dirty="0"/>
              <a:t>.</a:t>
            </a:r>
            <a:r>
              <a:rPr lang="zh-CN" altLang="zh-CN" sz="3200" dirty="0"/>
              <a:t>求去时的路程</a:t>
            </a:r>
            <a:r>
              <a:rPr lang="en-US" altLang="zh-CN" sz="3200" i="1" dirty="0" smtClean="0"/>
              <a:t>.</a:t>
            </a:r>
            <a:endParaRPr lang="zh-CN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4225" y="2885440"/>
            <a:ext cx="10545445" cy="3354070"/>
          </a:xfrm>
          <a:prstGeom prst="rect">
            <a:avLst/>
          </a:prstGeom>
          <a:blipFill rotWithShape="1">
            <a:blip r:embed="rId2" cstate="print"/>
            <a:stretch>
              <a:fillRect b="-109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  <a:endParaRPr lang="zh-CN" altLang="en-US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副标题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578224" y="-215153"/>
            <a:ext cx="13393271" cy="7503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3725502"/>
            <a:ext cx="3657600" cy="3132498"/>
            <a:chOff x="0" y="3725502"/>
            <a:chExt cx="3657600" cy="3132498"/>
          </a:xfrm>
        </p:grpSpPr>
        <p:sp>
          <p:nvSpPr>
            <p:cNvPr id="4" name="直角三角形 3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26147" y="0"/>
            <a:ext cx="3210129" cy="1420238"/>
            <a:chOff x="7926147" y="0"/>
            <a:chExt cx="3210129" cy="1420238"/>
          </a:xfrm>
        </p:grpSpPr>
        <p:sp>
          <p:nvSpPr>
            <p:cNvPr id="13" name="任意多边形: 形状 12"/>
            <p:cNvSpPr/>
            <p:nvPr/>
          </p:nvSpPr>
          <p:spPr>
            <a:xfrm rot="10800000">
              <a:off x="7926147" y="0"/>
              <a:ext cx="3210129" cy="1420238"/>
            </a:xfrm>
            <a:custGeom>
              <a:avLst/>
              <a:gdLst>
                <a:gd name="connsiteX0" fmla="*/ 3692727 w 3692727"/>
                <a:gd name="connsiteY0" fmla="*/ 2088816 h 2088816"/>
                <a:gd name="connsiteX1" fmla="*/ 3239331 w 3692727"/>
                <a:gd name="connsiteY1" fmla="*/ 2088816 h 2088816"/>
                <a:gd name="connsiteX2" fmla="*/ 1846364 w 3692727"/>
                <a:gd name="connsiteY2" fmla="*/ 512934 h 2088816"/>
                <a:gd name="connsiteX3" fmla="*/ 453397 w 3692727"/>
                <a:gd name="connsiteY3" fmla="*/ 2088816 h 2088816"/>
                <a:gd name="connsiteX4" fmla="*/ 0 w 3692727"/>
                <a:gd name="connsiteY4" fmla="*/ 2088816 h 2088816"/>
                <a:gd name="connsiteX5" fmla="*/ 1846363 w 3692727"/>
                <a:gd name="connsiteY5" fmla="*/ 0 h 208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2727" h="2088816">
                  <a:moveTo>
                    <a:pt x="3692727" y="2088816"/>
                  </a:moveTo>
                  <a:lnTo>
                    <a:pt x="3239331" y="2088816"/>
                  </a:lnTo>
                  <a:lnTo>
                    <a:pt x="1846364" y="512934"/>
                  </a:lnTo>
                  <a:lnTo>
                    <a:pt x="453397" y="2088816"/>
                  </a:lnTo>
                  <a:lnTo>
                    <a:pt x="0" y="2088816"/>
                  </a:lnTo>
                  <a:lnTo>
                    <a:pt x="18463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 rot="10800000">
              <a:off x="8498431" y="0"/>
              <a:ext cx="2065564" cy="914400"/>
            </a:xfrm>
            <a:custGeom>
              <a:avLst/>
              <a:gdLst>
                <a:gd name="connsiteX0" fmla="*/ 2065564 w 2065564"/>
                <a:gd name="connsiteY0" fmla="*/ 1168400 h 1168400"/>
                <a:gd name="connsiteX1" fmla="*/ 0 w 2065564"/>
                <a:gd name="connsiteY1" fmla="*/ 1168400 h 1168400"/>
                <a:gd name="connsiteX2" fmla="*/ 1032782 w 2065564"/>
                <a:gd name="connsiteY2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5564" h="1168400">
                  <a:moveTo>
                    <a:pt x="2065564" y="1168400"/>
                  </a:moveTo>
                  <a:lnTo>
                    <a:pt x="0" y="1168400"/>
                  </a:lnTo>
                  <a:lnTo>
                    <a:pt x="103278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28601" y="2165015"/>
            <a:ext cx="12277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第五章 一元一次方程</a:t>
            </a:r>
            <a:endParaRPr lang="zh-CN" altLang="en-US" sz="72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89665" y="3462804"/>
            <a:ext cx="10914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4472C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5.4.4  </a:t>
            </a:r>
            <a:r>
              <a:rPr lang="zh-CN" altLang="en-US" sz="6000" b="1" dirty="0" smtClean="0">
                <a:solidFill>
                  <a:srgbClr val="4472C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</a:t>
            </a:r>
            <a:r>
              <a:rPr lang="zh-CN" altLang="en-US" sz="6000" b="1" dirty="0">
                <a:solidFill>
                  <a:srgbClr val="4472C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积变化、追</a:t>
            </a:r>
            <a:r>
              <a:rPr lang="zh-CN" altLang="en-US" sz="6000" b="1" dirty="0" smtClean="0">
                <a:solidFill>
                  <a:srgbClr val="4472C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及问</a:t>
            </a:r>
            <a:r>
              <a:rPr lang="zh-CN" altLang="en-US" sz="6000" b="1" dirty="0">
                <a:solidFill>
                  <a:srgbClr val="4472C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endParaRPr lang="zh-CN" altLang="en-US" sz="6000" b="1" dirty="0">
              <a:solidFill>
                <a:srgbClr val="4472C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31894"/>
            <a:ext cx="5917029" cy="986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6580" y="555338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课程目标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1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567404" y="2737745"/>
            <a:ext cx="3574316" cy="357431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970920" y="3702260"/>
            <a:ext cx="2926033" cy="2926033"/>
            <a:chOff x="7192301" y="2335706"/>
            <a:chExt cx="2926033" cy="2926033"/>
          </a:xfrm>
        </p:grpSpPr>
        <p:sp>
          <p:nvSpPr>
            <p:cNvPr id="1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192301" y="2335706"/>
              <a:ext cx="2926033" cy="292603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516443" y="2621301"/>
              <a:ext cx="2275998" cy="22742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842336" y="2945442"/>
              <a:ext cx="1624211" cy="1625963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168230" y="3271336"/>
              <a:ext cx="974176" cy="9741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411773" y="3486847"/>
              <a:ext cx="487088" cy="487088"/>
            </a:xfrm>
            <a:prstGeom prst="ellipse">
              <a:avLst/>
            </a:pr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97084" y="3603154"/>
            <a:ext cx="2721035" cy="1629468"/>
            <a:chOff x="8557200" y="2227075"/>
            <a:chExt cx="2721035" cy="1629468"/>
          </a:xfrm>
        </p:grpSpPr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9743382" y="2227075"/>
              <a:ext cx="1142380" cy="1035501"/>
            </a:xfrm>
            <a:custGeom>
              <a:avLst/>
              <a:gdLst>
                <a:gd name="T0" fmla="*/ 0 w 652"/>
                <a:gd name="T1" fmla="*/ 591 h 591"/>
                <a:gd name="T2" fmla="*/ 100 w 652"/>
                <a:gd name="T3" fmla="*/ 243 h 591"/>
                <a:gd name="T4" fmla="*/ 652 w 652"/>
                <a:gd name="T5" fmla="*/ 0 h 591"/>
                <a:gd name="T6" fmla="*/ 552 w 652"/>
                <a:gd name="T7" fmla="*/ 348 h 591"/>
                <a:gd name="T8" fmla="*/ 0 w 652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591">
                  <a:moveTo>
                    <a:pt x="0" y="591"/>
                  </a:moveTo>
                  <a:lnTo>
                    <a:pt x="100" y="243"/>
                  </a:lnTo>
                  <a:lnTo>
                    <a:pt x="652" y="0"/>
                  </a:lnTo>
                  <a:lnTo>
                    <a:pt x="552" y="348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9743382" y="2836811"/>
              <a:ext cx="1534853" cy="707855"/>
            </a:xfrm>
            <a:custGeom>
              <a:avLst/>
              <a:gdLst>
                <a:gd name="T0" fmla="*/ 0 w 876"/>
                <a:gd name="T1" fmla="*/ 243 h 404"/>
                <a:gd name="T2" fmla="*/ 325 w 876"/>
                <a:gd name="T3" fmla="*/ 404 h 404"/>
                <a:gd name="T4" fmla="*/ 876 w 876"/>
                <a:gd name="T5" fmla="*/ 161 h 404"/>
                <a:gd name="T6" fmla="*/ 552 w 876"/>
                <a:gd name="T7" fmla="*/ 0 h 404"/>
                <a:gd name="T8" fmla="*/ 0 w 876"/>
                <a:gd name="T9" fmla="*/ 24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404">
                  <a:moveTo>
                    <a:pt x="0" y="243"/>
                  </a:moveTo>
                  <a:lnTo>
                    <a:pt x="325" y="404"/>
                  </a:lnTo>
                  <a:lnTo>
                    <a:pt x="876" y="161"/>
                  </a:lnTo>
                  <a:lnTo>
                    <a:pt x="552" y="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8557200" y="2682625"/>
              <a:ext cx="2368861" cy="1173918"/>
            </a:xfrm>
            <a:custGeom>
              <a:avLst/>
              <a:gdLst>
                <a:gd name="T0" fmla="*/ 3683 w 3725"/>
                <a:gd name="T1" fmla="*/ 142 h 1846"/>
                <a:gd name="T2" fmla="*/ 3582 w 3725"/>
                <a:gd name="T3" fmla="*/ 394 h 1846"/>
                <a:gd name="T4" fmla="*/ 294 w 3725"/>
                <a:gd name="T5" fmla="*/ 1804 h 1846"/>
                <a:gd name="T6" fmla="*/ 42 w 3725"/>
                <a:gd name="T7" fmla="*/ 1703 h 1846"/>
                <a:gd name="T8" fmla="*/ 42 w 3725"/>
                <a:gd name="T9" fmla="*/ 1703 h 1846"/>
                <a:gd name="T10" fmla="*/ 143 w 3725"/>
                <a:gd name="T11" fmla="*/ 1451 h 1846"/>
                <a:gd name="T12" fmla="*/ 3431 w 3725"/>
                <a:gd name="T13" fmla="*/ 42 h 1846"/>
                <a:gd name="T14" fmla="*/ 3683 w 3725"/>
                <a:gd name="T15" fmla="*/ 14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25" h="1846">
                  <a:moveTo>
                    <a:pt x="3683" y="142"/>
                  </a:moveTo>
                  <a:cubicBezTo>
                    <a:pt x="3725" y="240"/>
                    <a:pt x="3680" y="352"/>
                    <a:pt x="3582" y="394"/>
                  </a:cubicBezTo>
                  <a:cubicBezTo>
                    <a:pt x="294" y="1804"/>
                    <a:pt x="294" y="1804"/>
                    <a:pt x="294" y="1804"/>
                  </a:cubicBezTo>
                  <a:cubicBezTo>
                    <a:pt x="196" y="1846"/>
                    <a:pt x="84" y="1800"/>
                    <a:pt x="42" y="1703"/>
                  </a:cubicBezTo>
                  <a:cubicBezTo>
                    <a:pt x="42" y="1703"/>
                    <a:pt x="42" y="1703"/>
                    <a:pt x="42" y="1703"/>
                  </a:cubicBezTo>
                  <a:cubicBezTo>
                    <a:pt x="0" y="1606"/>
                    <a:pt x="45" y="1493"/>
                    <a:pt x="143" y="1451"/>
                  </a:cubicBezTo>
                  <a:cubicBezTo>
                    <a:pt x="3431" y="42"/>
                    <a:pt x="3431" y="42"/>
                    <a:pt x="3431" y="42"/>
                  </a:cubicBezTo>
                  <a:cubicBezTo>
                    <a:pt x="3529" y="0"/>
                    <a:pt x="3641" y="45"/>
                    <a:pt x="3683" y="14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7125" y="2230829"/>
            <a:ext cx="9434447" cy="1076324"/>
            <a:chOff x="1465568" y="2659598"/>
            <a:chExt cx="6081511" cy="693807"/>
          </a:xfrm>
        </p:grpSpPr>
        <p:sp>
          <p:nvSpPr>
            <p:cNvPr id="25" name="出自【趣你的PPT】(微信:qunideppt)：最优质的PPT资源库"/>
            <p:cNvSpPr/>
            <p:nvPr/>
          </p:nvSpPr>
          <p:spPr>
            <a:xfrm>
              <a:off x="1465568" y="2751828"/>
              <a:ext cx="296333" cy="296333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882711" y="2659598"/>
              <a:ext cx="5664368" cy="693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3200" dirty="0" smtClean="0"/>
                <a:t>经历</a:t>
              </a:r>
              <a:r>
                <a:rPr lang="zh-CN" altLang="zh-CN" sz="3200" dirty="0" smtClean="0">
                  <a:solidFill>
                    <a:srgbClr val="FF0000"/>
                  </a:solidFill>
                </a:rPr>
                <a:t>盈亏</a:t>
              </a:r>
              <a:r>
                <a:rPr lang="zh-CN" altLang="zh-CN" sz="3200" dirty="0">
                  <a:solidFill>
                    <a:srgbClr val="FF0000"/>
                  </a:solidFill>
                </a:rPr>
                <a:t>、等积问题</a:t>
              </a:r>
              <a:r>
                <a:rPr lang="zh-CN" altLang="zh-CN" sz="3200" dirty="0"/>
                <a:t>的探究，归纳</a:t>
              </a:r>
              <a:r>
                <a:rPr lang="zh-CN" altLang="zh-CN" sz="3200" dirty="0">
                  <a:solidFill>
                    <a:srgbClr val="FF0000"/>
                  </a:solidFill>
                </a:rPr>
                <a:t>形积变化</a:t>
              </a:r>
              <a:r>
                <a:rPr lang="zh-CN" altLang="zh-CN" sz="3200" dirty="0"/>
                <a:t>问题中的等量关系</a:t>
              </a:r>
              <a:r>
                <a:rPr lang="en-US" altLang="zh-CN" sz="3200" dirty="0" smtClean="0"/>
                <a:t>.</a:t>
              </a:r>
              <a:endParaRPr lang="zh-CN" altLang="en-US" sz="32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125" y="4259697"/>
            <a:ext cx="7089776" cy="1076324"/>
            <a:chOff x="1465568" y="3550874"/>
            <a:chExt cx="4570119" cy="693805"/>
          </a:xfrm>
        </p:grpSpPr>
        <p:sp>
          <p:nvSpPr>
            <p:cNvPr id="28" name="出自【趣你的PPT】(微信:qunideppt)：最优质的PPT资源库"/>
            <p:cNvSpPr/>
            <p:nvPr/>
          </p:nvSpPr>
          <p:spPr>
            <a:xfrm>
              <a:off x="1465568" y="3634449"/>
              <a:ext cx="296333" cy="296333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82671" y="3550874"/>
              <a:ext cx="4153016" cy="693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 smtClean="0"/>
                <a:t>利用</a:t>
              </a:r>
              <a:r>
                <a:rPr lang="zh-CN" altLang="en-US" sz="3200" dirty="0">
                  <a:solidFill>
                    <a:srgbClr val="FF0000"/>
                  </a:solidFill>
                </a:rPr>
                <a:t>行程图</a:t>
              </a:r>
              <a:r>
                <a:rPr lang="zh-CN" altLang="en-US" sz="3200" dirty="0"/>
                <a:t>解决追及问题，理解</a:t>
              </a:r>
              <a:r>
                <a:rPr lang="zh-CN" altLang="en-US" sz="3200" dirty="0">
                  <a:solidFill>
                    <a:srgbClr val="FF0000"/>
                  </a:solidFill>
                </a:rPr>
                <a:t>追及问题</a:t>
              </a:r>
              <a:r>
                <a:rPr lang="zh-CN" altLang="en-US" sz="3200" dirty="0"/>
                <a:t>中的等量关系</a:t>
              </a:r>
              <a:r>
                <a:rPr lang="en-US" altLang="zh-CN" sz="3200" dirty="0" smtClean="0"/>
                <a:t>.</a:t>
              </a:r>
              <a:endParaRPr lang="zh-CN" altLang="en-US" sz="3200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4964921" y="283327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4964921" y="401963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09110" y="555625"/>
            <a:ext cx="753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P164-165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56669" y="1535825"/>
            <a:ext cx="11422142" cy="17485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某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农场要对一块麦田施底肥，现有化肥若干千克。如果每公顷施肥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400kg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，那么余下化肥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800kg;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如果每公顷施肥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500kg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，那么缺少化肥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300kg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。这块麦田是多少公顷？现有化肥多少千克</a:t>
            </a:r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669" y="948545"/>
            <a:ext cx="1826141" cy="58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盈亏问题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718560" y="3407210"/>
            <a:ext cx="11128527" cy="3046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）设这块麦田为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公顷</a:t>
            </a:r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，由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“如果每公顷施肥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400kg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，那么余下化肥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800kg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”可得表示化肥数的代数式是怎样的</a:t>
            </a:r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zh-CN" sz="32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32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由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“如果每公顷施肥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500kg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，那么缺少化肥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300kg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”可得表示化肥数的代数式又是怎样的</a:t>
            </a:r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en-US" altLang="zh-CN" sz="32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两个代数式应有怎样的关系</a:t>
            </a:r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62075" y="4345940"/>
            <a:ext cx="37496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400X+800</a:t>
            </a:r>
            <a:r>
              <a:rPr lang="zh-CN" altLang="en-US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kg</a:t>
            </a:r>
            <a:endParaRPr lang="en-US" altLang="zh-CN" sz="32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271895" y="5305425"/>
            <a:ext cx="33737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500X-300</a:t>
            </a:r>
            <a:r>
              <a:rPr lang="zh-CN" altLang="en-US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kg</a:t>
            </a:r>
            <a:endParaRPr lang="en-US" altLang="zh-CN" sz="32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89370" y="5951855"/>
            <a:ext cx="50520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400X+800=</a:t>
            </a: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500X-300</a:t>
            </a:r>
            <a:endParaRPr lang="en-US" altLang="zh-CN" sz="28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  <p:bldP spid="44" grpId="0"/>
      <p:bldP spid="4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90060" y="207993"/>
            <a:ext cx="4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56669" y="1535825"/>
            <a:ext cx="11422142" cy="17485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某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农场要对一块麦田施底肥，现有化肥若干千克。如果每公顷施肥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400kg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，那么余下化肥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800kg;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如果每公顷施肥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500kg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，那么缺少化肥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300kg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。这块麦田是多少公顷？现有化肥多少千克</a:t>
            </a:r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669" y="948545"/>
            <a:ext cx="1826141" cy="58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盈亏问题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718820" y="3429000"/>
            <a:ext cx="10149840" cy="25330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）设现有化肥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y kg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，根据题意，可列方程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32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）请解以上两个方程。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608" y="289327"/>
            <a:ext cx="1826141" cy="5847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盈亏问题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1" cstate="print"/>
          <a:srcRect t="6679" b="78481"/>
          <a:stretch>
            <a:fillRect/>
          </a:stretch>
        </p:blipFill>
        <p:spPr bwMode="auto">
          <a:xfrm>
            <a:off x="302260" y="1561465"/>
            <a:ext cx="10267315" cy="4135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10419907" y="4295553"/>
            <a:ext cx="563526" cy="435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水珠形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0230" y="3698240"/>
            <a:ext cx="597535" cy="597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19270" y="363855"/>
            <a:ext cx="7170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P165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56669" y="1535825"/>
            <a:ext cx="11422142" cy="2976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某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学校七年级学生进行了一次徒步行走活动．带队教师和学生们以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 km/h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的速度从学校出发，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20 min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后，小王骑自行车前去追赶．如果小王以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12km/h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的速度行驶，那么小王要用多少时间才能追上队伍？此时，队伍已行走了多远？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4500"/>
              </a:lnSpc>
            </a:pPr>
            <a:endParaRPr lang="zh-CN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669" y="948545"/>
            <a:ext cx="1808480" cy="5835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追及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9485630" y="4145280"/>
            <a:ext cx="2315845" cy="185293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列方程时，量的单位要统一。</a:t>
            </a:r>
            <a:endParaRPr lang="zh-CN" altLang="en-US" sz="24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98950" y="279113"/>
            <a:ext cx="4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291" y="805618"/>
            <a:ext cx="10999176" cy="5793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问题思考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本例题中</a:t>
            </a:r>
            <a:r>
              <a:rPr lang="zh-CN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求路程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时设立未知数有什么特点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本例题中求路程时可以直接设立未知数吗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直接设立未知数的方程是什么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endParaRPr lang="zh-CN" altLang="zh-CN" sz="3200" dirty="0"/>
          </a:p>
          <a:p>
            <a:pPr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列方程时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注意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量的</a:t>
            </a:r>
            <a:r>
              <a:rPr lang="zh-CN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单位要统一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710" y="310591"/>
            <a:ext cx="1808480" cy="5835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追及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1" cstate="print"/>
          <a:srcRect l="4174" t="14687" b="71535"/>
          <a:stretch>
            <a:fillRect/>
          </a:stretch>
        </p:blipFill>
        <p:spPr bwMode="auto">
          <a:xfrm>
            <a:off x="1704975" y="219710"/>
            <a:ext cx="10174605" cy="35979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1" cstate="print"/>
          <a:srcRect t="28448" r="-179" b="59023"/>
          <a:stretch>
            <a:fillRect/>
          </a:stretch>
        </p:blipFill>
        <p:spPr bwMode="auto">
          <a:xfrm>
            <a:off x="1704781" y="3898839"/>
            <a:ext cx="9230331" cy="28388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YjExMWFkZjY4NjQyMDNhZDI4Mjk4NDczODNhNzNhYTg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3F3F3F"/>
    </a:accent2>
    <a:accent3>
      <a:srgbClr val="4472C4"/>
    </a:accent3>
    <a:accent4>
      <a:srgbClr val="3F3F3F"/>
    </a:accent4>
    <a:accent5>
      <a:srgbClr val="4472C4"/>
    </a:accent5>
    <a:accent6>
      <a:srgbClr val="3F3F3F"/>
    </a:accent6>
    <a:hlink>
      <a:srgbClr val="4472C4"/>
    </a:hlink>
    <a:folHlink>
      <a:srgbClr val="3F3F3F"/>
    </a:folHlink>
  </a:clrScheme>
</a:themeOverride>
</file>

<file path=ppt/theme/themeOverride2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3F3F3F"/>
    </a:accent2>
    <a:accent3>
      <a:srgbClr val="4472C4"/>
    </a:accent3>
    <a:accent4>
      <a:srgbClr val="3F3F3F"/>
    </a:accent4>
    <a:accent5>
      <a:srgbClr val="4472C4"/>
    </a:accent5>
    <a:accent6>
      <a:srgbClr val="3F3F3F"/>
    </a:accent6>
    <a:hlink>
      <a:srgbClr val="4472C4"/>
    </a:hlink>
    <a:folHlink>
      <a:srgbClr val="3F3F3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WPS 演示</Application>
  <PresentationFormat>自定义</PresentationFormat>
  <Paragraphs>91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Symbol</vt:lpstr>
      <vt:lpstr>微软雅黑</vt:lpstr>
      <vt:lpstr>黑体</vt:lpstr>
      <vt:lpstr>楷体</vt:lpstr>
      <vt:lpstr>Times New Roman</vt:lpstr>
      <vt:lpstr>Candara</vt:lpstr>
      <vt:lpstr>Arial Unicode MS</vt:lpstr>
      <vt:lpstr>华文新魏</vt:lpstr>
      <vt:lpstr>华文楷体</vt:lpstr>
      <vt:lpstr>Calibri</vt:lpstr>
      <vt:lpstr>1_波形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阿飞</dc:creator>
  <cp:lastModifiedBy>栀子小窝</cp:lastModifiedBy>
  <cp:revision>303</cp:revision>
  <dcterms:created xsi:type="dcterms:W3CDTF">2017-04-15T05:24:00Z</dcterms:created>
  <dcterms:modified xsi:type="dcterms:W3CDTF">2024-01-05T00:28:11Z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1C9E731839F04AE88E4CAC08C29E0103_12</vt:lpwstr>
  </property>
</Properties>
</file>