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9"/>
  </p:notesMasterIdLst>
  <p:sldIdLst>
    <p:sldId id="366" r:id="rId4"/>
    <p:sldId id="546" r:id="rId5"/>
    <p:sldId id="409" r:id="rId6"/>
    <p:sldId id="439" r:id="rId7"/>
    <p:sldId id="608" r:id="rId8"/>
    <p:sldId id="441" r:id="rId10"/>
    <p:sldId id="620" r:id="rId11"/>
    <p:sldId id="597" r:id="rId12"/>
    <p:sldId id="520" r:id="rId13"/>
    <p:sldId id="621" r:id="rId14"/>
    <p:sldId id="607" r:id="rId15"/>
    <p:sldId id="609" r:id="rId16"/>
    <p:sldId id="610" r:id="rId17"/>
    <p:sldId id="535" r:id="rId18"/>
    <p:sldId id="542" r:id="rId19"/>
    <p:sldId id="566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xjj" initials="x" lastIdx="1" clrIdx="1"/>
  <p:cmAuthor id="3" name="lenovo" initials="l" lastIdx="14" clrIdx="2"/>
  <p:cmAuthor id="4" name="admin" initials="a" lastIdx="3" clrIdx="3"/>
  <p:cmAuthor id="5" name="PC" initials="P" lastIdx="1" clrIdx="4"/>
  <p:cmAuthor id="0" name="ME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-102" y="-26"/>
      </p:cViewPr>
      <p:guideLst>
        <p:guide orient="horz" pos="2156"/>
        <p:guide pos="29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806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200"/>
          </a:p>
        </p:txBody>
      </p:sp>
      <p:sp>
        <p:nvSpPr>
          <p:cNvPr id="88067" name="日期占位符 2"/>
          <p:cNvSpPr>
            <a:spLocks noGrp="1"/>
          </p:cNvSpPr>
          <p:nvPr>
            <p:ph type="dt" idx="2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200"/>
          </a:p>
        </p:txBody>
      </p:sp>
      <p:sp>
        <p:nvSpPr>
          <p:cNvPr id="88068" name="幻灯片图像占位符 3"/>
          <p:cNvSpPr>
            <a:spLocks noGrp="1" noRot="1" noChangeAspec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/>
          <a:p>
            <a:pPr marL="0" lv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200" u="none" baseline="0">
              <a:ea typeface="宋体" panose="02010600030101010101" pitchFamily="2" charset="-122"/>
            </a:endParaRPr>
          </a:p>
        </p:txBody>
      </p:sp>
      <p:sp>
        <p:nvSpPr>
          <p:cNvPr id="88069" name="备注占位符 4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8070" name="页脚占位符 5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200"/>
          </a:p>
        </p:txBody>
      </p:sp>
      <p:sp>
        <p:nvSpPr>
          <p:cNvPr id="8807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 Light" panose="020F03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5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矩形 2"/>
          <p:cNvSpPr/>
          <p:nvPr/>
        </p:nvSpPr>
        <p:spPr>
          <a:xfrm>
            <a:off x="143933" y="67733"/>
            <a:ext cx="3168651" cy="1066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 eaLnBrk="0" hangingPunct="0">
              <a:buClrTx/>
              <a:buSzPct val="100000"/>
              <a:buFont typeface="Arial" panose="020B0604020202020204" pitchFamily="34" charset="0"/>
            </a:pPr>
            <a:r>
              <a:rPr lang="zh-CN" altLang="en-US" sz="100">
                <a:solidFill>
                  <a:srgbClr val="984807"/>
                </a:solidFill>
                <a:latin typeface="宋体" panose="02010600030101010101" pitchFamily="2" charset="-122"/>
              </a:rPr>
              <a:t>专题体系构建</a:t>
            </a:r>
            <a:endParaRPr lang="zh-CN" altLang="en-US" sz="100">
              <a:solidFill>
                <a:srgbClr val="984807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自定义版式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2F2">
                <a:alpha val="100000"/>
              </a:srgbClr>
            </a:gs>
            <a:gs pos="67000">
              <a:srgbClr val="F2F2F2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slide" Target="slide1.xml"/><Relationship Id="rId4" Type="http://schemas.openxmlformats.org/officeDocument/2006/relationships/slide" Target="slide6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3.wmf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矩形 6"/>
          <p:cNvSpPr/>
          <p:nvPr/>
        </p:nvSpPr>
        <p:spPr>
          <a:xfrm>
            <a:off x="4779963" y="3417888"/>
            <a:ext cx="2630487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800">
                <a:solidFill>
                  <a:srgbClr val="FFFFFF"/>
                </a:solidFill>
                <a:latin typeface="宋体" panose="02010600030101010101" pitchFamily="2" charset="-122"/>
              </a:rPr>
              <a:t>南宁三中 梁学聪 </a:t>
            </a:r>
            <a:r>
              <a:rPr lang="en-US" altLang="zh-CN" sz="800">
                <a:solidFill>
                  <a:srgbClr val="FFFFFF"/>
                </a:solidFill>
                <a:latin typeface="宋体" panose="02010600030101010101" pitchFamily="2" charset="-122"/>
              </a:rPr>
              <a:t>qq:2807609224</a:t>
            </a:r>
            <a:endParaRPr lang="zh-CN" altLang="en-US" sz="800">
              <a:solidFill>
                <a:srgbClr val="FFFFFF"/>
              </a:solidFill>
              <a:latin typeface="宋体" panose="02010600030101010101" pitchFamily="2" charset="-122"/>
            </a:endParaRPr>
          </a:p>
          <a:p>
            <a:pPr algn="ctr"/>
            <a:r>
              <a:rPr lang="zh-CN" altLang="en-US" sz="800">
                <a:solidFill>
                  <a:srgbClr val="FFFFFF"/>
                </a:solidFill>
                <a:latin typeface="宋体" panose="02010600030101010101" pitchFamily="2" charset="-122"/>
              </a:rPr>
              <a:t>版权所有，不得上传到网络，如有发现，法律起诉</a:t>
            </a:r>
            <a:endParaRPr lang="zh-CN" altLang="en-US" sz="800">
              <a:latin typeface="宋体" panose="02010600030101010101" pitchFamily="2" charset="-122"/>
            </a:endParaRPr>
          </a:p>
        </p:txBody>
      </p:sp>
      <p:sp>
        <p:nvSpPr>
          <p:cNvPr id="51204" name="文本框 3"/>
          <p:cNvSpPr/>
          <p:nvPr/>
        </p:nvSpPr>
        <p:spPr>
          <a:xfrm>
            <a:off x="568325" y="101600"/>
            <a:ext cx="53562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中考热点专题攻略</a:t>
            </a:r>
            <a:endParaRPr lang="zh-CN" altLang="en-US" sz="32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1205" name="图片 17420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8" y="206375"/>
            <a:ext cx="436562" cy="39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6" name="任意多边形 13"/>
          <p:cNvSpPr/>
          <p:nvPr/>
        </p:nvSpPr>
        <p:spPr>
          <a:xfrm flipV="1">
            <a:off x="31750" y="631825"/>
            <a:ext cx="12160250" cy="84138"/>
          </a:xfrm>
          <a:noFill/>
          <a:ln w="12700" cap="flat" cmpd="sng">
            <a:solidFill>
              <a:srgbClr val="C00000"/>
            </a:solidFill>
            <a:prstDash val="solid"/>
            <a:miter/>
            <a:headEnd type="oval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51207" name="图片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590"/>
          <a:stretch>
            <a:fillRect/>
          </a:stretch>
        </p:blipFill>
        <p:spPr>
          <a:xfrm>
            <a:off x="11233150" y="-123825"/>
            <a:ext cx="958850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9" name="Rectangle 10"/>
          <p:cNvSpPr/>
          <p:nvPr/>
        </p:nvSpPr>
        <p:spPr>
          <a:xfrm>
            <a:off x="3100388" y="1404938"/>
            <a:ext cx="6248400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 eaLnBrk="0" hangingPunct="0">
              <a:buSzPct val="100000"/>
            </a:pPr>
            <a:r>
              <a:rPr lang="zh-CN" altLang="en-US" sz="6000" b="1">
                <a:latin typeface="楷体" panose="02010609060101010101" charset="-122"/>
                <a:ea typeface="楷体" panose="02010609060101010101" charset="-122"/>
              </a:rPr>
              <a:t>两次世界大战</a:t>
            </a:r>
            <a:endParaRPr lang="zh-CN" altLang="en-US" sz="6000" b="1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1134110" y="2933700"/>
          <a:ext cx="9160510" cy="1958340"/>
        </p:xfrm>
        <a:graphic>
          <a:graphicData uri="http://schemas.openxmlformats.org/drawingml/2006/table">
            <a:tbl>
              <a:tblPr firstRow="1" bandRow="1"/>
              <a:tblGrid>
                <a:gridCol w="4331335"/>
                <a:gridCol w="4829175"/>
              </a:tblGrid>
              <a:tr h="6934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高频考点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>
                    <a:lnL w="19050" cap="rnd">
                      <a:solidFill>
                        <a:srgbClr val="61B788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61B788"/>
                      </a:solidFill>
                      <a:prstDash val="solid"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61B78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周年考点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anchorCtr="0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61B788"/>
                      </a:solidFill>
                      <a:prstDash val="solid"/>
                    </a:lnR>
                    <a:lnT w="19050" cap="rnd">
                      <a:solidFill>
                        <a:srgbClr val="61B788"/>
                      </a:solidFill>
                      <a:prstDash val="solid"/>
                    </a:lnT>
                    <a:lnB w="19050">
                      <a:solidFill>
                        <a:srgbClr val="61B788"/>
                      </a:solidFill>
                      <a:prstDash val="solid"/>
                    </a:lnB>
                    <a:solidFill>
                      <a:srgbClr val="61B788"/>
                    </a:solidFill>
                  </a:tcPr>
                </a:tc>
              </a:tr>
              <a:tr h="6324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第一次世界大战（10年4考）</a:t>
                      </a:r>
                      <a:endParaRPr lang="zh-CN" altLang="en-US" sz="240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9050" cap="rnd">
                      <a:solidFill>
                        <a:srgbClr val="61B788"/>
                      </a:solidFill>
                      <a:prstDash val="solid"/>
                    </a:lnL>
                    <a:lnR w="3175">
                      <a:solidFill>
                        <a:srgbClr val="61B788"/>
                      </a:solidFill>
                      <a:prstDash val="dot"/>
                    </a:lnR>
                    <a:lnT w="19050">
                      <a:solidFill>
                        <a:srgbClr val="61B788"/>
                      </a:solidFill>
                      <a:prstDash val="solid"/>
                    </a:lnT>
                    <a:lnB w="3175">
                      <a:solidFill>
                        <a:srgbClr val="61B788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第一次世界大战结束105周年</a:t>
                      </a:r>
                      <a:endParaRPr lang="zh-CN" altLang="en-US" sz="240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3175">
                      <a:solidFill>
                        <a:srgbClr val="61B788"/>
                      </a:solidFill>
                      <a:prstDash val="dot"/>
                    </a:lnL>
                    <a:lnR w="19050" cap="rnd">
                      <a:solidFill>
                        <a:srgbClr val="61B788"/>
                      </a:solidFill>
                      <a:prstDash val="solid"/>
                    </a:lnR>
                    <a:lnT w="19050">
                      <a:solidFill>
                        <a:srgbClr val="61B788"/>
                      </a:solidFill>
                      <a:prstDash val="solid"/>
                    </a:lnT>
                    <a:lnB w="3175">
                      <a:solidFill>
                        <a:srgbClr val="61B788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6324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第二次世界大战（10年</a:t>
                      </a:r>
                      <a:r>
                        <a:rPr lang="en-US" altLang="zh-CN" sz="240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lang="zh-CN" altLang="en-US" sz="240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考）</a:t>
                      </a:r>
                      <a:endParaRPr lang="zh-CN" altLang="en-US" sz="240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19050" cap="rnd">
                      <a:solidFill>
                        <a:srgbClr val="61B788"/>
                      </a:solidFill>
                      <a:prstDash val="solid"/>
                    </a:lnL>
                    <a:lnR w="3175">
                      <a:solidFill>
                        <a:srgbClr val="61B788"/>
                      </a:solidFill>
                      <a:prstDash val="dot"/>
                    </a:lnR>
                    <a:lnT w="3175">
                      <a:solidFill>
                        <a:srgbClr val="61B788"/>
                      </a:solidFill>
                      <a:prstDash val="dot"/>
                    </a:lnT>
                    <a:lnB w="19050" cap="rnd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>
                    <a:lnL w="3175">
                      <a:solidFill>
                        <a:srgbClr val="61B788"/>
                      </a:solidFill>
                      <a:prstDash val="dot"/>
                    </a:lnL>
                    <a:lnR w="19050" cap="rnd">
                      <a:solidFill>
                        <a:srgbClr val="61B788"/>
                      </a:solidFill>
                      <a:prstDash val="solid"/>
                    </a:lnR>
                    <a:lnT w="3175">
                      <a:solidFill>
                        <a:srgbClr val="61B788"/>
                      </a:solidFill>
                      <a:prstDash val="dot"/>
                    </a:lnT>
                    <a:lnB w="19050" cap="rnd">
                      <a:solidFill>
                        <a:srgbClr val="61B78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1235075" y="4229735"/>
            <a:ext cx="355409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47565" y="2726055"/>
            <a:ext cx="564769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3560" y="2202815"/>
            <a:ext cx="778446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20235" y="1183640"/>
            <a:ext cx="399986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07035" y="534670"/>
            <a:ext cx="11241405" cy="5775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探究问题。(1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分)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材料　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战争的打击下，西欧元气大伤，相对衰落。战争后期爆发的俄国十月社会主义革命，极大地激励了欧洲各国的无产阶级革命运动。美国成为世界上最大的债权国和最大的资本输出国。它占有了全世界黄金储备的48.5%。战后，美国对国际事务的影响力也越来越大，它成为欧洲的最大债主，并在欧洲的重建中发挥了无法替代的作用。日本乘机占领了中国的山东、太平洋上原来由德国占领的一些岛屿，而且大大扩张了自己的势力范围。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——摘编自《20世纪的战争与和平》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(1)据材料，指出材料中的“战争”是哪一史实？(2分)并归纳这一战争给美、日、欧造成了怎样的不同影响？(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分)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6845" y="269240"/>
            <a:ext cx="1126490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(1)据材料，指出材料中的“战争”是哪一史实？(2分)并归纳这一战争给美、日、欧造成了怎样的不同影响？(6分)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4330" y="2188845"/>
            <a:ext cx="11363325" cy="2889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【答案】战争：第一次世界大战。(2分)影响：对美国：使美国逐渐成为世界大国；</a:t>
            </a:r>
            <a:endParaRPr lang="zh-CN" sz="28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对日本：促进了日本的扩张；</a:t>
            </a:r>
            <a:endParaRPr lang="zh-CN" sz="28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对欧洲：使欧洲国际地位下降。(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分)</a:t>
            </a:r>
            <a:endParaRPr lang="zh-CN" sz="28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(评分说明：意思相近即可，每点2分，共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分)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7"/>
          <p:cNvSpPr/>
          <p:nvPr>
            <p:custDataLst>
              <p:tags r:id="rId1"/>
            </p:custDataLst>
          </p:nvPr>
        </p:nvSpPr>
        <p:spPr>
          <a:xfrm>
            <a:off x="263525" y="907415"/>
            <a:ext cx="11259820" cy="30460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ru-RU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材料二：“假如没有中国，假如中国被打垮了，你想有多少个师团的日本兵，可以调到其他方面来作战，他们可以马上打下澳洲，打下印度</a:t>
            </a:r>
            <a:r>
              <a:rPr lang="zh-CN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……”</a:t>
            </a:r>
            <a:endParaRPr lang="zh-CN" sz="32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/>
            <a:r>
              <a:rPr lang="zh-CN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</a:t>
            </a:r>
            <a:endParaRPr lang="zh-CN" sz="32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/>
            <a:r>
              <a:rPr lang="zh-CN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                                   </a:t>
            </a:r>
            <a:endParaRPr lang="zh-CN" sz="32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algn="r"/>
            <a:r>
              <a:rPr lang="zh-CN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罗斯福</a:t>
            </a:r>
            <a:endParaRPr lang="zh-CN" altLang="en-US" sz="32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703" name="文本框 69641"/>
          <p:cNvSpPr/>
          <p:nvPr>
            <p:custDataLst>
              <p:tags r:id="rId2"/>
            </p:custDataLst>
          </p:nvPr>
        </p:nvSpPr>
        <p:spPr>
          <a:xfrm>
            <a:off x="342265" y="4055110"/>
            <a:ext cx="10962005" cy="9531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ru-RU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根据上述材料并结合所学知识，概括两次世界大战对中国的影响？（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分）</a:t>
            </a:r>
            <a:endParaRPr 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4940" y="719455"/>
            <a:ext cx="1136967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一战对中国的影响：</a:t>
            </a: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①一战后巴黎和会召开，中国外交失败，引发五四运动。②一战后，华盛顿会议《九国公约》的签订, 使中国仍未摆脱被几个帝国主义国家共同支配的局面。③一战中，俄国十月革命爆发，成功后将马克思主义传入中国。④一战期间帝国主义忙于战争，无暇东顾，使中国民族资本主义发展进入短暂的春天。</a:t>
            </a:r>
            <a:endParaRPr lang="zh-CN" sz="28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战对中国的影响：①捍卫了国家主权和领土完整,台湾回到祖国怀抱。②在第二次世界大战中,中国战场是世界反法西斯战争的东方主战场，为世界反法西斯战争的胜利作出了巨大贡献，大大提高了中国的国际地位,成为联合国创始会员国和安理会常任理事国之一。③二战中，中国共产党民主力量得到壮大，为日后解放战争的胜利、新中国的建立奠定了基础。</a:t>
            </a:r>
            <a:endParaRPr lang="zh-CN" sz="28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703" name="文本框 69641"/>
          <p:cNvSpPr/>
          <p:nvPr>
            <p:custDataLst>
              <p:tags r:id="rId1"/>
            </p:custDataLst>
          </p:nvPr>
        </p:nvSpPr>
        <p:spPr>
          <a:xfrm>
            <a:off x="154940" y="0"/>
            <a:ext cx="1160399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ru-RU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ru-RU" altLang="en-US" sz="3600" b="1" i="0" u="none" baseline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根据上述材料并结合所学知识，概括两次世界大战对中国的影响？（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分）</a:t>
            </a:r>
            <a:endParaRPr 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75920" y="652780"/>
            <a:ext cx="733171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1.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22河北真题）</a:t>
            </a:r>
            <a:r>
              <a:rPr sz="2800" b="1"/>
              <a:t>下图所示历史现象</a:t>
            </a:r>
            <a:r>
              <a:rPr sz="2800" b="1">
                <a:latin typeface="宋体" panose="02010600030101010101" pitchFamily="2" charset="-122"/>
              </a:rPr>
              <a:t>( </a:t>
            </a:r>
            <a:r>
              <a:rPr lang="en-US" sz="2800" b="1">
                <a:latin typeface="宋体" panose="02010600030101010101" pitchFamily="2" charset="-122"/>
              </a:rPr>
              <a:t> </a:t>
            </a:r>
            <a:r>
              <a:rPr sz="2800" b="1">
                <a:latin typeface="宋体" panose="02010600030101010101" pitchFamily="2" charset="-122"/>
              </a:rPr>
              <a:t> )</a:t>
            </a:r>
            <a:endParaRPr sz="2800" b="1">
              <a:latin typeface="宋体" panose="02010600030101010101" pitchFamily="2" charset="-122"/>
            </a:endParaRPr>
          </a:p>
        </p:txBody>
      </p:sp>
      <p:pic>
        <p:nvPicPr>
          <p:cNvPr id="3" name="图片 1" descr="3570b4e435184ab480184d69be60177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1490" y="1381125"/>
            <a:ext cx="5523230" cy="30264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5920" y="4429125"/>
            <a:ext cx="571944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A．激起了殖民地人民的反抗斗争    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B．是第二次工业革命开展的背景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C．加速了第一次世界大战的爆发    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D．使西欧国家走上联合自强道路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759065" y="1574165"/>
            <a:ext cx="4064000" cy="9772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步骤一：审，审读图表名称，抓时间、图表主题等关键词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593090" y="1389380"/>
            <a:ext cx="1711325" cy="382270"/>
          </a:xfrm>
          <a:prstGeom prst="rect">
            <a:avLst/>
          </a:prstGeom>
          <a:solidFill>
            <a:srgbClr val="00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3902075" y="1389380"/>
            <a:ext cx="1282065" cy="382270"/>
          </a:xfrm>
          <a:prstGeom prst="rect">
            <a:avLst/>
          </a:prstGeom>
          <a:solidFill>
            <a:srgbClr val="00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7759065" y="2814955"/>
            <a:ext cx="4064000" cy="9772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步骤二：读，要读柱状图横纵坐标所代表的内容</a:t>
            </a:r>
            <a:endParaRPr lang="zh-CN" sz="24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7759065" y="4055745"/>
            <a:ext cx="4064000" cy="9772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步骤三：察，观察柱状图数据变化，总结趋势</a:t>
            </a:r>
            <a:endParaRPr lang="zh-CN" sz="24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7759065" y="5296535"/>
            <a:ext cx="4064000" cy="9772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步骤四：答，根据趋势变化，联系所学，得出结论</a:t>
            </a:r>
            <a:endParaRPr lang="zh-CN" sz="24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右箭头 16"/>
          <p:cNvSpPr/>
          <p:nvPr>
            <p:custDataLst>
              <p:tags r:id="rId9"/>
            </p:custDataLst>
          </p:nvPr>
        </p:nvSpPr>
        <p:spPr>
          <a:xfrm rot="5400000">
            <a:off x="9660890" y="2583180"/>
            <a:ext cx="260985" cy="188595"/>
          </a:xfrm>
          <a:prstGeom prst="rightArrow">
            <a:avLst/>
          </a:prstGeom>
          <a:solidFill>
            <a:srgbClr val="00B050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>
            <p:custDataLst>
              <p:tags r:id="rId10"/>
            </p:custDataLst>
          </p:nvPr>
        </p:nvSpPr>
        <p:spPr>
          <a:xfrm rot="5400000">
            <a:off x="9660890" y="3823970"/>
            <a:ext cx="260985" cy="188595"/>
          </a:xfrm>
          <a:prstGeom prst="rightArrow">
            <a:avLst/>
          </a:prstGeom>
          <a:solidFill>
            <a:srgbClr val="00B050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>
            <p:custDataLst>
              <p:tags r:id="rId11"/>
            </p:custDataLst>
          </p:nvPr>
        </p:nvSpPr>
        <p:spPr>
          <a:xfrm rot="5400000">
            <a:off x="9660890" y="5069205"/>
            <a:ext cx="260985" cy="188595"/>
          </a:xfrm>
          <a:prstGeom prst="rightArrow">
            <a:avLst/>
          </a:prstGeom>
          <a:solidFill>
            <a:srgbClr val="00B050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rot="1440000">
            <a:off x="5270500" y="2875280"/>
            <a:ext cx="251968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1914</a:t>
            </a:r>
            <a:r>
              <a:rPr 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年相比于</a:t>
            </a:r>
            <a:r>
              <a:rPr 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1890</a:t>
            </a:r>
            <a:r>
              <a:rPr 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年欧洲主要国家陆海军人数都呈增加趋势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22" name="直接箭头连接符 21"/>
          <p:cNvCxnSpPr>
            <a:endCxn id="15" idx="1"/>
          </p:cNvCxnSpPr>
          <p:nvPr>
            <p:custDataLst>
              <p:tags r:id="rId12"/>
            </p:custDataLst>
          </p:nvPr>
        </p:nvCxnSpPr>
        <p:spPr>
          <a:xfrm>
            <a:off x="5401945" y="3454400"/>
            <a:ext cx="2357120" cy="109029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517900" y="4369435"/>
            <a:ext cx="4212590" cy="2245360"/>
          </a:xfrm>
          <a:prstGeom prst="rect">
            <a:avLst/>
          </a:prstGeom>
          <a:solidFill>
            <a:srgbClr val="DFF4E5"/>
          </a:solidFill>
          <a:ln w="9525">
            <a:noFill/>
          </a:ln>
        </p:spPr>
        <p:txBody>
          <a:bodyPr wrap="square">
            <a:spAutoFit/>
          </a:bodyPr>
          <a:p>
            <a:r>
              <a:rPr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世纪末20世纪初，伴随着资本主义国家间经济、政治发展不平衡的加剧，后起国家要求重新瓜分世界，导致矛盾激化，从而形成三国同盟、三国协约两大军事集团，他们展开疯狂的扩军备战，最终引发1914年开始的第一次世界大战</a:t>
            </a:r>
            <a:endParaRPr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7637780" y="748030"/>
            <a:ext cx="3439795" cy="4603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：第一次世界大战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92595" y="624840"/>
            <a:ext cx="415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C</a:t>
            </a:r>
            <a:endParaRPr lang="en-US" altLang="zh-CN" sz="4000">
              <a:solidFill>
                <a:srgbClr val="FF0000"/>
              </a:solidFill>
            </a:endParaRPr>
          </a:p>
        </p:txBody>
      </p:sp>
      <p:grpSp>
        <p:nvGrpSpPr>
          <p:cNvPr id="75781" name="组合 3"/>
          <p:cNvGrpSpPr/>
          <p:nvPr/>
        </p:nvGrpSpPr>
        <p:grpSpPr>
          <a:xfrm>
            <a:off x="92393" y="0"/>
            <a:ext cx="2501900" cy="491492"/>
            <a:chOff x="5840" y="2370"/>
            <a:chExt cx="3940" cy="776"/>
          </a:xfrm>
        </p:grpSpPr>
        <p:grpSp>
          <p:nvGrpSpPr>
            <p:cNvPr id="75782" name="组合 1"/>
            <p:cNvGrpSpPr/>
            <p:nvPr/>
          </p:nvGrpSpPr>
          <p:grpSpPr>
            <a:xfrm>
              <a:off x="5840" y="2415"/>
              <a:ext cx="3940" cy="710"/>
              <a:chOff x="271" y="342"/>
              <a:chExt cx="5471" cy="1137"/>
            </a:xfrm>
          </p:grpSpPr>
          <p:sp>
            <p:nvSpPr>
              <p:cNvPr id="75783" name="MH_SubTitle_1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37" y="342"/>
                <a:ext cx="4605" cy="1127"/>
              </a:xfrm>
              <a:solidFill>
                <a:srgbClr val="00B050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784" name="MH_Other_1"/>
              <p:cNvSpPr/>
              <p:nvPr>
                <p:custDataLst>
                  <p:tags r:id="rId15"/>
                </p:custDataLst>
              </p:nvPr>
            </p:nvSpPr>
            <p:spPr>
              <a:xfrm>
                <a:off x="271" y="344"/>
                <a:ext cx="986" cy="1135"/>
              </a:xfrm>
              <a:prstGeom prst="ellipse">
                <a:avLst/>
              </a:prstGeom>
              <a:solidFill>
                <a:srgbClr val="00B050"/>
              </a:solidFill>
              <a:ln w="12700">
                <a:noFill/>
              </a:ln>
            </p:spPr>
            <p:txBody>
              <a:bodyPr lIns="0" tIns="0" rIns="0" bIns="0" anchor="ctr"/>
              <a:p>
                <a:pPr algn="ctr" defTabSz="914400">
                  <a:buClrTx/>
                  <a:buSzPct val="100000"/>
                  <a:buFontTx/>
                </a:pPr>
                <a:r>
                  <a:rPr lang="en-US" altLang="zh-CN" sz="2800" b="1">
                    <a:solidFill>
                      <a:srgbClr val="FFFFFF"/>
                    </a:solidFill>
                    <a:ea typeface="Arial" panose="020B0604020202020204" pitchFamily="34" charset="0"/>
                  </a:rPr>
                  <a:t>3</a:t>
                </a:r>
                <a:endParaRPr lang="en-US" altLang="zh-CN" sz="2800" b="1">
                  <a:solidFill>
                    <a:srgbClr val="FFFFFF"/>
                  </a:solidFill>
                  <a:ea typeface="Arial" panose="020B0604020202020204" pitchFamily="34" charset="0"/>
                </a:endParaRPr>
              </a:p>
            </p:txBody>
          </p:sp>
        </p:grpSp>
        <p:sp>
          <p:nvSpPr>
            <p:cNvPr id="75785" name="文本框 5"/>
            <p:cNvSpPr/>
            <p:nvPr/>
          </p:nvSpPr>
          <p:spPr>
            <a:xfrm>
              <a:off x="7061" y="2370"/>
              <a:ext cx="2380" cy="7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2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习题巩固</a:t>
              </a:r>
              <a:endParaRPr lang="zh-CN" altLang="en-US" sz="2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9" grpId="0" bldLvl="0" animBg="1"/>
      <p:bldP spid="19" grpId="1" animBg="1"/>
      <p:bldP spid="12" grpId="0" bldLvl="0" animBg="1"/>
      <p:bldP spid="12" grpId="1" animBg="1"/>
      <p:bldP spid="13" grpId="0" bldLvl="0" animBg="1"/>
      <p:bldP spid="13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20" grpId="0" bldLvl="0" animBg="1"/>
      <p:bldP spid="20" grpId="1" animBg="1"/>
      <p:bldP spid="23" grpId="0" bldLvl="0" animBg="1"/>
      <p:bldP spid="23" grpId="1" animBg="1"/>
      <p:bldP spid="23" grpId="2" bldLvl="0" animBg="1"/>
      <p:bldP spid="21" grpId="0"/>
      <p:bldP spid="21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23520" y="306070"/>
            <a:ext cx="113582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800" b="1">
                <a:ea typeface="宋体" panose="02010600030101010101" pitchFamily="2" charset="-122"/>
              </a:rPr>
              <a:t>2.</a:t>
            </a:r>
            <a:r>
              <a:rPr sz="2800" b="1">
                <a:ea typeface="宋体" panose="02010600030101010101" pitchFamily="2" charset="-122"/>
              </a:rPr>
              <a:t>根据下图可知，国际贸易出现1913-1950年现象的最主要原因是</a:t>
            </a:r>
            <a:r>
              <a:rPr sz="2800" b="1">
                <a:solidFill>
                  <a:schemeClr val="tx1"/>
                </a:solidFill>
                <a:latin typeface="宋体" panose="02010600030101010101" pitchFamily="2" charset="-122"/>
                <a:ea typeface="+mn-ea"/>
                <a:sym typeface="+mn-ea"/>
              </a:rPr>
              <a:t>( </a:t>
            </a:r>
            <a:r>
              <a:rPr lang="en-US" sz="2800" b="1">
                <a:solidFill>
                  <a:schemeClr val="tx1"/>
                </a:solidFill>
                <a:latin typeface="宋体" panose="02010600030101010101" pitchFamily="2" charset="-122"/>
                <a:ea typeface="+mn-ea"/>
                <a:sym typeface="+mn-ea"/>
              </a:rPr>
              <a:t> </a:t>
            </a:r>
            <a:r>
              <a:rPr sz="2800" b="1">
                <a:solidFill>
                  <a:schemeClr val="tx1"/>
                </a:solidFill>
                <a:latin typeface="宋体" panose="02010600030101010101" pitchFamily="2" charset="-122"/>
                <a:ea typeface="+mn-ea"/>
                <a:sym typeface="+mn-ea"/>
              </a:rPr>
              <a:t> )</a:t>
            </a:r>
            <a:endParaRPr sz="2800" b="1"/>
          </a:p>
        </p:txBody>
      </p:sp>
      <p:pic>
        <p:nvPicPr>
          <p:cNvPr id="100001" name="图片 100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485" y="1095375"/>
            <a:ext cx="8970645" cy="3796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86485" y="5160010"/>
            <a:ext cx="92919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A．两次世界大战的破坏	B．各国坚守贸易保护主义C．民族民主运功的高涨	D．普遍奉行国家干预经济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30205" y="213995"/>
            <a:ext cx="415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A</a:t>
            </a:r>
            <a:endParaRPr lang="en-US" altLang="zh-CN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866140" y="1035050"/>
            <a:ext cx="1368425" cy="6477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5140" y="1144270"/>
            <a:ext cx="11546840" cy="491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>
                <a:latin typeface="宋体" panose="02010600030101010101" pitchFamily="2" charset="-122"/>
                <a:cs typeface="宋体" panose="02010600030101010101" pitchFamily="2" charset="-122"/>
              </a:rPr>
              <a:t>3.1941年，罗斯福曾说:“你可以把它(战争)比作一场英式足球赛，我们就好像是预备队，闲坐在一旁的长凳上瞧人家的。俄国和中国形成先上场的第一队……在球赛进行到我们的先锋队员快要疲乏的时候，我们就应该参加进去，做最后的一击，以决定全局的胜利。”导致美国“参加进去”的是(　　)</a:t>
            </a:r>
            <a:endParaRPr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A.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卢沟桥事变</a:t>
            </a:r>
            <a:endParaRPr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B.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日本偷袭珍珠港      </a:t>
            </a:r>
            <a:endParaRPr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C.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德军进攻苏联</a:t>
            </a:r>
            <a:endParaRPr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D.《联合国家宣言》签署</a:t>
            </a:r>
            <a:endParaRPr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sz="28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80005" y="2844165"/>
            <a:ext cx="415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B</a:t>
            </a:r>
            <a:endParaRPr lang="en-US" altLang="zh-CN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465320" y="154305"/>
            <a:ext cx="25336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课标要求</a:t>
            </a:r>
            <a:endParaRPr lang="zh-CN" altLang="en-US" sz="4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6265" y="1366520"/>
            <a:ext cx="107943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1.通过了解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三国同盟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三国协约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、萨拉热窝事件、凡尔登战役等，分析第一次世界大战爆发的原因，了解世界大战给人类社会带来的巨大灾难。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2.知道第二次世界大战的主要进程，理解世界人民反法西斯战争的艰巨性和胜利原因。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4274" name="组合 3"/>
          <p:cNvGrpSpPr/>
          <p:nvPr/>
        </p:nvGrpSpPr>
        <p:grpSpPr>
          <a:xfrm>
            <a:off x="50800" y="114300"/>
            <a:ext cx="2501900" cy="492125"/>
            <a:chOff x="5840" y="2370"/>
            <a:chExt cx="3940" cy="777"/>
          </a:xfrm>
        </p:grpSpPr>
        <p:grpSp>
          <p:nvGrpSpPr>
            <p:cNvPr id="54275" name="组合 1"/>
            <p:cNvGrpSpPr/>
            <p:nvPr/>
          </p:nvGrpSpPr>
          <p:grpSpPr>
            <a:xfrm>
              <a:off x="5840" y="2415"/>
              <a:ext cx="3940" cy="710"/>
              <a:chOff x="271" y="342"/>
              <a:chExt cx="5471" cy="1137"/>
            </a:xfrm>
          </p:grpSpPr>
          <p:sp>
            <p:nvSpPr>
              <p:cNvPr id="54276" name="MH_SubTitle_1"/>
              <p:cNvSpPr/>
              <p:nvPr>
                <p:custDataLst>
                  <p:tags r:id="rId1"/>
                </p:custDataLst>
              </p:nvPr>
            </p:nvSpPr>
            <p:spPr>
              <a:xfrm>
                <a:off x="1137" y="342"/>
                <a:ext cx="4605" cy="1127"/>
              </a:xfrm>
              <a:solidFill>
                <a:srgbClr val="00B050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277" name="MH_Other_1"/>
              <p:cNvSpPr/>
              <p:nvPr>
                <p:custDataLst>
                  <p:tags r:id="rId2"/>
                </p:custDataLst>
              </p:nvPr>
            </p:nvSpPr>
            <p:spPr>
              <a:xfrm>
                <a:off x="271" y="344"/>
                <a:ext cx="986" cy="1135"/>
              </a:xfrm>
              <a:prstGeom prst="ellipse">
                <a:avLst/>
              </a:prstGeom>
              <a:solidFill>
                <a:srgbClr val="00B050"/>
              </a:solidFill>
              <a:ln w="12700">
                <a:noFill/>
              </a:ln>
            </p:spPr>
            <p:txBody>
              <a:bodyPr lIns="0" tIns="0" rIns="0" bIns="0" anchor="ctr"/>
              <a:p>
                <a:pPr algn="ctr" defTabSz="914400">
                  <a:buClrTx/>
                  <a:buSzPct val="100000"/>
                  <a:buFontTx/>
                </a:pPr>
                <a:r>
                  <a:rPr lang="en-US" altLang="zh-CN" sz="28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1</a:t>
                </a:r>
                <a:endParaRPr lang="en-US" altLang="zh-CN" sz="2800" b="1">
                  <a:solidFill>
                    <a:srgbClr val="FFFFFF"/>
                  </a:solidFill>
                  <a:ea typeface="Arial" panose="020B0604020202020204" pitchFamily="34" charset="0"/>
                </a:endParaRPr>
              </a:p>
            </p:txBody>
          </p:sp>
        </p:grpSp>
        <p:sp>
          <p:nvSpPr>
            <p:cNvPr id="54278" name="文本框 5"/>
            <p:cNvSpPr/>
            <p:nvPr/>
          </p:nvSpPr>
          <p:spPr>
            <a:xfrm>
              <a:off x="7042" y="2370"/>
              <a:ext cx="2380" cy="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2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考点整合</a:t>
              </a:r>
              <a:endParaRPr lang="zh-CN" altLang="en-US" sz="2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54279" name="Rectangle 10"/>
          <p:cNvSpPr/>
          <p:nvPr/>
        </p:nvSpPr>
        <p:spPr>
          <a:xfrm>
            <a:off x="3576955" y="69850"/>
            <a:ext cx="62484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>
              <a:buSzPct val="100000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整合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：两次世界大战之概况（一）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4280" name="表格 54279"/>
          <p:cNvGraphicFramePr/>
          <p:nvPr>
            <p:custDataLst>
              <p:tags r:id="rId3"/>
            </p:custDataLst>
          </p:nvPr>
        </p:nvGraphicFramePr>
        <p:xfrm>
          <a:off x="226060" y="654685"/>
          <a:ext cx="11751310" cy="6360795"/>
        </p:xfrm>
        <a:graphic>
          <a:graphicData uri="http://schemas.openxmlformats.org/drawingml/2006/table">
            <a:tbl>
              <a:tblPr/>
              <a:tblGrid>
                <a:gridCol w="2455545"/>
                <a:gridCol w="4105910"/>
                <a:gridCol w="5189855"/>
              </a:tblGrid>
              <a:tr h="67564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endParaRPr lang="en-US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第一次世界大战 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第二次世界大战 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交战时间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769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原因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i="0" u="none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2400" b="1" i="0" u="none" baseline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i="0" u="none" baseline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2400" b="1" i="0" u="none" baseline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721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交战双方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14" name="矩形 102446"/>
          <p:cNvSpPr/>
          <p:nvPr/>
        </p:nvSpPr>
        <p:spPr>
          <a:xfrm>
            <a:off x="3109278" y="1440498"/>
            <a:ext cx="2819400" cy="549275"/>
          </a:xfrm>
          <a:prstGeom prst="rect">
            <a:avLst/>
          </a:prstGeom>
          <a:noFill/>
          <a:ln w="9525">
            <a:noFill/>
          </a:ln>
        </p:spPr>
        <p:txBody>
          <a:bodyPr lIns="17996" tIns="17996" rIns="17996" bIns="17996" anchor="ctr" anchorCtr="1">
            <a:scene3d>
              <a:camera prst="orthographicFront"/>
              <a:lightRig rig="threePt" dir="t"/>
            </a:scene3d>
          </a:bodyPr>
          <a:p>
            <a:pPr algn="ctr">
              <a:spcBef>
                <a:spcPct val="20000"/>
              </a:spcBef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1914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--1918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15" name="矩形 102445"/>
          <p:cNvSpPr/>
          <p:nvPr/>
        </p:nvSpPr>
        <p:spPr>
          <a:xfrm>
            <a:off x="7323138" y="1396683"/>
            <a:ext cx="3773487" cy="476250"/>
          </a:xfrm>
          <a:prstGeom prst="rect">
            <a:avLst/>
          </a:prstGeom>
          <a:noFill/>
          <a:ln w="9525">
            <a:noFill/>
          </a:ln>
        </p:spPr>
        <p:txBody>
          <a:bodyPr lIns="17996" tIns="17996" rIns="17996" bIns="17996" anchor="ctr" anchorCtr="1">
            <a:scene3d>
              <a:camera prst="orthographicFront"/>
              <a:lightRig rig="threePt" dir="t"/>
            </a:scene3d>
          </a:bodyPr>
          <a:p>
            <a:pPr algn="ctr">
              <a:spcBef>
                <a:spcPct val="20000"/>
              </a:spcBef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1939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--1945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17" name="矩形 102450"/>
          <p:cNvSpPr/>
          <p:nvPr/>
        </p:nvSpPr>
        <p:spPr>
          <a:xfrm>
            <a:off x="2769235" y="2621280"/>
            <a:ext cx="3818255" cy="1888490"/>
          </a:xfrm>
          <a:prstGeom prst="rect">
            <a:avLst/>
          </a:prstGeom>
          <a:noFill/>
          <a:ln w="9525">
            <a:noFill/>
          </a:ln>
        </p:spPr>
        <p:txBody>
          <a:bodyPr lIns="17996" tIns="17996" rIns="17996" bIns="17996" anchor="ctr" anchorCtr="1"/>
          <a:p>
            <a:pPr algn="l">
              <a:spcBef>
                <a:spcPct val="20000"/>
              </a:spcBef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①资本主义国家间政治经济发展不平衡加剧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②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欧洲两大军事集团的形成和对抗；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③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萨拉热窝事件的推动（导火索）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18" name="矩形 102449"/>
          <p:cNvSpPr/>
          <p:nvPr/>
        </p:nvSpPr>
        <p:spPr>
          <a:xfrm>
            <a:off x="6892290" y="2450465"/>
            <a:ext cx="5085080" cy="2554605"/>
          </a:xfrm>
          <a:prstGeom prst="rect">
            <a:avLst/>
          </a:prstGeom>
          <a:noFill/>
          <a:ln w="9525">
            <a:noFill/>
          </a:ln>
        </p:spPr>
        <p:txBody>
          <a:bodyPr lIns="17996" tIns="17996" rIns="17996" bIns="17996" anchor="ctr" anchorCtr="1"/>
          <a:p>
            <a:pPr algn="l"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①资本主义国家间政治经济发展不平衡加剧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；②德、意、日法西斯政权的建立；③英、法等国的“绥靖政策”加剧了法西斯国家的侵略野心；④经济大危机；⑤凡尔赛-华盛顿体系对德、日的压制，引发了两国对国际秩序的不满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4319" name="矩形 102444"/>
          <p:cNvSpPr/>
          <p:nvPr/>
        </p:nvSpPr>
        <p:spPr>
          <a:xfrm>
            <a:off x="2868613" y="5867400"/>
            <a:ext cx="3619500" cy="500063"/>
          </a:xfrm>
          <a:prstGeom prst="rect">
            <a:avLst/>
          </a:prstGeom>
          <a:noFill/>
          <a:ln w="9525">
            <a:noFill/>
          </a:ln>
        </p:spPr>
        <p:txBody>
          <a:bodyPr lIns="17996" tIns="17996" rIns="17996" bIns="17996" anchor="ctr" anchorCtr="1"/>
          <a:p>
            <a:pPr algn="ctr">
              <a:spcBef>
                <a:spcPct val="20000"/>
              </a:spcBef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同盟国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协约国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320" name="矩形 102443"/>
          <p:cNvSpPr/>
          <p:nvPr/>
        </p:nvSpPr>
        <p:spPr>
          <a:xfrm>
            <a:off x="7323455" y="5788660"/>
            <a:ext cx="4381500" cy="500380"/>
          </a:xfrm>
          <a:prstGeom prst="rect">
            <a:avLst/>
          </a:prstGeom>
          <a:noFill/>
          <a:ln w="9525">
            <a:noFill/>
          </a:ln>
        </p:spPr>
        <p:txBody>
          <a:bodyPr lIns="17996" tIns="17996" rIns="17996" bIns="17996" anchor="ctr" anchorCtr="1">
            <a:scene3d>
              <a:camera prst="orthographicFront"/>
              <a:lightRig rig="threePt" dir="t"/>
            </a:scene3d>
          </a:bodyPr>
          <a:p>
            <a:pPr algn="ctr">
              <a:spcBef>
                <a:spcPct val="20000"/>
              </a:spcBef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法西斯国家和世界反法西斯国家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3845" y="1873250"/>
            <a:ext cx="1622425" cy="620395"/>
            <a:chOff x="9544" y="2451"/>
            <a:chExt cx="2664" cy="1474"/>
          </a:xfrm>
        </p:grpSpPr>
        <p:sp>
          <p:nvSpPr>
            <p:cNvPr id="2" name="圆角矩形标注 1"/>
            <p:cNvSpPr/>
            <p:nvPr/>
          </p:nvSpPr>
          <p:spPr>
            <a:xfrm>
              <a:off x="9544" y="2451"/>
              <a:ext cx="2664" cy="1474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678" y="2715"/>
              <a:ext cx="2396" cy="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根本原因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279380" y="1921510"/>
            <a:ext cx="1691640" cy="528920"/>
            <a:chOff x="9544" y="2451"/>
            <a:chExt cx="2664" cy="1490"/>
          </a:xfrm>
        </p:grpSpPr>
        <p:sp>
          <p:nvSpPr>
            <p:cNvPr id="8" name="圆角矩形标注 7"/>
            <p:cNvSpPr/>
            <p:nvPr/>
          </p:nvSpPr>
          <p:spPr>
            <a:xfrm>
              <a:off x="9544" y="2451"/>
              <a:ext cx="2664" cy="1474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678" y="2644"/>
              <a:ext cx="2396" cy="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rgbClr val="FF0000"/>
                  </a:solidFill>
                </a:rPr>
                <a:t>根本原因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 fill="hold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 fill="hold"/>
                                        <p:tgtEl>
                                          <p:spTgt spid="5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 fill="hold"/>
                                        <p:tgtEl>
                                          <p:spTgt spid="5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17" grpId="0" animBg="1"/>
      <p:bldP spid="54318" grpId="0" animBg="1"/>
      <p:bldP spid="54319" grpId="0" animBg="1"/>
      <p:bldP spid="54320" grpId="0" animBg="1"/>
      <p:bldP spid="54314" grpId="0"/>
      <p:bldP spid="543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5298" name="组合 3"/>
          <p:cNvGrpSpPr/>
          <p:nvPr/>
        </p:nvGrpSpPr>
        <p:grpSpPr>
          <a:xfrm>
            <a:off x="50800" y="114300"/>
            <a:ext cx="2501900" cy="492125"/>
            <a:chOff x="5840" y="2370"/>
            <a:chExt cx="3940" cy="777"/>
          </a:xfrm>
        </p:grpSpPr>
        <p:grpSp>
          <p:nvGrpSpPr>
            <p:cNvPr id="55299" name="组合 1"/>
            <p:cNvGrpSpPr/>
            <p:nvPr/>
          </p:nvGrpSpPr>
          <p:grpSpPr>
            <a:xfrm>
              <a:off x="5840" y="2415"/>
              <a:ext cx="3940" cy="710"/>
              <a:chOff x="271" y="342"/>
              <a:chExt cx="5471" cy="1137"/>
            </a:xfrm>
          </p:grpSpPr>
          <p:sp>
            <p:nvSpPr>
              <p:cNvPr id="55300" name="MH_SubTitle_1"/>
              <p:cNvSpPr/>
              <p:nvPr>
                <p:custDataLst>
                  <p:tags r:id="rId1"/>
                </p:custDataLst>
              </p:nvPr>
            </p:nvSpPr>
            <p:spPr>
              <a:xfrm>
                <a:off x="1137" y="342"/>
                <a:ext cx="4605" cy="1127"/>
              </a:xfrm>
              <a:solidFill>
                <a:srgbClr val="00B050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5301" name="MH_Other_1"/>
              <p:cNvSpPr/>
              <p:nvPr>
                <p:custDataLst>
                  <p:tags r:id="rId2"/>
                </p:custDataLst>
              </p:nvPr>
            </p:nvSpPr>
            <p:spPr>
              <a:xfrm>
                <a:off x="271" y="344"/>
                <a:ext cx="986" cy="1135"/>
              </a:xfrm>
              <a:prstGeom prst="ellipse">
                <a:avLst/>
              </a:prstGeom>
              <a:solidFill>
                <a:srgbClr val="00B050"/>
              </a:solidFill>
              <a:ln w="12700">
                <a:noFill/>
              </a:ln>
            </p:spPr>
            <p:txBody>
              <a:bodyPr lIns="0" tIns="0" rIns="0" bIns="0" anchor="ctr"/>
              <a:p>
                <a:pPr algn="ctr" defTabSz="914400">
                  <a:buClrTx/>
                  <a:buSzPct val="100000"/>
                  <a:buFontTx/>
                </a:pPr>
                <a:r>
                  <a:rPr lang="en-US" altLang="zh-CN" sz="28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1</a:t>
                </a:r>
                <a:endParaRPr lang="en-US" altLang="zh-CN" sz="2800" b="1">
                  <a:solidFill>
                    <a:srgbClr val="FFFFFF"/>
                  </a:solidFill>
                  <a:ea typeface="Arial" panose="020B0604020202020204" pitchFamily="34" charset="0"/>
                </a:endParaRPr>
              </a:p>
            </p:txBody>
          </p:sp>
        </p:grpSp>
        <p:sp>
          <p:nvSpPr>
            <p:cNvPr id="55302" name="文本框 5"/>
            <p:cNvSpPr/>
            <p:nvPr/>
          </p:nvSpPr>
          <p:spPr>
            <a:xfrm>
              <a:off x="7042" y="2370"/>
              <a:ext cx="2380" cy="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2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考点整合</a:t>
              </a:r>
              <a:endParaRPr lang="zh-CN" altLang="en-US" sz="2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55303" name="Rectangle 10"/>
          <p:cNvSpPr/>
          <p:nvPr/>
        </p:nvSpPr>
        <p:spPr>
          <a:xfrm>
            <a:off x="3533775" y="206375"/>
            <a:ext cx="62484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>
              <a:buSzPct val="100000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整合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：两次世界大战之概况（二）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5304" name="表格 55303"/>
          <p:cNvGraphicFramePr/>
          <p:nvPr>
            <p:custDataLst>
              <p:tags r:id="rId3"/>
            </p:custDataLst>
          </p:nvPr>
        </p:nvGraphicFramePr>
        <p:xfrm>
          <a:off x="244793" y="1149350"/>
          <a:ext cx="11856085" cy="5626100"/>
        </p:xfrm>
        <a:graphic>
          <a:graphicData uri="http://schemas.openxmlformats.org/drawingml/2006/table">
            <a:tbl>
              <a:tblPr/>
              <a:tblGrid>
                <a:gridCol w="1477645"/>
                <a:gridCol w="4761865"/>
                <a:gridCol w="5616575"/>
              </a:tblGrid>
              <a:tr h="6127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endParaRPr lang="zh-CN" altLang="en-US" sz="23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3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第一次世界大战 </a:t>
                      </a:r>
                      <a:endParaRPr lang="en-US" altLang="zh-CN" sz="23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3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第二次世界大战 </a:t>
                      </a:r>
                      <a:endParaRPr lang="en-US" altLang="zh-CN" sz="23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735">
                <a:tc>
                  <a:txBody>
                    <a:bodyPr/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主要进程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endParaRPr lang="en-US" altLang="en-US" sz="23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endParaRPr lang="en-US" altLang="en-US" sz="23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78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战争结果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75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3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战争性质</a:t>
                      </a:r>
                      <a:endParaRPr lang="en-US" altLang="zh-CN" sz="23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3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23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3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23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05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zh-CN" sz="1200">
                        <a:solidFill>
                          <a:schemeClr val="tx1"/>
                        </a:solidFill>
                      </a:endParaRPr>
                    </a:p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3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战争影响</a:t>
                      </a:r>
                      <a:endParaRPr lang="en-US" altLang="zh-CN" sz="23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3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23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3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23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9" name="矩形 102434"/>
          <p:cNvSpPr/>
          <p:nvPr/>
        </p:nvSpPr>
        <p:spPr>
          <a:xfrm>
            <a:off x="2552383" y="2619693"/>
            <a:ext cx="3022600" cy="501650"/>
          </a:xfrm>
          <a:prstGeom prst="rect">
            <a:avLst/>
          </a:prstGeom>
          <a:noFill/>
          <a:ln w="9525">
            <a:noFill/>
          </a:ln>
        </p:spPr>
        <p:txBody>
          <a:bodyPr lIns="17996" tIns="17996" rIns="17996" bIns="17996" anchor="ctr" anchorCtr="1"/>
          <a:p>
            <a:pPr algn="ctr">
              <a:spcBef>
                <a:spcPct val="20000"/>
              </a:spcBef>
            </a:pPr>
            <a:r>
              <a:rPr lang="zh-CN" altLang="en-US" sz="2400" b="1"/>
              <a:t>同盟国</a:t>
            </a:r>
            <a:r>
              <a:rPr lang="zh-CN" altLang="en-US" sz="2400" b="1"/>
              <a:t>战败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40" name="矩形 102433"/>
          <p:cNvSpPr/>
          <p:nvPr/>
        </p:nvSpPr>
        <p:spPr>
          <a:xfrm>
            <a:off x="6914515" y="2620010"/>
            <a:ext cx="4347210" cy="501650"/>
          </a:xfrm>
          <a:prstGeom prst="rect">
            <a:avLst/>
          </a:prstGeom>
          <a:noFill/>
          <a:ln w="9525">
            <a:noFill/>
          </a:ln>
        </p:spPr>
        <p:txBody>
          <a:bodyPr lIns="17996" tIns="17996" rIns="17996" bIns="17996" anchor="ctr" anchorCtr="1"/>
          <a:p>
            <a:pPr algn="ctr">
              <a:spcBef>
                <a:spcPct val="20000"/>
              </a:spcBef>
            </a:pPr>
            <a:r>
              <a:rPr lang="zh-CN" altLang="en-US" sz="2400" b="1"/>
              <a:t>以反法西斯同盟的胜利告终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41" name="矩形 102442"/>
          <p:cNvSpPr/>
          <p:nvPr/>
        </p:nvSpPr>
        <p:spPr>
          <a:xfrm>
            <a:off x="1770380" y="3270885"/>
            <a:ext cx="4768215" cy="501650"/>
          </a:xfrm>
          <a:prstGeom prst="rect">
            <a:avLst/>
          </a:prstGeom>
          <a:noFill/>
          <a:ln w="9525">
            <a:noFill/>
          </a:ln>
        </p:spPr>
        <p:txBody>
          <a:bodyPr lIns="17996" tIns="17996" rIns="17996" bIns="17996" anchor="ctr" anchorCtr="1"/>
          <a:p>
            <a:pPr algn="ctr">
              <a:spcBef>
                <a:spcPct val="20000"/>
              </a:spcBef>
            </a:pPr>
            <a:r>
              <a:rPr lang="zh-CN" altLang="en-US" sz="2000" b="1"/>
              <a:t>西方列强为重新瓜分世界、争夺世界霸权而发动的一场非正义的帝国主义战争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42" name="矩形 102441"/>
          <p:cNvSpPr/>
          <p:nvPr/>
        </p:nvSpPr>
        <p:spPr>
          <a:xfrm>
            <a:off x="6914515" y="3359785"/>
            <a:ext cx="4318000" cy="501650"/>
          </a:xfrm>
          <a:prstGeom prst="rect">
            <a:avLst/>
          </a:prstGeom>
          <a:noFill/>
          <a:ln w="9525">
            <a:noFill/>
          </a:ln>
        </p:spPr>
        <p:txBody>
          <a:bodyPr lIns="17996" tIns="17996" rIns="17996" bIns="17996" anchor="ctr" anchorCtr="1"/>
          <a:p>
            <a:pPr algn="ctr">
              <a:spcBef>
                <a:spcPct val="20000"/>
              </a:spcBef>
            </a:pPr>
            <a:r>
              <a:rPr lang="zh-CN" altLang="en-US" sz="2000" b="1"/>
              <a:t>正义的世界人民反法西斯战争</a:t>
            </a:r>
            <a:endParaRPr lang="zh-CN" altLang="en-US" sz="2000" b="1"/>
          </a:p>
        </p:txBody>
      </p:sp>
      <p:sp>
        <p:nvSpPr>
          <p:cNvPr id="55343" name="矩形 262168"/>
          <p:cNvSpPr/>
          <p:nvPr/>
        </p:nvSpPr>
        <p:spPr>
          <a:xfrm>
            <a:off x="1708785" y="3861435"/>
            <a:ext cx="4891405" cy="29324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10000"/>
              </a:lnSpc>
              <a:buNone/>
            </a:pPr>
            <a:r>
              <a:rPr lang="zh-CN" altLang="en-US" sz="2400" b="1">
                <a:sym typeface="+mn-ea"/>
              </a:rPr>
              <a:t>①是人类历史上的一次规模空前的战争，造成了巨大的人力、物力损失；②大大削弱了欧洲的力量，从根本上动摇了欧洲的优势地位；③削弱了帝国主义的殖民力量，进一步促进了殖民地半殖民地国家的民族觉醒</a:t>
            </a:r>
            <a:endParaRPr lang="zh-CN" altLang="en-US" sz="2400" b="1">
              <a:sym typeface="+mn-ea"/>
            </a:endParaRPr>
          </a:p>
        </p:txBody>
      </p:sp>
      <p:sp>
        <p:nvSpPr>
          <p:cNvPr id="55344" name="矩形 262168"/>
          <p:cNvSpPr/>
          <p:nvPr/>
        </p:nvSpPr>
        <p:spPr>
          <a:xfrm>
            <a:off x="6692265" y="3861435"/>
            <a:ext cx="5042535" cy="2303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2875"/>
              </a:lnSpc>
            </a:pPr>
            <a:r>
              <a:rPr lang="zh-CN" altLang="en-US" sz="2400" b="1">
                <a:sym typeface="+mn-ea"/>
              </a:rPr>
              <a:t>①彻底粉碎了法西斯主义和军国主义通过战争称霸世界的野心；②彻底结束了列强通过争夺殖民地瓜分世界的历史，促进了世界殖民体系的瓦解；③对维护世界和平、促进共同发展产生了重大而深远的影</a:t>
            </a:r>
            <a:r>
              <a:rPr lang="zh-CN" altLang="en-US" sz="2400" b="1">
                <a:sym typeface="+mn-ea"/>
                <a:hlinkClick r:id="rId4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响</a:t>
            </a:r>
            <a:endParaRPr lang="zh-CN" altLang="en-US" sz="2400" b="1">
              <a:sym typeface="+mn-ea"/>
              <a:hlinkClick r:id="rId5" action="ppaction://hlinksldjump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33725" y="1826260"/>
            <a:ext cx="319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凡尔登战役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6412230" y="1697990"/>
            <a:ext cx="55899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/>
              <a:t>莫斯科保卫战、日本偷袭珍珠港、《联合国家宣言》、斯大林格勒保卫战、诺曼底登陆、雅尔塔会议、攻克柏</a:t>
            </a:r>
            <a:r>
              <a:rPr lang="zh-CN" altLang="en-US" sz="1800" b="1">
                <a:hlinkClick r:id="" action="ppaction://hlinkshowjump?jump=nextslid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林</a:t>
            </a:r>
            <a:endParaRPr lang="zh-CN" altLang="en-US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 fill="hold"/>
                                        <p:tgtEl>
                                          <p:spTgt spid="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 fill="hold"/>
                                        <p:tgtEl>
                                          <p:spTgt spid="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9" grpId="0" animBg="1"/>
      <p:bldP spid="55340" grpId="0" animBg="1"/>
      <p:bldP spid="55341" grpId="0" animBg="1"/>
      <p:bldP spid="55342" grpId="0" animBg="1"/>
      <p:bldP spid="55343" grpId="0" animBg="1"/>
      <p:bldP spid="55344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90" name="文本框 5"/>
          <p:cNvSpPr/>
          <p:nvPr/>
        </p:nvSpPr>
        <p:spPr>
          <a:xfrm>
            <a:off x="288925" y="142919"/>
            <a:ext cx="1179195" cy="49149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连连看</a:t>
            </a:r>
            <a:endParaRPr lang="zh-CN" altLang="en-US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3975" y="488315"/>
            <a:ext cx="3255010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                                                                                 </a:t>
            </a:r>
            <a:endParaRPr lang="zh-CN" altLang="en-US" sz="2400" b="1"/>
          </a:p>
          <a:p>
            <a:r>
              <a:rPr lang="zh-CN" altLang="en-US" sz="2400" b="1"/>
              <a:t>凡尔登战役                                                                                                                                    </a:t>
            </a:r>
            <a:endParaRPr lang="zh-CN" altLang="en-US" sz="2400" b="1"/>
          </a:p>
          <a:p>
            <a:endParaRPr lang="zh-CN" altLang="en-US" sz="2400" b="1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400" b="1">
                <a:sym typeface="+mn-ea"/>
              </a:rPr>
              <a:t>莫斯科保卫战                                                                                                                     </a:t>
            </a:r>
            <a:endParaRPr lang="zh-CN" altLang="en-US" sz="2400" b="1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2400" b="1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400" b="1">
                <a:sym typeface="+mn-ea"/>
              </a:rPr>
              <a:t>日本偷袭珍珠港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《联合国家宣言》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斯大林格勒保卫战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诺曼底登陆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雅尔塔会议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攻克柏林</a:t>
            </a:r>
            <a:endParaRPr lang="zh-CN" altLang="en-US" sz="2400" b="1"/>
          </a:p>
          <a:p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7604125" y="488315"/>
            <a:ext cx="4113530" cy="6924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开辟欧洲第二战场，德国陷入东西战场的夹击之中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一战的转折点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粉粹了日军不可战胜的神话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成为二战的转折点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太平洋战争爆发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世界反法西斯联盟正式形成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欧洲战事结束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战后成立联合</a:t>
            </a:r>
            <a:r>
              <a:rPr lang="zh-CN" altLang="en-US" sz="2400" b="1">
                <a:hlinkClick r:id="" action="ppaction://hlinkshowjump?jump=previousslid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国</a:t>
            </a:r>
            <a:endParaRPr lang="zh-CN" altLang="en-US" sz="2400" b="1"/>
          </a:p>
          <a:p>
            <a:endParaRPr lang="zh-CN" altLang="en-US" sz="2400" b="1"/>
          </a:p>
          <a:p>
            <a:endParaRPr lang="zh-CN" altLang="en-US"/>
          </a:p>
          <a:p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3143885" y="1114425"/>
            <a:ext cx="4464050" cy="6584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420745" y="1816735"/>
            <a:ext cx="4331335" cy="676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648075" y="2588260"/>
            <a:ext cx="3815715" cy="13449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66820" y="3359150"/>
            <a:ext cx="3841115" cy="1365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004310" y="3284855"/>
            <a:ext cx="3603625" cy="776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390900" y="908685"/>
            <a:ext cx="4361180" cy="39039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143250" y="5445125"/>
            <a:ext cx="4248785" cy="792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767965" y="5445125"/>
            <a:ext cx="4911725" cy="732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9394" name="组合 3"/>
          <p:cNvGrpSpPr/>
          <p:nvPr/>
        </p:nvGrpSpPr>
        <p:grpSpPr>
          <a:xfrm>
            <a:off x="50800" y="114300"/>
            <a:ext cx="2501900" cy="492125"/>
            <a:chOff x="5840" y="2370"/>
            <a:chExt cx="3940" cy="777"/>
          </a:xfrm>
        </p:grpSpPr>
        <p:grpSp>
          <p:nvGrpSpPr>
            <p:cNvPr id="59395" name="组合 1"/>
            <p:cNvGrpSpPr/>
            <p:nvPr/>
          </p:nvGrpSpPr>
          <p:grpSpPr>
            <a:xfrm>
              <a:off x="5840" y="2415"/>
              <a:ext cx="3940" cy="710"/>
              <a:chOff x="271" y="342"/>
              <a:chExt cx="5471" cy="1137"/>
            </a:xfrm>
          </p:grpSpPr>
          <p:sp>
            <p:nvSpPr>
              <p:cNvPr id="59396" name="MH_SubTitle_1"/>
              <p:cNvSpPr/>
              <p:nvPr>
                <p:custDataLst>
                  <p:tags r:id="rId1"/>
                </p:custDataLst>
              </p:nvPr>
            </p:nvSpPr>
            <p:spPr>
              <a:xfrm>
                <a:off x="1137" y="342"/>
                <a:ext cx="4605" cy="1127"/>
              </a:xfrm>
              <a:solidFill>
                <a:srgbClr val="00B050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9397" name="MH_Other_1"/>
              <p:cNvSpPr/>
              <p:nvPr>
                <p:custDataLst>
                  <p:tags r:id="rId2"/>
                </p:custDataLst>
              </p:nvPr>
            </p:nvSpPr>
            <p:spPr>
              <a:xfrm>
                <a:off x="271" y="344"/>
                <a:ext cx="986" cy="1135"/>
              </a:xfrm>
              <a:prstGeom prst="ellipse">
                <a:avLst/>
              </a:prstGeom>
              <a:solidFill>
                <a:srgbClr val="00B050"/>
              </a:solidFill>
              <a:ln w="12700">
                <a:noFill/>
              </a:ln>
            </p:spPr>
            <p:txBody>
              <a:bodyPr lIns="0" tIns="0" rIns="0" bIns="0" anchor="ctr"/>
              <a:p>
                <a:pPr algn="ctr" defTabSz="914400">
                  <a:buClrTx/>
                  <a:buSzPct val="100000"/>
                  <a:buFontTx/>
                </a:pPr>
                <a:r>
                  <a:rPr lang="en-US" altLang="zh-CN" sz="28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2</a:t>
                </a:r>
                <a:endParaRPr lang="en-US" altLang="zh-CN" sz="2800" b="1">
                  <a:solidFill>
                    <a:srgbClr val="FFFFFF"/>
                  </a:solidFill>
                  <a:ea typeface="Arial" panose="020B0604020202020204" pitchFamily="34" charset="0"/>
                </a:endParaRPr>
              </a:p>
            </p:txBody>
          </p:sp>
        </p:grpSp>
        <p:sp>
          <p:nvSpPr>
            <p:cNvPr id="59398" name="文本框 5"/>
            <p:cNvSpPr/>
            <p:nvPr/>
          </p:nvSpPr>
          <p:spPr>
            <a:xfrm>
              <a:off x="7042" y="2370"/>
              <a:ext cx="2380" cy="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2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考点整合</a:t>
              </a:r>
              <a:endParaRPr lang="zh-CN" altLang="en-US" sz="2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59399" name="Rectangle 10"/>
          <p:cNvSpPr/>
          <p:nvPr/>
        </p:nvSpPr>
        <p:spPr>
          <a:xfrm>
            <a:off x="3771900" y="192247"/>
            <a:ext cx="6248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>
              <a:buSzPct val="100000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整合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：两次世界大战的相同点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9400" name="表格 59399"/>
          <p:cNvGraphicFramePr/>
          <p:nvPr>
            <p:custDataLst>
              <p:tags r:id="rId3"/>
            </p:custDataLst>
          </p:nvPr>
        </p:nvGraphicFramePr>
        <p:xfrm>
          <a:off x="316865" y="796925"/>
          <a:ext cx="11838305" cy="5459730"/>
        </p:xfrm>
        <a:graphic>
          <a:graphicData uri="http://schemas.openxmlformats.org/drawingml/2006/table">
            <a:tbl>
              <a:tblPr/>
              <a:tblGrid>
                <a:gridCol w="727710"/>
                <a:gridCol w="1584325"/>
                <a:gridCol w="9526270"/>
              </a:tblGrid>
              <a:tr h="552450">
                <a:tc rowSpan="4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ts val="3575"/>
                        </a:lnSpc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lvl="0" algn="ctr" fontAlgn="base">
                        <a:lnSpc>
                          <a:spcPts val="3075"/>
                        </a:lnSpc>
                        <a:buNone/>
                      </a:pPr>
                      <a:endParaRPr lang="en-US" altLang="zh-CN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lvl="0" algn="ctr" fontAlgn="base">
                        <a:lnSpc>
                          <a:spcPts val="3075"/>
                        </a:lnSpc>
                        <a:buNone/>
                      </a:pPr>
                      <a:endParaRPr lang="en-US" altLang="zh-CN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lvl="0" algn="ctr" fontAlgn="base">
                        <a:lnSpc>
                          <a:spcPts val="3575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相同点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ts val="3575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根本原因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ts val="3575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en-US" sz="24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ts val="3575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主要发起国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ts val="3575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en-US" sz="24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3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ts val="3575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战争结果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ts val="3575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en-US" sz="24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ts val="3575"/>
                        </a:lnSpc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lvl="0" algn="ctr" fontAlgn="base">
                        <a:lnSpc>
                          <a:spcPts val="3575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战争影响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fontAlgn="base">
                        <a:lnSpc>
                          <a:spcPts val="3575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endParaRPr lang="en-US" altLang="en-US" sz="2400" b="1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5" name="矩形 262168"/>
          <p:cNvSpPr/>
          <p:nvPr/>
        </p:nvSpPr>
        <p:spPr>
          <a:xfrm>
            <a:off x="2721928" y="871220"/>
            <a:ext cx="7602537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2875"/>
              </a:lnSpc>
            </a:pP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资本主义国家政治经济发展不平衡</a:t>
            </a:r>
            <a:endParaRPr lang="zh-CN" altLang="zh-CN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436" name="矩形 262168"/>
          <p:cNvSpPr/>
          <p:nvPr/>
        </p:nvSpPr>
        <p:spPr>
          <a:xfrm>
            <a:off x="2848293" y="1565275"/>
            <a:ext cx="2895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2875"/>
              </a:lnSpc>
            </a:pP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都主要由德国发起</a:t>
            </a:r>
            <a:endParaRPr lang="zh-CN" altLang="zh-CN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437" name="矩形 262168"/>
          <p:cNvSpPr/>
          <p:nvPr/>
        </p:nvSpPr>
        <p:spPr>
          <a:xfrm>
            <a:off x="2781300" y="2390775"/>
            <a:ext cx="3964305" cy="45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2875"/>
              </a:lnSpc>
            </a:pP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都以德国一方战败而告终；</a:t>
            </a:r>
            <a:endParaRPr lang="zh-CN" altLang="zh-CN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438" name="矩形 262168"/>
          <p:cNvSpPr/>
          <p:nvPr/>
        </p:nvSpPr>
        <p:spPr>
          <a:xfrm>
            <a:off x="2722245" y="3215640"/>
            <a:ext cx="9433560" cy="30410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2875"/>
              </a:lnSpc>
            </a:pP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对人类社会：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①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都是人类历史上一次规模空前的战争；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②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都破坏了世界和平，是人类历史上的空前浩劫；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③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都给各国人民带来巨大的灾难，造成了巨大的人员伤亡和财产损失；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④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都严重破坏了经济的发展</a:t>
            </a:r>
            <a:endParaRPr lang="zh-CN" altLang="zh-CN" sz="2400" b="1">
              <a:solidFill>
                <a:srgbClr val="0622F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875"/>
              </a:lnSpc>
            </a:pP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对世界格局：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都打破了原来的世界格局，形成了新的世界格局</a:t>
            </a:r>
            <a:endParaRPr lang="zh-CN" altLang="zh-CN" sz="2400" b="1">
              <a:solidFill>
                <a:srgbClr val="0622F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875"/>
              </a:lnSpc>
            </a:pP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对殖民体系：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都打击了帝国主义势力，推动了社会主义运动和民族解放运动的发展</a:t>
            </a:r>
            <a:endParaRPr lang="zh-CN" altLang="zh-CN" sz="2400" b="1">
              <a:solidFill>
                <a:srgbClr val="0622F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875"/>
              </a:lnSpc>
            </a:pP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对科技：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都在客观上促进了科学技术的发展</a:t>
            </a:r>
            <a:endParaRPr lang="zh-CN" altLang="zh-CN" sz="2400" b="1">
              <a:solidFill>
                <a:srgbClr val="0622F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2875"/>
              </a:lnSpc>
            </a:pPr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对欧洲：</a:t>
            </a:r>
            <a:r>
              <a:rPr lang="zh-CN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都削弱了欧洲的力量</a:t>
            </a:r>
            <a:endParaRPr lang="zh-CN" altLang="zh-CN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5" grpId="0" animBg="1"/>
      <p:bldP spid="59436" grpId="0" animBg="1"/>
      <p:bldP spid="59437" grpId="0" animBg="1"/>
      <p:bldP spid="594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984625" y="4110990"/>
            <a:ext cx="4929505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5915" y="4585335"/>
            <a:ext cx="3023235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244965" y="4110990"/>
            <a:ext cx="2323465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58850" y="3685540"/>
            <a:ext cx="7009130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46295" y="3244850"/>
            <a:ext cx="2444750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058150" y="2785745"/>
            <a:ext cx="3726180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32990" y="590550"/>
            <a:ext cx="613346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9075" y="61595"/>
            <a:ext cx="11734800" cy="6589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探究问题。(12分)</a:t>
            </a:r>
            <a:endParaRPr lang="zh-CN" altLang="en-US" sz="24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材料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1914年，深受民族对抗、殖民争端和民族主义觉醒冲击的欧洲陷入战争状态。欧洲列强对它们的殖民地及附属国的人力和物质资源的掠夺，以及土耳其帝国、日本和美国的相继参战，很快使战争演变成全球规模的大战。到1918年大战结束时，大部分欧洲国家，包括战胜国，失去了大部分经济财富和全球政治优势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第一次世界大战和大萧条的一个结果是1931年第二次世界大战在中国爆发，当时日本军队在中国领土上建立了殖民帝国。20 世纪30年代，纳粹政权执行领土扩张政策，冲突扩大到了欧洲。到1941年，世界上所有的大国都卷入了这场吞噬了大部分欧洲国家、几乎所有的亚洲和太平洋国家和地区、非洲部分地区的暴力和痛苦的大漩涡之中。同先前任何一场战争相比，第二次世界大战都是一场更大的灾难，平民的伤亡人数比士兵的伤亡人数还要多。随着美国和苏联在战争中起主导作用，盟国于1945年在这场战争中取得胜利。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+mj-ea"/>
                <a:ea typeface="+mj-ea"/>
                <a:cs typeface="+mj-ea"/>
                <a:sym typeface="+mn-ea"/>
              </a:rPr>
              <a:t> (1)据材料，分别指出两次世界大战中欧洲陷入战争的原因。(4分)哪一次大战对世界造成的影响更大？(2分)并据材料概括这次战争的特点。(2分)</a:t>
            </a:r>
            <a:endParaRPr lang="zh-CN" altLang="en-US" sz="2400" b="1">
              <a:latin typeface="+mj-ea"/>
              <a:ea typeface="+mj-ea"/>
              <a:cs typeface="+mj-ea"/>
            </a:endParaRPr>
          </a:p>
          <a:p>
            <a:pPr>
              <a:lnSpc>
                <a:spcPct val="120000"/>
              </a:lnSpc>
            </a:pPr>
            <a:r>
              <a:rPr lang="en-US" altLang="zh-CN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</a:t>
            </a:r>
            <a:endParaRPr lang="en-US" altLang="zh-CN" sz="1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7658735" y="5403850"/>
            <a:ext cx="680085" cy="382270"/>
          </a:xfrm>
          <a:prstGeom prst="rect">
            <a:avLst/>
          </a:prstGeom>
          <a:solidFill>
            <a:srgbClr val="000000">
              <a:alpha val="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210310" y="5857240"/>
            <a:ext cx="1223645" cy="412115"/>
          </a:xfrm>
          <a:prstGeom prst="rect">
            <a:avLst/>
          </a:prstGeom>
          <a:solidFill>
            <a:srgbClr val="000000">
              <a:alpha val="0"/>
            </a:srgb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6844665" y="5857240"/>
            <a:ext cx="690245" cy="412115"/>
          </a:xfrm>
          <a:prstGeom prst="rect">
            <a:avLst/>
          </a:prstGeom>
          <a:solidFill>
            <a:srgbClr val="000000">
              <a:alpha val="0"/>
            </a:srgbClr>
          </a:solidFill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标注 17"/>
          <p:cNvSpPr/>
          <p:nvPr>
            <p:custDataLst>
              <p:tags r:id="rId4"/>
            </p:custDataLst>
          </p:nvPr>
        </p:nvSpPr>
        <p:spPr>
          <a:xfrm>
            <a:off x="3359150" y="4862830"/>
            <a:ext cx="3004820" cy="386715"/>
          </a:xfrm>
          <a:prstGeom prst="wedgeRoundRectCallout">
            <a:avLst>
              <a:gd name="adj1" fmla="val -11976"/>
              <a:gd name="adj2" fmla="val -297783"/>
              <a:gd name="adj3" fmla="val 16667"/>
            </a:avLst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lnSpc>
                <a:spcPct val="110000"/>
              </a:lnSpc>
              <a:buClrTx/>
              <a:buSzTx/>
              <a:buFontTx/>
            </a:pPr>
            <a:r>
              <a:rPr lang="zh-CN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参战国家多，范围广</a:t>
            </a:r>
            <a:endParaRPr lang="zh-CN" sz="24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animBg="1"/>
      <p:bldP spid="8" grpId="0" bldLvl="0" animBg="1"/>
      <p:bldP spid="10" grpId="0" animBg="1"/>
      <p:bldP spid="11" grpId="0" bldLvl="0" animBg="1"/>
      <p:bldP spid="12" grpId="0" animBg="1"/>
      <p:bldP spid="13" grpId="0" bldLvl="0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1" animBg="1"/>
      <p:bldP spid="1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5590" y="212090"/>
            <a:ext cx="11656695" cy="4407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(1)据材料，分别指出两次世界大战中欧洲陷入战争的原因。(4分)哪一次大战对世界造成的影响更大？(2分)并据材料概括这次战争的特点。(2分)</a:t>
            </a:r>
            <a:endParaRPr lang="zh-CN" altLang="en-US" sz="26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6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6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6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6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6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6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6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2605" y="1356995"/>
            <a:ext cx="7850505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【答案】原因：第一次世界大战：欧洲深受民族对抗、殖民争端和民族主义觉醒的冲击。第二次世界大战：纳粹政权执行领土扩张政策，冲突扩大到了欧洲。(4分)(评分说明：意思相近即可，每点2分，共4分)</a:t>
            </a:r>
            <a:endParaRPr lang="zh-CN" altLang="en-US" sz="26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战争：第二次世界大战。(2分)</a:t>
            </a:r>
            <a:endParaRPr lang="zh-CN" altLang="en-US" sz="26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特点：</a:t>
            </a:r>
            <a:r>
              <a:rPr lang="en-US" sz="2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en-US" sz="2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参战国家多；</a:t>
            </a:r>
            <a:r>
              <a:rPr lang="en-US" sz="2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en-US" sz="2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战争时间长；</a:t>
            </a:r>
            <a:r>
              <a:rPr lang="en-US" sz="2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③</a:t>
            </a:r>
            <a:r>
              <a:rPr lang="zh-CN" altLang="en-US" sz="2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平民比士兵伤亡人数多。(2分)(评分说明：答出其中一点且意思相近即可，2分)</a:t>
            </a:r>
            <a:endParaRPr lang="zh-CN" altLang="en-US" sz="26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9262110" y="1554480"/>
            <a:ext cx="2670175" cy="24536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sz="32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答题规范：</a:t>
            </a:r>
            <a:endParaRPr lang="zh-CN" sz="32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sz="32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1.答案序号化</a:t>
            </a:r>
            <a:endParaRPr lang="zh-CN" sz="32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sz="32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2.内容条理化</a:t>
            </a:r>
            <a:endParaRPr lang="zh-CN" sz="32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sz="32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3.书写规范化</a:t>
            </a:r>
            <a:endParaRPr lang="zh-CN" sz="32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235" y="5563870"/>
            <a:ext cx="8905875" cy="5708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(2)综上所述，概括两次世界大战带来的深刻启示。(4分)</a:t>
            </a:r>
            <a:endParaRPr lang="zh-CN" altLang="en-US" sz="2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6952615" y="5658485"/>
            <a:ext cx="645795" cy="382270"/>
          </a:xfrm>
          <a:prstGeom prst="rect">
            <a:avLst/>
          </a:prstGeom>
          <a:solidFill>
            <a:srgbClr val="00000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0" grpId="0" bldLvl="0" animBg="1"/>
      <p:bldP spid="10" grpId="1" animBg="1"/>
      <p:bldP spid="21" grpId="0" bldLvl="0" animBg="1"/>
      <p:bldP spid="21" grpId="1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5778" name="组合 3"/>
          <p:cNvGrpSpPr/>
          <p:nvPr/>
        </p:nvGrpSpPr>
        <p:grpSpPr>
          <a:xfrm>
            <a:off x="993140" y="1721485"/>
            <a:ext cx="9752330" cy="4065905"/>
            <a:chOff x="1824" y="3092"/>
            <a:chExt cx="15012" cy="5762"/>
          </a:xfrm>
        </p:grpSpPr>
        <p:sp>
          <p:nvSpPr>
            <p:cNvPr id="75779" name="圆角矩形 9"/>
            <p:cNvSpPr/>
            <p:nvPr/>
          </p:nvSpPr>
          <p:spPr>
            <a:xfrm>
              <a:off x="1824" y="3092"/>
              <a:ext cx="15012" cy="57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>
                <a:lnSpc>
                  <a:spcPts val="3475"/>
                </a:lnSpc>
              </a:pPr>
              <a:endPara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75780" name="矩形 2"/>
            <p:cNvSpPr/>
            <p:nvPr/>
          </p:nvSpPr>
          <p:spPr>
            <a:xfrm>
              <a:off x="2207" y="3284"/>
              <a:ext cx="14246" cy="5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sz="36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①</a:t>
              </a:r>
              <a:r>
                <a:rPr lang="zh-CN" altLang="en-US" sz="36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珍爱和平，远离战争</a:t>
              </a:r>
              <a:r>
                <a:rPr lang="en-US" sz="36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；</a:t>
              </a:r>
              <a:endParaRPr lang="en-US" sz="3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en-US" sz="36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②</a:t>
              </a:r>
              <a:r>
                <a:rPr lang="zh-CN" altLang="en-US" sz="36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用和平的方式解决国际争端</a:t>
              </a:r>
              <a:r>
                <a:rPr lang="en-US" sz="36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，要加强国际合作，求得共同发展；</a:t>
              </a:r>
              <a:endParaRPr lang="en-US" sz="36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en-US" sz="36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③努力提高自身综合实力，</a:t>
              </a:r>
              <a:r>
                <a:rPr lang="zh-CN" altLang="en-US" sz="36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坚决</a:t>
              </a:r>
              <a:r>
                <a:rPr lang="en-US" sz="36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反对</a:t>
              </a:r>
              <a:r>
                <a:rPr lang="zh-CN" altLang="en-US" sz="36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霸权主义。</a:t>
              </a:r>
              <a:endPara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75781" name="组合 3"/>
          <p:cNvGrpSpPr/>
          <p:nvPr/>
        </p:nvGrpSpPr>
        <p:grpSpPr>
          <a:xfrm>
            <a:off x="220663" y="292100"/>
            <a:ext cx="2501900" cy="492125"/>
            <a:chOff x="5840" y="2370"/>
            <a:chExt cx="3940" cy="777"/>
          </a:xfrm>
        </p:grpSpPr>
        <p:grpSp>
          <p:nvGrpSpPr>
            <p:cNvPr id="75782" name="组合 1"/>
            <p:cNvGrpSpPr/>
            <p:nvPr/>
          </p:nvGrpSpPr>
          <p:grpSpPr>
            <a:xfrm>
              <a:off x="5840" y="2415"/>
              <a:ext cx="3940" cy="710"/>
              <a:chOff x="271" y="342"/>
              <a:chExt cx="5471" cy="1137"/>
            </a:xfrm>
          </p:grpSpPr>
          <p:sp>
            <p:nvSpPr>
              <p:cNvPr id="75783" name="MH_SubTitle_1"/>
              <p:cNvSpPr/>
              <p:nvPr>
                <p:custDataLst>
                  <p:tags r:id="rId1"/>
                </p:custDataLst>
              </p:nvPr>
            </p:nvSpPr>
            <p:spPr>
              <a:xfrm>
                <a:off x="1137" y="342"/>
                <a:ext cx="4605" cy="1127"/>
              </a:xfrm>
              <a:solidFill>
                <a:srgbClr val="00B050"/>
              </a:solidFill>
              <a:ln w="1270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784" name="MH_Other_1"/>
              <p:cNvSpPr/>
              <p:nvPr>
                <p:custDataLst>
                  <p:tags r:id="rId2"/>
                </p:custDataLst>
              </p:nvPr>
            </p:nvSpPr>
            <p:spPr>
              <a:xfrm>
                <a:off x="271" y="344"/>
                <a:ext cx="986" cy="1135"/>
              </a:xfrm>
              <a:prstGeom prst="ellipse">
                <a:avLst/>
              </a:prstGeom>
              <a:solidFill>
                <a:srgbClr val="00B050"/>
              </a:solidFill>
              <a:ln w="12700">
                <a:noFill/>
              </a:ln>
            </p:spPr>
            <p:txBody>
              <a:bodyPr lIns="0" tIns="0" rIns="0" bIns="0" anchor="ctr"/>
              <a:p>
                <a:pPr algn="ctr" defTabSz="914400">
                  <a:buClrTx/>
                  <a:buSzPct val="100000"/>
                  <a:buFontTx/>
                </a:pPr>
                <a:r>
                  <a:rPr lang="en-US" altLang="zh-CN" sz="2800" b="1">
                    <a:solidFill>
                      <a:srgbClr val="FFFFFF"/>
                    </a:solidFill>
                    <a:cs typeface="Arial" panose="020B0604020202020204" pitchFamily="34" charset="0"/>
                  </a:rPr>
                  <a:t>2</a:t>
                </a:r>
                <a:endParaRPr lang="en-US" altLang="zh-CN" sz="2800" b="1">
                  <a:solidFill>
                    <a:srgbClr val="FFFFFF"/>
                  </a:solidFill>
                  <a:ea typeface="Arial" panose="020B0604020202020204" pitchFamily="34" charset="0"/>
                </a:endParaRPr>
              </a:p>
            </p:txBody>
          </p:sp>
        </p:grpSp>
        <p:sp>
          <p:nvSpPr>
            <p:cNvPr id="75785" name="文本框 5"/>
            <p:cNvSpPr/>
            <p:nvPr/>
          </p:nvSpPr>
          <p:spPr>
            <a:xfrm>
              <a:off x="7056" y="2370"/>
              <a:ext cx="2380" cy="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2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难点解析</a:t>
              </a:r>
              <a:endParaRPr lang="zh-CN" altLang="en-US" sz="2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75786" name="组合 1"/>
          <p:cNvGrpSpPr/>
          <p:nvPr/>
        </p:nvGrpSpPr>
        <p:grpSpPr>
          <a:xfrm>
            <a:off x="857250" y="1048383"/>
            <a:ext cx="10193338" cy="672867"/>
            <a:chOff x="663" y="1727"/>
            <a:chExt cx="16052" cy="1059"/>
          </a:xfrm>
        </p:grpSpPr>
        <p:sp>
          <p:nvSpPr>
            <p:cNvPr id="75787" name="文本框 1"/>
            <p:cNvSpPr/>
            <p:nvPr/>
          </p:nvSpPr>
          <p:spPr>
            <a:xfrm>
              <a:off x="1586" y="1748"/>
              <a:ext cx="15129" cy="8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19" tIns="45719" rIns="45719" bIns="45719" anchor="t">
              <a:spAutoFit/>
            </a:bodyPr>
            <a:p>
              <a:pPr latinLnBrk="1" hangingPunct="0"/>
              <a:r>
                <a:rPr lang="zh-CN" altLang="en-US" sz="2800" b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两次世界大战带来的启示</a:t>
              </a:r>
              <a:endPara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75788" name="组合 4"/>
            <p:cNvSpPr>
              <a:spLocks noGrp="1" noChangeAspect="1"/>
            </p:cNvSpPr>
            <p:nvPr/>
          </p:nvSpPr>
          <p:spPr>
            <a:xfrm>
              <a:off x="663" y="1727"/>
              <a:ext cx="780" cy="1059"/>
            </a:xfr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75789" name="图片 1073742963" descr="MC90042068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538" y="6064250"/>
            <a:ext cx="1135062" cy="67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3829336d-8c23-4987-8c92-e7e18775376d}"/>
  <p:tag name="TABLE_EMPHASIZE_COLOR" val="6403976"/>
  <p:tag name="TABLE_SKINIDX" val="0"/>
  <p:tag name="TABLE_COLORIDX" val="i"/>
  <p:tag name="TABLE_COLOR_RGB" val="0x000000*0xFFFFFF*0x212121*0xFFFFFF*0x61B788*0xE2EBB2*0x6DC89D*0x6DBD80*0xB8E2D8*0xAACE84"/>
  <p:tag name="KSO_WM_BEAUTIFY_FLAG" val=""/>
  <p:tag name="TABLE_ENDDRAG_ORIGIN_RECT" val="880*273"/>
  <p:tag name="TABLE_ENDDRAG_RECT" val="38*117*880*273"/>
</p:tagLst>
</file>

<file path=ppt/tags/tag10.xml><?xml version="1.0" encoding="utf-8"?>
<p:tagLst xmlns:p="http://schemas.openxmlformats.org/presentationml/2006/main">
  <p:tag name="KSO_WM_UNIT_TABLE_BEAUTIFY" val="smartTable{d5c07805-9101-42ab-b31f-c73511ccb077}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MH" val="20171123161634"/>
  <p:tag name="MH_LIBRARY" val="GRAPHIC"/>
  <p:tag name="MH_ORDER" val="1"/>
  <p:tag name="MH_TYPE" val="SubTitle"/>
</p:tagLst>
</file>

<file path=ppt/tags/tag18.xml><?xml version="1.0" encoding="utf-8"?>
<p:tagLst xmlns:p="http://schemas.openxmlformats.org/presentationml/2006/main">
  <p:tag name="MH" val="20171123161634"/>
  <p:tag name="MH_LIBRARY" val="GRAPHIC"/>
  <p:tag name="MH_ORDER" val="1"/>
  <p:tag name="MH_TYPE" val="Other"/>
</p:tagLst>
</file>

<file path=ppt/tags/tag19.xml><?xml version="1.0" encoding="utf-8"?>
<p:tagLst xmlns:p="http://schemas.openxmlformats.org/presentationml/2006/main">
  <p:tag name="AS_UNIQUEID" val="675"/>
</p:tagLst>
</file>

<file path=ppt/tags/tag2.xml><?xml version="1.0" encoding="utf-8"?>
<p:tagLst xmlns:p="http://schemas.openxmlformats.org/presentationml/2006/main">
  <p:tag name="MH" val="20171123161634"/>
  <p:tag name="MH_LIBRARY" val="GRAPHIC"/>
  <p:tag name="MH_ORDER" val="1"/>
  <p:tag name="MH_TYPE" val="SubTitle"/>
</p:tagLst>
</file>

<file path=ppt/tags/tag20.xml><?xml version="1.0" encoding="utf-8"?>
<p:tagLst xmlns:p="http://schemas.openxmlformats.org/presentationml/2006/main">
  <p:tag name="AS_UNIQUEID" val="681"/>
</p:tagLst>
</file>

<file path=ppt/tags/tag21.xml><?xml version="1.0" encoding="utf-8"?>
<p:tagLst xmlns:p="http://schemas.openxmlformats.org/presentationml/2006/main">
  <p:tag name="AS_UNIQUEID" val="68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MH" val="20171123161634"/>
  <p:tag name="MH_LIBRARY" val="GRAPHIC"/>
  <p:tag name="MH_ORDER" val="1"/>
  <p:tag name="MH_TYPE" val="Other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MH" val="20171123161634"/>
  <p:tag name="MH_LIBRARY" val="GRAPHIC"/>
  <p:tag name="MH_ORDER" val="1"/>
  <p:tag name="MH_TYPE" val="SubTitle"/>
</p:tagLst>
</file>

<file path=ppt/tags/tag35.xml><?xml version="1.0" encoding="utf-8"?>
<p:tagLst xmlns:p="http://schemas.openxmlformats.org/presentationml/2006/main">
  <p:tag name="MH" val="20171123161634"/>
  <p:tag name="MH_LIBRARY" val="GRAPHIC"/>
  <p:tag name="MH_ORDER" val="1"/>
  <p:tag name="MH_TYPE" val="Other"/>
</p:tagLst>
</file>

<file path=ppt/tags/tag4.xml><?xml version="1.0" encoding="utf-8"?>
<p:tagLst xmlns:p="http://schemas.openxmlformats.org/presentationml/2006/main">
  <p:tag name="KSO_WM_UNIT_TABLE_BEAUTIFY" val="smartTable{20c8d20a-bbbb-4ca2-8194-162ee22a4d98}"/>
  <p:tag name="TABLE_ENDDRAG_ORIGIN_RECT" val="925*473"/>
  <p:tag name="TABLE_ENDDRAG_RECT" val="17*62*925*473"/>
</p:tagLst>
</file>

<file path=ppt/tags/tag5.xml><?xml version="1.0" encoding="utf-8"?>
<p:tagLst xmlns:p="http://schemas.openxmlformats.org/presentationml/2006/main">
  <p:tag name="MH" val="20171123161634"/>
  <p:tag name="MH_LIBRARY" val="GRAPHIC"/>
  <p:tag name="MH_ORDER" val="1"/>
  <p:tag name="MH_TYPE" val="SubTitle"/>
</p:tagLst>
</file>

<file path=ppt/tags/tag6.xml><?xml version="1.0" encoding="utf-8"?>
<p:tagLst xmlns:p="http://schemas.openxmlformats.org/presentationml/2006/main">
  <p:tag name="MH" val="20171123161634"/>
  <p:tag name="MH_LIBRARY" val="GRAPHIC"/>
  <p:tag name="MH_ORDER" val="1"/>
  <p:tag name="MH_TYPE" val="Other"/>
</p:tagLst>
</file>

<file path=ppt/tags/tag7.xml><?xml version="1.0" encoding="utf-8"?>
<p:tagLst xmlns:p="http://schemas.openxmlformats.org/presentationml/2006/main">
  <p:tag name="KSO_WM_UNIT_TABLE_BEAUTIFY" val="smartTable{e7a0e6f5-a60e-4753-8252-c7c26d969046}"/>
</p:tagLst>
</file>

<file path=ppt/tags/tag8.xml><?xml version="1.0" encoding="utf-8"?>
<p:tagLst xmlns:p="http://schemas.openxmlformats.org/presentationml/2006/main">
  <p:tag name="MH" val="20171123161634"/>
  <p:tag name="MH_LIBRARY" val="GRAPHIC"/>
  <p:tag name="MH_ORDER" val="1"/>
  <p:tag name="MH_TYPE" val="SubTitle"/>
</p:tagLst>
</file>

<file path=ppt/tags/tag9.xml><?xml version="1.0" encoding="utf-8"?>
<p:tagLst xmlns:p="http://schemas.openxmlformats.org/presentationml/2006/main">
  <p:tag name="MH" val="20171123161634"/>
  <p:tag name="MH_LIBRARY" val="GRAPHIC"/>
  <p:tag name="MH_ORDER" val="1"/>
  <p:tag name="MH_TYPE" val="Oth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4020</Words>
  <Application>WPS 演示</Application>
  <PresentationFormat/>
  <Paragraphs>310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Calibri Light</vt:lpstr>
      <vt:lpstr>楷体</vt:lpstr>
      <vt:lpstr>微软雅黑</vt:lpstr>
      <vt:lpstr>黑体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jy</cp:lastModifiedBy>
  <cp:revision>45</cp:revision>
  <cp:lastPrinted>2021-03-12T04:25:00Z</cp:lastPrinted>
  <dcterms:created xsi:type="dcterms:W3CDTF">2023-04-05T09:33:00Z</dcterms:created>
  <dcterms:modified xsi:type="dcterms:W3CDTF">2023-12-22T08:39:57Z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2052-11.1.0.9999</vt:lpwstr>
  </property>
  <property fmtid="{D5CDD505-2E9C-101B-9397-08002B2CF9AE}" pid="7" name="ICV">
    <vt:lpwstr>D7FFB6A6B9984489994C5D768826760B_12</vt:lpwstr>
  </property>
</Properties>
</file>