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3" r:id="rId3"/>
    <p:sldId id="256" r:id="rId4"/>
    <p:sldId id="262" r:id="rId6"/>
    <p:sldId id="257" r:id="rId7"/>
    <p:sldId id="258" r:id="rId8"/>
    <p:sldId id="259" r:id="rId9"/>
    <p:sldId id="260" r:id="rId10"/>
    <p:sldId id="272" r:id="rId11"/>
    <p:sldId id="275" r:id="rId12"/>
    <p:sldId id="261" r:id="rId13"/>
    <p:sldId id="264" r:id="rId14"/>
  </p:sldIdLst>
  <p:sldSz cx="12192000" cy="6858000"/>
  <p:notesSz cx="7103745" cy="10234295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481B4-346F-486B-8DED-F17AF45C9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r="35000"/>
          <a:stretch>
            <a:fillRect/>
          </a:stretch>
        </p:blipFill>
        <p:spPr>
          <a:xfrm>
            <a:off x="-1" y="0"/>
            <a:ext cx="285931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r="11416"/>
          <a:stretch>
            <a:fillRect/>
          </a:stretch>
        </p:blipFill>
        <p:spPr>
          <a:xfrm>
            <a:off x="9913258" y="0"/>
            <a:ext cx="2278743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590800" y="2309634"/>
            <a:ext cx="7353300" cy="1200329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0800" y="3602038"/>
            <a:ext cx="7353300" cy="53553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839-D7D6-4206-B1D7-849C7AD47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8F4-3174-4906-9DCE-7274E07257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839-D7D6-4206-B1D7-849C7AD47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8F4-3174-4906-9DCE-7274E07257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心形 11"/>
          <p:cNvSpPr/>
          <p:nvPr/>
        </p:nvSpPr>
        <p:spPr>
          <a:xfrm>
            <a:off x="5112658" y="1078741"/>
            <a:ext cx="2434772" cy="2144284"/>
          </a:xfrm>
          <a:prstGeom prst="heart">
            <a:avLst/>
          </a:prstGeom>
          <a:ln>
            <a:noFill/>
          </a:ln>
          <a:effectLst>
            <a:innerShdw blurRad="8001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r="35000"/>
          <a:stretch>
            <a:fillRect/>
          </a:stretch>
        </p:blipFill>
        <p:spPr>
          <a:xfrm>
            <a:off x="-1" y="0"/>
            <a:ext cx="285931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r="11416"/>
          <a:stretch>
            <a:fillRect/>
          </a:stretch>
        </p:blipFill>
        <p:spPr>
          <a:xfrm>
            <a:off x="9913258" y="0"/>
            <a:ext cx="2278743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02858" y="3429000"/>
            <a:ext cx="7010400" cy="978729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02858" y="4521922"/>
            <a:ext cx="7010400" cy="53553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839-D7D6-4206-B1D7-849C7AD47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8F4-3174-4906-9DCE-7274E07257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839-D7D6-4206-B1D7-849C7AD47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8F4-3174-4906-9DCE-7274E07257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429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839-D7D6-4206-B1D7-849C7AD47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8F4-3174-4906-9DCE-7274E07257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心形 7"/>
          <p:cNvSpPr/>
          <p:nvPr/>
        </p:nvSpPr>
        <p:spPr>
          <a:xfrm>
            <a:off x="3033486" y="533400"/>
            <a:ext cx="6705600" cy="5524500"/>
          </a:xfrm>
          <a:prstGeom prst="heart">
            <a:avLst/>
          </a:prstGeom>
          <a:effectLst>
            <a:innerShdw blurRad="8001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r="35000"/>
          <a:stretch>
            <a:fillRect/>
          </a:stretch>
        </p:blipFill>
        <p:spPr>
          <a:xfrm>
            <a:off x="-1" y="0"/>
            <a:ext cx="285931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r="11416"/>
          <a:stretch>
            <a:fillRect/>
          </a:stretch>
        </p:blipFill>
        <p:spPr>
          <a:xfrm>
            <a:off x="9913258" y="0"/>
            <a:ext cx="2278743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07229" y="2343944"/>
            <a:ext cx="5958114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839-D7D6-4206-B1D7-849C7AD47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8F4-3174-4906-9DCE-7274E07257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839-D7D6-4206-B1D7-849C7AD47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8F4-3174-4906-9DCE-7274E07257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44838" y="365125"/>
            <a:ext cx="1008961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1850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839-D7D6-4206-B1D7-849C7AD47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8F4-3174-4906-9DCE-7274E07257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6" r="35000"/>
          <a:stretch>
            <a:fillRect/>
          </a:stretch>
        </p:blipFill>
        <p:spPr>
          <a:xfrm>
            <a:off x="-1" y="0"/>
            <a:ext cx="1204687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r="37533"/>
          <a:stretch>
            <a:fillRect/>
          </a:stretch>
        </p:blipFill>
        <p:spPr>
          <a:xfrm>
            <a:off x="11052629" y="0"/>
            <a:ext cx="1139372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9AF4839-D7D6-4206-B1D7-849C7AD47EF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425F8F4-3174-4906-9DCE-7274E072574A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课前准备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sz="4000" dirty="0" smtClean="0"/>
              <a:t>课本、学案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3170"/>
            <a:ext cx="10515600" cy="4944110"/>
          </a:xfrm>
        </p:spPr>
        <p:txBody>
          <a:bodyPr/>
          <a:lstStyle/>
          <a:p>
            <a:r>
              <a:rPr lang="en-US" altLang="zh-CN" sz="2800" b="1">
                <a:solidFill>
                  <a:srgbClr val="00B0F0"/>
                </a:solidFill>
              </a:rPr>
              <a:t>2.①</a:t>
            </a:r>
            <a:r>
              <a:rPr lang="zh-CN" altLang="en-US" sz="2800" b="1">
                <a:solidFill>
                  <a:srgbClr val="00B0F0"/>
                </a:solidFill>
                <a:ea typeface="宋体" panose="02010600030101010101" pitchFamily="2" charset="-122"/>
              </a:rPr>
              <a:t>什么是</a:t>
            </a:r>
            <a:r>
              <a:rPr lang="en-US" altLang="zh-CN" sz="2800" b="1">
                <a:solidFill>
                  <a:srgbClr val="00B0F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00B0F0"/>
                </a:solidFill>
                <a:ea typeface="宋体" panose="02010600030101010101" pitchFamily="2" charset="-122"/>
              </a:rPr>
              <a:t>以小见大</a:t>
            </a:r>
            <a:r>
              <a:rPr lang="en-US" altLang="zh-CN" sz="2800" b="1">
                <a:solidFill>
                  <a:srgbClr val="00B0F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2800" b="1">
                <a:solidFill>
                  <a:srgbClr val="00B0F0"/>
                </a:solidFill>
                <a:ea typeface="宋体" panose="02010600030101010101" pitchFamily="2" charset="-122"/>
              </a:rPr>
              <a:t>？</a:t>
            </a:r>
            <a:endParaRPr lang="en-US" altLang="zh-CN"/>
          </a:p>
          <a:p>
            <a:r>
              <a:rPr lang="en-US" altLang="zh-CN">
                <a:sym typeface="+mn-ea"/>
              </a:rPr>
              <a:t>以小见大</a:t>
            </a:r>
            <a:r>
              <a:rPr lang="zh-CN" altLang="en-US">
                <a:sym typeface="+mn-ea"/>
              </a:rPr>
              <a:t>：</a:t>
            </a:r>
            <a:r>
              <a:rPr lang="en-US" altLang="zh-CN"/>
              <a:t>选取日常生活中看似平常的题材，表现具有深刻社会意义的主题，这种写法就是以小见大立意法。</a:t>
            </a:r>
            <a:endParaRPr lang="en-US" altLang="zh-CN"/>
          </a:p>
          <a:p>
            <a:endParaRPr lang="en-US" altLang="zh-CN"/>
          </a:p>
          <a:p>
            <a:r>
              <a:rPr lang="en-US" altLang="zh-CN" sz="2800" b="1">
                <a:solidFill>
                  <a:srgbClr val="00B0F0"/>
                </a:solidFill>
              </a:rPr>
              <a:t>②“以小见大”的写作方法在本文中如何体现呢？</a:t>
            </a:r>
            <a:endParaRPr lang="en-US" altLang="zh-CN"/>
          </a:p>
          <a:p>
            <a:r>
              <a:rPr lang="en-US" altLang="zh-CN"/>
              <a:t>答：本文选取祖孙三代在一起散步的平凡小事，表现了一家人之间的互敬互爱，体现了中华民族的传统美德，启示我们应该珍视亲情、孝敬父母、尊敬长辈、礼爱幼辈、懂得感恩，用的就是“以小见大”的写法。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9080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反馈固学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20140"/>
            <a:ext cx="10515600" cy="4351338"/>
          </a:xfrm>
        </p:spPr>
        <p:txBody>
          <a:bodyPr/>
          <a:lstStyle/>
          <a:p>
            <a:r>
              <a:rPr lang="en-US" altLang="zh-CN" sz="3600" dirty="0"/>
              <a:t>      </a:t>
            </a:r>
            <a:r>
              <a:rPr lang="zh-CN" altLang="en-US" sz="3600" dirty="0"/>
              <a:t>文章中的“我”善良孝顺，有责任感，是一个好儿子、好丈夫、好爸爸，更是这个家庭的精神支柱，那么你的家庭中有这样的人吗？你想对他/她说什么呢？动手写一写。（</a:t>
            </a:r>
            <a:r>
              <a:rPr lang="en-US" altLang="zh-CN" sz="3600" dirty="0"/>
              <a:t>200</a:t>
            </a:r>
            <a:r>
              <a:rPr lang="zh-CN" altLang="en-US" sz="3600" dirty="0"/>
              <a:t>字以内）</a:t>
            </a:r>
            <a:endParaRPr lang="zh-CN" altLang="en-US" sz="3600" dirty="0"/>
          </a:p>
        </p:txBody>
      </p:sp>
      <p:pic>
        <p:nvPicPr>
          <p:cNvPr id="9" name="图片 8" descr="90d937c89d404d44adf586e71a876bde_th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22395" y="4000500"/>
            <a:ext cx="42481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8800">
                <a:latin typeface="华文新魏" panose="02010800040101010101" charset="-122"/>
                <a:ea typeface="华文新魏" panose="02010800040101010101" charset="-122"/>
              </a:rPr>
              <a:t>散步</a:t>
            </a:r>
            <a:endParaRPr lang="zh-CN" altLang="en-US" sz="8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590800" y="3509645"/>
            <a:ext cx="7510780" cy="732790"/>
          </a:xfrm>
        </p:spPr>
        <p:txBody>
          <a:bodyPr>
            <a:normAutofit fontScale="87500" lnSpcReduction="20000"/>
          </a:bodyPr>
          <a:lstStyle/>
          <a:p>
            <a:r>
              <a:rPr lang="en-US" altLang="zh-CN"/>
              <a:t>                                                    </a:t>
            </a:r>
            <a:r>
              <a:rPr lang="en-US" altLang="zh-CN" sz="4400"/>
              <a:t> ——</a:t>
            </a:r>
            <a:r>
              <a:rPr lang="zh-CN" altLang="en-US" sz="4400"/>
              <a:t>莫怀戚</a:t>
            </a:r>
            <a:endParaRPr lang="zh-CN" altLang="en-US" sz="4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59585"/>
            <a:ext cx="10515600" cy="4351338"/>
          </a:xfrm>
        </p:spPr>
        <p:txBody>
          <a:bodyPr>
            <a:normAutofit fontScale="40000"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b="1" dirty="0"/>
          </a:p>
          <a:p>
            <a:r>
              <a:rPr lang="zh-CN" altLang="en-US" sz="6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假设现在发生了地震，只有你一个人知道逃生路线，且你每次只可以带一个人离开，你会如何选择</a:t>
            </a:r>
            <a:r>
              <a:rPr lang="zh-CN" altLang="en-US" sz="6400" b="1" dirty="0" smtClean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？请排出你内心的顺序，并说一说理由。</a:t>
            </a:r>
            <a:endParaRPr lang="zh-CN" altLang="en-US" sz="6400" b="1" dirty="0" smtClean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endParaRPr lang="zh-CN" altLang="en-US" sz="3600" dirty="0" smtClean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endParaRPr lang="en-US" altLang="zh-CN" sz="3600" dirty="0" smtClean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en-US" sz="3600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      </a:t>
            </a:r>
            <a:r>
              <a:rPr lang="en-US" sz="36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sz="7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父母      兄弟姐妹        爱人           子女</a:t>
            </a:r>
            <a:endParaRPr sz="70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51250" y="0"/>
            <a:ext cx="4443095" cy="304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一、定向自学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defRPr/>
            </a:pPr>
            <a:r>
              <a:rPr lang="zh-CN" altLang="da-DK" sz="4000" dirty="0">
                <a:solidFill>
                  <a:srgbClr val="FF0000"/>
                </a:solidFill>
                <a:latin typeface="文鼎行楷碑体_B" charset="-122"/>
                <a:ea typeface="文鼎行楷碑体_B" charset="-122"/>
                <a:sym typeface="+mn-ea"/>
              </a:rPr>
              <a:t>课文讲述了一个怎样的故事？</a:t>
            </a:r>
            <a:r>
              <a:rPr lang="en-US" altLang="zh-CN" sz="4000" dirty="0">
                <a:solidFill>
                  <a:srgbClr val="FFFFFF"/>
                </a:solidFill>
                <a:latin typeface="文鼎行楷碑体_B" charset="-122"/>
                <a:ea typeface="文鼎行楷碑体_B" charset="-122"/>
                <a:sym typeface="+mn-ea"/>
              </a:rPr>
              <a:t>—</a:t>
            </a:r>
            <a:r>
              <a:rPr lang="zh-CN" altLang="en-US" sz="3600" dirty="0">
                <a:solidFill>
                  <a:srgbClr val="FFFFFF"/>
                </a:solidFill>
                <a:latin typeface="文鼎行楷碑体_B" charset="-122"/>
                <a:ea typeface="文鼎行楷碑体_B" charset="-122"/>
                <a:sym typeface="+mn-ea"/>
              </a:rPr>
              <a:t>地点</a:t>
            </a:r>
            <a:r>
              <a:rPr lang="en-US" altLang="zh-CN" sz="3600" dirty="0">
                <a:solidFill>
                  <a:srgbClr val="FFFFFF"/>
                </a:solidFill>
                <a:latin typeface="文鼎行楷碑体_B" charset="-122"/>
                <a:ea typeface="文鼎行楷碑体_B" charset="-122"/>
                <a:sym typeface="+mn-ea"/>
              </a:rPr>
              <a:t>—</a:t>
            </a:r>
            <a:r>
              <a:rPr lang="zh-CN" altLang="en-US" dirty="0">
                <a:solidFill>
                  <a:srgbClr val="FFFFFF"/>
                </a:solidFill>
                <a:latin typeface="文鼎行楷碑体_B" charset="-122"/>
                <a:ea typeface="文鼎行楷碑体_B" charset="-122"/>
                <a:sym typeface="+mn-ea"/>
              </a:rPr>
              <a:t>人物</a:t>
            </a:r>
            <a:r>
              <a:rPr lang="en-US" altLang="zh-CN" dirty="0">
                <a:solidFill>
                  <a:srgbClr val="FFFFFF"/>
                </a:solidFill>
                <a:latin typeface="文鼎行楷碑体_B" charset="-122"/>
                <a:ea typeface="文鼎行楷碑体_B" charset="-122"/>
                <a:sym typeface="+mn-ea"/>
              </a:rPr>
              <a:t>—</a:t>
            </a:r>
            <a:r>
              <a:rPr lang="zh-CN" altLang="en-US" dirty="0">
                <a:solidFill>
                  <a:srgbClr val="FFFFFF"/>
                </a:solidFill>
                <a:latin typeface="文鼎行楷碑体_B" charset="-122"/>
                <a:ea typeface="文鼎行楷碑体_B" charset="-122"/>
                <a:sym typeface="+mn-ea"/>
              </a:rPr>
              <a:t>事贷</a:t>
            </a:r>
            <a:endParaRPr lang="zh-CN" altLang="en-US" dirty="0">
              <a:solidFill>
                <a:srgbClr val="FFFFFF"/>
              </a:solidFill>
              <a:latin typeface="文鼎行楷碑体_B" charset="-122"/>
              <a:ea typeface="文鼎行楷碑体_B" charset="-122"/>
              <a:sym typeface="+mn-ea"/>
            </a:endParaRPr>
          </a:p>
          <a:p>
            <a:pPr marL="0" indent="0" algn="l" fontAlgn="base">
              <a:buNone/>
              <a:defRPr/>
            </a:pPr>
            <a:r>
              <a:rPr lang="zh-CN" altLang="en-US"/>
              <a:t> （时间</a:t>
            </a:r>
            <a:r>
              <a:rPr lang="en-US" altLang="zh-CN"/>
              <a:t>—</a:t>
            </a:r>
            <a:r>
              <a:rPr lang="zh-CN" altLang="en-US"/>
              <a:t>人物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地点</a:t>
            </a:r>
            <a:r>
              <a:rPr lang="en-US" altLang="zh-CN"/>
              <a:t>—</a:t>
            </a:r>
            <a:r>
              <a:rPr lang="zh-CN" altLang="en-US"/>
              <a:t>事件）</a:t>
            </a:r>
            <a:endParaRPr lang="zh-CN" altLang="en-US"/>
          </a:p>
          <a:p>
            <a:pPr algn="l" fontAlgn="base">
              <a:defRPr/>
            </a:pPr>
            <a:endParaRPr lang="zh-CN" altLang="en-US"/>
          </a:p>
          <a:p>
            <a:pPr algn="l" fontAlgn="base">
              <a:defRPr/>
            </a:pPr>
            <a:r>
              <a:rPr lang="zh-CN" altLang="en-US" sz="3200"/>
              <a:t>初春时节，一家三代四口人在田野上散步。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530"/>
            <a:ext cx="10515600" cy="1325563"/>
          </a:xfrm>
        </p:spPr>
        <p:txBody>
          <a:bodyPr/>
          <a:lstStyle/>
          <a:p>
            <a:r>
              <a:rPr lang="zh-CN" altLang="en-US"/>
              <a:t>二、合作研学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38200" y="1276985"/>
            <a:ext cx="2367915" cy="4136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8070" y="1276985"/>
            <a:ext cx="2323465" cy="4131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1065" y="1276985"/>
            <a:ext cx="2405380" cy="4131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3155" y="1276350"/>
            <a:ext cx="2323465" cy="41319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200" y="5413375"/>
            <a:ext cx="23672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、散步过程中发生了什么分歧？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1070" y="5413375"/>
            <a:ext cx="23247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、我”是如何解决这一分歧的？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48070" y="5413375"/>
            <a:ext cx="23304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、最后的结果呢？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33155" y="5413375"/>
            <a:ext cx="23234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、你有什么感想？</a:t>
            </a:r>
            <a:endParaRPr lang="zh-CN" altLang="en-US" sz="2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262890"/>
            <a:ext cx="10515600" cy="1325563"/>
          </a:xfrm>
        </p:spPr>
        <p:txBody>
          <a:bodyPr/>
          <a:lstStyle/>
          <a:p>
            <a:r>
              <a:rPr lang="zh-CN" altLang="en-US"/>
              <a:t>三、展示激学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07030" y="943610"/>
            <a:ext cx="5822950" cy="37433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94435" y="5201920"/>
            <a:ext cx="9553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说说你最喜欢文章中的谁？你觉得他/她是一个什么样的人？</a:t>
            </a:r>
            <a:endParaRPr lang="zh-CN" altLang="en-US" sz="360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6385"/>
            <a:ext cx="10515600" cy="1325563"/>
          </a:xfrm>
        </p:spPr>
        <p:txBody>
          <a:bodyPr/>
          <a:lstStyle/>
          <a:p>
            <a:r>
              <a:rPr lang="zh-CN" altLang="en-US"/>
              <a:t>四、精讲领学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结合课文，谈谈你对文中“母亲”、“我”和“妻子”和“孩子”的认识。</a:t>
            </a:r>
            <a:endParaRPr lang="zh-CN" altLang="en-US"/>
          </a:p>
          <a:p>
            <a:endParaRPr lang="zh-CN" altLang="en-US"/>
          </a:p>
        </p:txBody>
      </p:sp>
      <p:graphicFrame>
        <p:nvGraphicFramePr>
          <p:cNvPr id="4" name="表格 3"/>
          <p:cNvGraphicFramePr/>
          <p:nvPr/>
        </p:nvGraphicFramePr>
        <p:xfrm>
          <a:off x="1412875" y="2449195"/>
          <a:ext cx="9366250" cy="410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5110"/>
                <a:gridCol w="6581140"/>
              </a:tblGrid>
              <a:tr h="80772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4000" b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宋体" panose="02010600030101010101" pitchFamily="2" charset="-122"/>
                        </a:rPr>
                        <a:t>母亲</a:t>
                      </a:r>
                      <a:endParaRPr lang="en-US" altLang="en-US" sz="4000" b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B0F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宋体" panose="02010600030101010101" pitchFamily="2" charset="-122"/>
                        </a:rPr>
                        <a:t>善解人意，爱护小辈。</a:t>
                      </a:r>
                      <a:endParaRPr lang="en-US" altLang="en-US" sz="2800" b="0">
                        <a:solidFill>
                          <a:srgbClr val="00B0F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4740"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4000" b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</a:rPr>
                        <a:t>“我”</a:t>
                      </a:r>
                      <a:endParaRPr lang="en-US" altLang="en-US" sz="4000" b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华文行楷" panose="0201080004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9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B0F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宋体" panose="02010600030101010101" pitchFamily="2" charset="-122"/>
                        </a:rPr>
                        <a:t>善良孝顺，有责任感，敢于担当决断。</a:t>
                      </a:r>
                      <a:endParaRPr lang="en-US" altLang="en-US" sz="2800" b="0">
                        <a:solidFill>
                          <a:srgbClr val="00B0F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41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4000" b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宋体" panose="02010600030101010101" pitchFamily="2" charset="-122"/>
                        </a:rPr>
                        <a:t>妻子</a:t>
                      </a:r>
                      <a:endParaRPr lang="en-US" altLang="en-US" sz="4000" b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20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B0F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宋体" panose="02010600030101010101" pitchFamily="2" charset="-122"/>
                        </a:rPr>
                        <a:t>贤惠的爱人、慈爱的妈妈、孝顺的儿媳。</a:t>
                      </a:r>
                      <a:endParaRPr lang="en-US" altLang="en-US" sz="2800" b="0">
                        <a:solidFill>
                          <a:srgbClr val="00B0F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4000" b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宋体" panose="02010600030101010101" pitchFamily="2" charset="-122"/>
                        </a:rPr>
                        <a:t>孩子</a:t>
                      </a:r>
                      <a:endParaRPr lang="en-US" altLang="en-US" sz="4000" b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21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B0F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宋体" panose="02010600030101010101" pitchFamily="2" charset="-122"/>
                        </a:rPr>
                        <a:t>天真活泼、聪明伶俐、懂事乖巧。</a:t>
                      </a:r>
                      <a:endParaRPr lang="en-US" altLang="en-US" sz="2800" b="0">
                        <a:solidFill>
                          <a:srgbClr val="00B0F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CN" altLang="en-US"/>
              <a:t>四、精讲领学</a:t>
            </a:r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>
          <a:xfrm>
            <a:off x="655955" y="1156335"/>
            <a:ext cx="11010265" cy="4632325"/>
          </a:xfrm>
        </p:spPr>
        <p:txBody>
          <a:bodyPr>
            <a:noAutofit/>
          </a:bodyPr>
          <a:p>
            <a:r>
              <a:rPr lang="zh-CN" altLang="en-US" sz="3200" b="1">
                <a:solidFill>
                  <a:srgbClr val="7030A0"/>
                </a:solidFill>
              </a:rPr>
              <a:t>答题技巧</a:t>
            </a:r>
            <a:endParaRPr lang="zh-CN" altLang="en-US" sz="3200" b="1">
              <a:solidFill>
                <a:srgbClr val="7030A0"/>
              </a:solidFill>
            </a:endParaRPr>
          </a:p>
          <a:p>
            <a:r>
              <a:rPr lang="zh-CN" altLang="en-US" sz="3200" b="1"/>
              <a:t>问题：</a:t>
            </a:r>
            <a:r>
              <a:rPr lang="zh-CN" altLang="en-US" sz="3200" b="1" u="sng">
                <a:solidFill>
                  <a:schemeClr val="accent6">
                    <a:lumMod val="75000"/>
                  </a:schemeClr>
                </a:solidFill>
                <a:sym typeface="+mn-ea"/>
              </a:rPr>
              <a:t>结合课文</a:t>
            </a:r>
            <a:r>
              <a:rPr lang="zh-CN" altLang="en-US" sz="3200" b="1">
                <a:sym typeface="+mn-ea"/>
              </a:rPr>
              <a:t>，谈谈你对文中“母亲”的认识。</a:t>
            </a:r>
            <a:endParaRPr lang="zh-CN" altLang="en-US" sz="3200" b="1">
              <a:sym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回答格式：</a:t>
            </a:r>
            <a:r>
              <a:rPr lang="en-US" altLang="zh-CN" sz="3200" b="1">
                <a:solidFill>
                  <a:srgbClr val="FF0000"/>
                </a:solidFill>
              </a:rPr>
              <a:t>1.</a:t>
            </a:r>
            <a:r>
              <a:rPr lang="zh-CN" altLang="en-US" sz="3200" b="1">
                <a:solidFill>
                  <a:srgbClr val="FF0000"/>
                </a:solidFill>
              </a:rPr>
              <a:t>善解人意，从文中</a:t>
            </a:r>
            <a:r>
              <a:rPr lang="en-US" altLang="zh-CN" sz="3200" b="1">
                <a:solidFill>
                  <a:srgbClr val="FF0000"/>
                </a:solidFill>
              </a:rPr>
              <a:t>……</a:t>
            </a:r>
            <a:r>
              <a:rPr lang="zh-CN" altLang="en-US" sz="3200" b="1">
                <a:solidFill>
                  <a:srgbClr val="FF0000"/>
                </a:solidFill>
              </a:rPr>
              <a:t>件事看出；</a:t>
            </a:r>
            <a:r>
              <a:rPr lang="en-US" altLang="zh-CN" sz="3200" b="1">
                <a:solidFill>
                  <a:srgbClr val="FF0000"/>
                </a:solidFill>
              </a:rPr>
              <a:t>2.</a:t>
            </a:r>
            <a:r>
              <a:rPr lang="zh-CN" altLang="en-US" sz="3200" b="1">
                <a:solidFill>
                  <a:srgbClr val="FF0000"/>
                </a:solidFill>
              </a:rPr>
              <a:t>爱护小辈，从文中</a:t>
            </a:r>
            <a:r>
              <a:rPr lang="en-US" altLang="zh-CN" sz="3200" b="1">
                <a:solidFill>
                  <a:srgbClr val="FF0000"/>
                </a:solidFill>
              </a:rPr>
              <a:t>……</a:t>
            </a:r>
            <a:r>
              <a:rPr lang="zh-CN" altLang="en-US" sz="3200" b="1">
                <a:solidFill>
                  <a:srgbClr val="FF0000"/>
                </a:solidFill>
              </a:rPr>
              <a:t>件事看出。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/>
              <a:t>问题：概括文中母亲的性格特点</a:t>
            </a:r>
            <a:r>
              <a:rPr lang="en-US" altLang="zh-CN" sz="3200" b="1"/>
              <a:t>/</a:t>
            </a:r>
            <a:r>
              <a:rPr lang="zh-CN" altLang="en-US" sz="3200" b="1"/>
              <a:t>人物形象。</a:t>
            </a:r>
            <a:endParaRPr lang="zh-CN" altLang="en-US" sz="3200" b="1"/>
          </a:p>
          <a:p>
            <a:r>
              <a:rPr lang="zh-CN" altLang="en-US" sz="3200" b="1">
                <a:solidFill>
                  <a:srgbClr val="FF0000"/>
                </a:solidFill>
              </a:rPr>
              <a:t>回答格式：</a:t>
            </a:r>
            <a:r>
              <a:rPr lang="en-US" altLang="zh-CN" sz="3200" b="1">
                <a:solidFill>
                  <a:srgbClr val="FF0000"/>
                </a:solidFill>
              </a:rPr>
              <a:t>1.</a:t>
            </a:r>
            <a:r>
              <a:rPr lang="zh-CN" altLang="en-US" sz="3200" b="1">
                <a:solidFill>
                  <a:srgbClr val="FF0000"/>
                </a:solidFill>
              </a:rPr>
              <a:t>善解人意。</a:t>
            </a:r>
            <a:r>
              <a:rPr lang="en-US" altLang="zh-CN" sz="3200" b="1">
                <a:solidFill>
                  <a:srgbClr val="FF0000"/>
                </a:solidFill>
              </a:rPr>
              <a:t>2.</a:t>
            </a:r>
            <a:r>
              <a:rPr lang="zh-CN" altLang="en-US" sz="3200" b="1">
                <a:solidFill>
                  <a:srgbClr val="FF0000"/>
                </a:solidFill>
              </a:rPr>
              <a:t>爱护小辈。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切记根据分值作答，</a:t>
            </a:r>
            <a:r>
              <a:rPr lang="en-US" altLang="zh-CN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点，</a:t>
            </a:r>
            <a:r>
              <a:rPr lang="en-US" altLang="zh-CN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</a:t>
            </a:r>
            <a:r>
              <a:rPr lang="en-US" altLang="zh-CN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…………</a:t>
            </a:r>
            <a:r>
              <a:rPr lang="zh-CN" altLang="en-US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，标清楚</a:t>
            </a:r>
            <a:r>
              <a:rPr lang="en-US" altLang="zh-CN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1.2.3.</a:t>
            </a:r>
            <a:endParaRPr lang="en-US" altLang="zh-CN" sz="32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CN" altLang="en-US"/>
              <a:t>四、精讲领学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8035" y="1135380"/>
            <a:ext cx="10565765" cy="55911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7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7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7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78"/>
</p:tagLst>
</file>

<file path=ppt/tags/tag13.xml><?xml version="1.0" encoding="utf-8"?>
<p:tagLst xmlns:p="http://schemas.openxmlformats.org/presentationml/2006/main">
  <p:tag name="KSO_WM_UNIT_PLACING_PICTURE_USER_VIEWPORT" val="{&quot;height&quot;:5640,&quot;width&quot;:12570}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7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78"/>
</p:tagLst>
</file>

<file path=ppt/tags/tag16.xml><?xml version="1.0" encoding="utf-8"?>
<p:tagLst xmlns:p="http://schemas.openxmlformats.org/presentationml/2006/main">
  <p:tag name="commondata" val="eyJoZGlkIjoiYTJlMzU4MmY1NjViMDcxZjRjOTY3ZjBkNGEwMGZjZjE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78"/>
</p:tagLst>
</file>

<file path=ppt/tags/tag3.xml><?xml version="1.0" encoding="utf-8"?>
<p:tagLst xmlns:p="http://schemas.openxmlformats.org/presentationml/2006/main">
  <p:tag name="KSO_WM_TEMPLATE_CATEGORY" val="custom"/>
  <p:tag name="KSO_WM_TEMPLATE_INDEX" val="20184578"/>
  <p:tag name="KSO_WM_TAG_VERSION" val="1.0"/>
  <p:tag name="KSO_WM_BEAUTIFY_FLAG" val="#wm#"/>
  <p:tag name="KSO_WM_TEMPLATE_THUMBS_INDEX" val="1、9、12、16、19、20、23、24"/>
</p:tagLst>
</file>

<file path=ppt/tags/tag4.xml><?xml version="1.0" encoding="utf-8"?>
<p:tagLst xmlns:p="http://schemas.openxmlformats.org/presentationml/2006/main">
  <p:tag name="KSO_WM_TEMPLATE_CATEGORY" val="custom"/>
  <p:tag name="KSO_WM_TEMPLATE_INDEX" val="20184578"/>
  <p:tag name="KSO_WM_TAG_VERSION" val="1.0"/>
  <p:tag name="KSO_WM_UNIT_TYPE" val="a"/>
  <p:tag name="KSO_WM_UNIT_INDEX" val="1"/>
  <p:tag name="KSO_WM_UNIT_ID" val="custom20184578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欧美简约情人节通用"/>
</p:tagLst>
</file>

<file path=ppt/tags/tag5.xml><?xml version="1.0" encoding="utf-8"?>
<p:tagLst xmlns:p="http://schemas.openxmlformats.org/presentationml/2006/main">
  <p:tag name="KSO_WM_TEMPLATE_CATEGORY" val="custom"/>
  <p:tag name="KSO_WM_TEMPLATE_INDEX" val="20184578"/>
  <p:tag name="KSO_WM_TAG_VERSION" val="1.0"/>
  <p:tag name="KSO_WM_UNIT_TYPE" val="b"/>
  <p:tag name="KSO_WM_UNIT_INDEX" val="1"/>
  <p:tag name="KSO_WM_UNIT_ID" val="custom20184578_1*b*1"/>
  <p:tag name="KSO_WM_UNIT_LAYERLEVEL" val="1"/>
  <p:tag name="KSO_WM_UNIT_VALUE" val="28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Europe and America simple valentine's day universal"/>
</p:tagLst>
</file>

<file path=ppt/tags/tag6.xml><?xml version="1.0" encoding="utf-8"?>
<p:tagLst xmlns:p="http://schemas.openxmlformats.org/presentationml/2006/main">
  <p:tag name="KSO_WM_TEMPLATE_CATEGORY" val="custom"/>
  <p:tag name="KSO_WM_TEMPLATE_INDEX" val="20184578"/>
  <p:tag name="KSO_WM_TAG_VERSION" val="1.0"/>
  <p:tag name="KSO_WM_SLIDE_ID" val="custom2018457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9、12、16、19、20、23、24、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7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7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78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CE5243"/>
      </a:dk2>
      <a:lt2>
        <a:srgbClr val="E7E6E6"/>
      </a:lt2>
      <a:accent1>
        <a:srgbClr val="CE5243"/>
      </a:accent1>
      <a:accent2>
        <a:srgbClr val="F5767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CE5243"/>
    </a:dk2>
    <a:lt2>
      <a:srgbClr val="E7E6E6"/>
    </a:lt2>
    <a:accent1>
      <a:srgbClr val="CE5243"/>
    </a:accent1>
    <a:accent2>
      <a:srgbClr val="F5767F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WPS 演示</Application>
  <PresentationFormat>自定义</PresentationFormat>
  <Paragraphs>79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华文新魏</vt:lpstr>
      <vt:lpstr>楷体_GB2312</vt:lpstr>
      <vt:lpstr>新宋体</vt:lpstr>
      <vt:lpstr>文鼎行楷碑体_B</vt:lpstr>
      <vt:lpstr>华文行楷</vt:lpstr>
      <vt:lpstr>楷体</vt:lpstr>
      <vt:lpstr>微软雅黑</vt:lpstr>
      <vt:lpstr>Arial Unicode MS</vt:lpstr>
      <vt:lpstr>Calibri</vt:lpstr>
      <vt:lpstr>自定义设计方案</vt:lpstr>
      <vt:lpstr>课前准备</vt:lpstr>
      <vt:lpstr>散步</vt:lpstr>
      <vt:lpstr>PowerPoint 演示文稿</vt:lpstr>
      <vt:lpstr>一、定向自学</vt:lpstr>
      <vt:lpstr>二、合作研学</vt:lpstr>
      <vt:lpstr>三、展示激学</vt:lpstr>
      <vt:lpstr>四、精讲领学</vt:lpstr>
      <vt:lpstr>四、精讲领学</vt:lpstr>
      <vt:lpstr>四、精讲领学</vt:lpstr>
      <vt:lpstr>PowerPoint 演示文稿</vt:lpstr>
      <vt:lpstr>小练笔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安小诺</cp:lastModifiedBy>
  <cp:revision>45</cp:revision>
  <dcterms:created xsi:type="dcterms:W3CDTF">2018-02-10T09:22:00Z</dcterms:created>
  <dcterms:modified xsi:type="dcterms:W3CDTF">2023-09-25T14:39:50Z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CC270271E0E147BBBDDA8B2FAE52A287</vt:lpwstr>
  </property>
</Properties>
</file>